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9"/>
  </p:notesMasterIdLst>
  <p:sldIdLst>
    <p:sldId id="256" r:id="rId5"/>
    <p:sldId id="257" r:id="rId6"/>
    <p:sldId id="259" r:id="rId7"/>
    <p:sldId id="258" r:id="rId8"/>
    <p:sldId id="264" r:id="rId9"/>
    <p:sldId id="262" r:id="rId10"/>
    <p:sldId id="263" r:id="rId11"/>
    <p:sldId id="265" r:id="rId12"/>
    <p:sldId id="266" r:id="rId13"/>
    <p:sldId id="268" r:id="rId14"/>
    <p:sldId id="270" r:id="rId15"/>
    <p:sldId id="272" r:id="rId16"/>
    <p:sldId id="294" r:id="rId17"/>
    <p:sldId id="275" r:id="rId18"/>
  </p:sldIdLst>
  <p:sldSz cx="18288000" cy="10287000"/>
  <p:notesSz cx="6858000" cy="9144000"/>
  <p:embeddedFontLst>
    <p:embeddedFont>
      <p:font typeface="Poppins" panose="00000500000000000000" pitchFamily="2" charset="0"/>
      <p:regular r:id="rId20"/>
      <p:bold r:id="rId21"/>
      <p:italic r:id="rId22"/>
      <p:boldItalic r:id="rId23"/>
    </p:embeddedFont>
    <p:embeddedFont>
      <p:font typeface="Poppins Bold" panose="00000800000000000000" charset="0"/>
      <p:regular r:id="rId24"/>
      <p:bold r:id="rId25"/>
    </p:embeddedFont>
    <p:embeddedFont>
      <p:font typeface="Poppins Italics" panose="020B0604020202020204" charset="0"/>
      <p:regular r:id="rId26"/>
    </p:embeddedFont>
    <p:embeddedFont>
      <p:font typeface="Poppins Medium" panose="00000600000000000000" pitchFamily="2" charset="0"/>
      <p:regular r:id="rId27"/>
      <p:italic r:id="rId28"/>
    </p:embeddedFont>
    <p:embeddedFont>
      <p:font typeface="Poppins Semi-Bold" panose="020B0604020202020204" charset="0"/>
      <p:regular r:id="rId29"/>
    </p:embeddedFont>
    <p:embeddedFont>
      <p:font typeface="Poppins Ultra-Bold"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906" y="2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mp, Heather" userId="738ae74d-a8c6-45ae-9432-ece451f046e6" providerId="ADAL" clId="{74C9CA71-E6D1-4EC0-9A27-E2B9B3C1978A}"/>
    <pc:docChg chg="custSel delSld modSld">
      <pc:chgData name="Stamp, Heather" userId="738ae74d-a8c6-45ae-9432-ece451f046e6" providerId="ADAL" clId="{74C9CA71-E6D1-4EC0-9A27-E2B9B3C1978A}" dt="2025-10-14T19:46:51.158" v="3" actId="47"/>
      <pc:docMkLst>
        <pc:docMk/>
      </pc:docMkLst>
      <pc:sldChg chg="del">
        <pc:chgData name="Stamp, Heather" userId="738ae74d-a8c6-45ae-9432-ece451f046e6" providerId="ADAL" clId="{74C9CA71-E6D1-4EC0-9A27-E2B9B3C1978A}" dt="2025-10-14T19:46:21.199" v="0" actId="47"/>
        <pc:sldMkLst>
          <pc:docMk/>
          <pc:sldMk cId="0" sldId="267"/>
        </pc:sldMkLst>
      </pc:sldChg>
      <pc:sldChg chg="modSp mod">
        <pc:chgData name="Stamp, Heather" userId="738ae74d-a8c6-45ae-9432-ece451f046e6" providerId="ADAL" clId="{74C9CA71-E6D1-4EC0-9A27-E2B9B3C1978A}" dt="2025-10-14T19:46:26.594" v="1" actId="313"/>
        <pc:sldMkLst>
          <pc:docMk/>
          <pc:sldMk cId="0" sldId="268"/>
        </pc:sldMkLst>
        <pc:spChg chg="mod">
          <ac:chgData name="Stamp, Heather" userId="738ae74d-a8c6-45ae-9432-ece451f046e6" providerId="ADAL" clId="{74C9CA71-E6D1-4EC0-9A27-E2B9B3C1978A}" dt="2025-10-14T19:46:26.594" v="1" actId="313"/>
          <ac:spMkLst>
            <pc:docMk/>
            <pc:sldMk cId="0" sldId="268"/>
            <ac:spMk id="28" creationId="{00000000-0000-0000-0000-000000000000}"/>
          </ac:spMkLst>
        </pc:spChg>
      </pc:sldChg>
      <pc:sldChg chg="del">
        <pc:chgData name="Stamp, Heather" userId="738ae74d-a8c6-45ae-9432-ece451f046e6" providerId="ADAL" clId="{74C9CA71-E6D1-4EC0-9A27-E2B9B3C1978A}" dt="2025-10-14T19:46:32.222" v="2" actId="47"/>
        <pc:sldMkLst>
          <pc:docMk/>
          <pc:sldMk cId="0" sldId="269"/>
        </pc:sldMkLst>
      </pc:sldChg>
      <pc:sldChg chg="del">
        <pc:chgData name="Stamp, Heather" userId="738ae74d-a8c6-45ae-9432-ece451f046e6" providerId="ADAL" clId="{74C9CA71-E6D1-4EC0-9A27-E2B9B3C1978A}" dt="2025-10-14T19:46:51.158" v="3" actId="47"/>
        <pc:sldMkLst>
          <pc:docMk/>
          <pc:sldMk cId="0" sldId="2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14.10.2025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Throughout this presentation, we will discuss the critical importance of HR, key HR functions that every leader should be familiar with, compliance and risk management, and effective communication and conflict resolution strategies. This knowledge is crucial for effective leadership.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Recruitment and hiring are critical processes that determine organizational talent. Leaders should be involved in developing criteria and participating in the selection process to ensure alignment with company culture.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sv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9.svg"/><Relationship Id="rId18" Type="http://schemas.openxmlformats.org/officeDocument/2006/relationships/image" Target="../media/image12.png"/><Relationship Id="rId3" Type="http://schemas.openxmlformats.org/officeDocument/2006/relationships/image" Target="../media/image44.png"/><Relationship Id="rId7" Type="http://schemas.openxmlformats.org/officeDocument/2006/relationships/image" Target="../media/image3.png"/><Relationship Id="rId12" Type="http://schemas.openxmlformats.org/officeDocument/2006/relationships/image" Target="../media/image8.png"/><Relationship Id="rId17" Type="http://schemas.openxmlformats.org/officeDocument/2006/relationships/image" Target="../media/image51.svg"/><Relationship Id="rId2" Type="http://schemas.openxmlformats.org/officeDocument/2006/relationships/notesSlide" Target="../notesSlides/notesSlide9.xml"/><Relationship Id="rId16"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2.svg"/><Relationship Id="rId11" Type="http://schemas.openxmlformats.org/officeDocument/2006/relationships/image" Target="../media/image7.svg"/><Relationship Id="rId5" Type="http://schemas.openxmlformats.org/officeDocument/2006/relationships/image" Target="../media/image1.png"/><Relationship Id="rId15" Type="http://schemas.openxmlformats.org/officeDocument/2006/relationships/image" Target="../media/image11.svg"/><Relationship Id="rId10" Type="http://schemas.openxmlformats.org/officeDocument/2006/relationships/image" Target="../media/image6.png"/><Relationship Id="rId4" Type="http://schemas.openxmlformats.org/officeDocument/2006/relationships/image" Target="../media/image45.svg"/><Relationship Id="rId9" Type="http://schemas.openxmlformats.org/officeDocument/2006/relationships/image" Target="../media/image49.png"/><Relationship Id="rId1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4.png"/><Relationship Id="rId7" Type="http://schemas.openxmlformats.org/officeDocument/2006/relationships/image" Target="../media/image8.png"/><Relationship Id="rId12"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svg"/><Relationship Id="rId11" Type="http://schemas.openxmlformats.org/officeDocument/2006/relationships/image" Target="../media/image12.png"/><Relationship Id="rId5" Type="http://schemas.openxmlformats.org/officeDocument/2006/relationships/image" Target="../media/image1.png"/><Relationship Id="rId10" Type="http://schemas.openxmlformats.org/officeDocument/2006/relationships/image" Target="../media/image11.svg"/><Relationship Id="rId4" Type="http://schemas.openxmlformats.org/officeDocument/2006/relationships/image" Target="../media/image45.sv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11.svg"/></Relationships>
</file>

<file path=ppt/slides/_rels/slide13.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slides/_rels/slide1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59.sv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6.svg"/><Relationship Id="rId18"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image" Target="../media/image9.svg"/><Relationship Id="rId12" Type="http://schemas.openxmlformats.org/officeDocument/2006/relationships/image" Target="../media/image15.png"/><Relationship Id="rId17" Type="http://schemas.openxmlformats.org/officeDocument/2006/relationships/image" Target="../media/image20.svg"/><Relationship Id="rId2" Type="http://schemas.openxmlformats.org/officeDocument/2006/relationships/notesSlide" Target="../notesSlides/notesSlide2.xml"/><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4.svg"/><Relationship Id="rId5" Type="http://schemas.openxmlformats.org/officeDocument/2006/relationships/image" Target="../media/image2.svg"/><Relationship Id="rId15" Type="http://schemas.openxmlformats.org/officeDocument/2006/relationships/image" Target="../media/image18.svg"/><Relationship Id="rId10" Type="http://schemas.openxmlformats.org/officeDocument/2006/relationships/image" Target="../media/image13.png"/><Relationship Id="rId19" Type="http://schemas.openxmlformats.org/officeDocument/2006/relationships/image" Target="../media/image22.svg"/><Relationship Id="rId4" Type="http://schemas.openxmlformats.org/officeDocument/2006/relationships/image" Target="../media/image1.png"/><Relationship Id="rId9" Type="http://schemas.openxmlformats.org/officeDocument/2006/relationships/image" Target="../media/image11.sv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2.svg"/><Relationship Id="rId13"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1.png"/><Relationship Id="rId12"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12.png"/><Relationship Id="rId5" Type="http://schemas.openxmlformats.org/officeDocument/2006/relationships/image" Target="../media/image25.png"/><Relationship Id="rId15" Type="http://schemas.openxmlformats.org/officeDocument/2006/relationships/image" Target="../media/image30.svg"/><Relationship Id="rId10" Type="http://schemas.openxmlformats.org/officeDocument/2006/relationships/image" Target="../media/image9.svg"/><Relationship Id="rId4" Type="http://schemas.openxmlformats.org/officeDocument/2006/relationships/image" Target="../media/image24.svg"/><Relationship Id="rId9" Type="http://schemas.openxmlformats.org/officeDocument/2006/relationships/image" Target="../media/image8.png"/><Relationship Id="rId14" Type="http://schemas.openxmlformats.org/officeDocument/2006/relationships/image" Target="../media/image29.png"/></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2.sv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svg"/><Relationship Id="rId7" Type="http://schemas.openxmlformats.org/officeDocument/2006/relationships/image" Target="../media/image3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2.svg"/></Relationships>
</file>

<file path=ppt/slides/_rels/slide6.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36.png"/><Relationship Id="rId7"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12.png"/><Relationship Id="rId4" Type="http://schemas.openxmlformats.org/officeDocument/2006/relationships/image" Target="../media/image37.svg"/></Relationships>
</file>

<file path=ppt/slides/_rels/slide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png"/><Relationship Id="rId7"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10.png"/><Relationship Id="rId10" Type="http://schemas.openxmlformats.org/officeDocument/2006/relationships/image" Target="../media/image12.png"/><Relationship Id="rId4" Type="http://schemas.openxmlformats.org/officeDocument/2006/relationships/image" Target="../media/image39.svg"/><Relationship Id="rId9" Type="http://schemas.openxmlformats.org/officeDocument/2006/relationships/image" Target="../media/image43.svg"/></Relationships>
</file>

<file path=ppt/slides/_rels/slide8.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2.sv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4.png"/><Relationship Id="rId7"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45.svg"/><Relationship Id="rId9"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785693" flipH="1">
            <a:off x="-2198906" y="-3042804"/>
            <a:ext cx="8534093" cy="8555482"/>
          </a:xfrm>
          <a:custGeom>
            <a:avLst/>
            <a:gdLst/>
            <a:ahLst/>
            <a:cxnLst/>
            <a:rect l="l" t="t" r="r" b="b"/>
            <a:pathLst>
              <a:path w="8534093" h="8555482">
                <a:moveTo>
                  <a:pt x="8534093" y="0"/>
                </a:moveTo>
                <a:lnTo>
                  <a:pt x="0" y="0"/>
                </a:lnTo>
                <a:lnTo>
                  <a:pt x="0" y="8555481"/>
                </a:lnTo>
                <a:lnTo>
                  <a:pt x="8534093" y="8555481"/>
                </a:lnTo>
                <a:lnTo>
                  <a:pt x="8534093" y="0"/>
                </a:lnTo>
                <a:close/>
              </a:path>
            </a:pathLst>
          </a:custGeom>
          <a:blipFill>
            <a:blip r:embed="rId3">
              <a:alphaModFix amt="55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5400000">
            <a:off x="5703631" y="3268437"/>
            <a:ext cx="11352394" cy="4154525"/>
          </a:xfrm>
          <a:custGeom>
            <a:avLst/>
            <a:gdLst/>
            <a:ahLst/>
            <a:cxnLst/>
            <a:rect l="l" t="t" r="r" b="b"/>
            <a:pathLst>
              <a:path w="11352394" h="4154525">
                <a:moveTo>
                  <a:pt x="0" y="0"/>
                </a:moveTo>
                <a:lnTo>
                  <a:pt x="11352394" y="0"/>
                </a:lnTo>
                <a:lnTo>
                  <a:pt x="11352394" y="4154525"/>
                </a:lnTo>
                <a:lnTo>
                  <a:pt x="0" y="4154525"/>
                </a:lnTo>
                <a:lnTo>
                  <a:pt x="0" y="0"/>
                </a:lnTo>
                <a:close/>
              </a:path>
            </a:pathLst>
          </a:custGeom>
          <a:blipFill>
            <a:blip r:embed="rId5">
              <a:extLst>
                <a:ext uri="{96DAC541-7B7A-43D3-8B79-37D633B846F1}">
                  <asvg:svgBlip xmlns:asvg="http://schemas.microsoft.com/office/drawing/2016/SVG/main" r:embed="rId6"/>
                </a:ext>
              </a:extLst>
            </a:blip>
            <a:stretch>
              <a:fillRect l="-610" b="-11686"/>
            </a:stretch>
          </a:blipFill>
        </p:spPr>
        <p:txBody>
          <a:bodyPr/>
          <a:lstStyle/>
          <a:p>
            <a:endParaRPr lang="en-US"/>
          </a:p>
        </p:txBody>
      </p:sp>
      <p:grpSp>
        <p:nvGrpSpPr>
          <p:cNvPr id="4" name="Group 4"/>
          <p:cNvGrpSpPr/>
          <p:nvPr/>
        </p:nvGrpSpPr>
        <p:grpSpPr>
          <a:xfrm>
            <a:off x="4994677" y="8631294"/>
            <a:ext cx="11534968" cy="11534968"/>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1E3D"/>
            </a:solidFill>
          </p:spPr>
          <p:txBody>
            <a:bodyPr/>
            <a:lstStyle/>
            <a:p>
              <a:endParaRPr lang="en-US"/>
            </a:p>
          </p:txBody>
        </p:sp>
        <p:sp>
          <p:nvSpPr>
            <p:cNvPr id="6" name="TextBox 6"/>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7" name="Group 7"/>
          <p:cNvGrpSpPr/>
          <p:nvPr/>
        </p:nvGrpSpPr>
        <p:grpSpPr>
          <a:xfrm>
            <a:off x="9645730" y="-701147"/>
            <a:ext cx="12346012" cy="12510258"/>
            <a:chOff x="0" y="0"/>
            <a:chExt cx="812800" cy="823613"/>
          </a:xfrm>
        </p:grpSpPr>
        <p:sp>
          <p:nvSpPr>
            <p:cNvPr id="8" name="Freeform 8"/>
            <p:cNvSpPr/>
            <p:nvPr/>
          </p:nvSpPr>
          <p:spPr>
            <a:xfrm>
              <a:off x="0" y="0"/>
              <a:ext cx="812800" cy="823613"/>
            </a:xfrm>
            <a:custGeom>
              <a:avLst/>
              <a:gdLst/>
              <a:ahLst/>
              <a:cxnLst/>
              <a:rect l="l" t="t" r="r" b="b"/>
              <a:pathLst>
                <a:path w="812800" h="823613">
                  <a:moveTo>
                    <a:pt x="406400" y="0"/>
                  </a:moveTo>
                  <a:cubicBezTo>
                    <a:pt x="181951" y="0"/>
                    <a:pt x="0" y="184372"/>
                    <a:pt x="0" y="411807"/>
                  </a:cubicBezTo>
                  <a:cubicBezTo>
                    <a:pt x="0" y="639241"/>
                    <a:pt x="181951" y="823613"/>
                    <a:pt x="406400" y="823613"/>
                  </a:cubicBezTo>
                  <a:cubicBezTo>
                    <a:pt x="630849" y="823613"/>
                    <a:pt x="812800" y="639241"/>
                    <a:pt x="812800" y="411807"/>
                  </a:cubicBezTo>
                  <a:cubicBezTo>
                    <a:pt x="812800" y="184372"/>
                    <a:pt x="630849" y="0"/>
                    <a:pt x="406400" y="0"/>
                  </a:cubicBezTo>
                  <a:close/>
                </a:path>
              </a:pathLst>
            </a:custGeom>
            <a:blipFill>
              <a:blip r:embed="rId7"/>
              <a:stretch>
                <a:fillRect l="-23694" r="-23694"/>
              </a:stretch>
            </a:blipFill>
          </p:spPr>
          <p:txBody>
            <a:bodyPr/>
            <a:lstStyle/>
            <a:p>
              <a:endParaRPr lang="en-US"/>
            </a:p>
          </p:txBody>
        </p:sp>
      </p:grpSp>
      <p:sp>
        <p:nvSpPr>
          <p:cNvPr id="9" name="Freeform 9"/>
          <p:cNvSpPr/>
          <p:nvPr/>
        </p:nvSpPr>
        <p:spPr>
          <a:xfrm rot="-4317171">
            <a:off x="7473988" y="4370398"/>
            <a:ext cx="7762520" cy="5599342"/>
          </a:xfrm>
          <a:custGeom>
            <a:avLst/>
            <a:gdLst/>
            <a:ahLst/>
            <a:cxnLst/>
            <a:rect l="l" t="t" r="r" b="b"/>
            <a:pathLst>
              <a:path w="7762520" h="5599342">
                <a:moveTo>
                  <a:pt x="0" y="0"/>
                </a:moveTo>
                <a:lnTo>
                  <a:pt x="7762520" y="0"/>
                </a:lnTo>
                <a:lnTo>
                  <a:pt x="7762520" y="5599342"/>
                </a:lnTo>
                <a:lnTo>
                  <a:pt x="0" y="5599342"/>
                </a:lnTo>
                <a:lnTo>
                  <a:pt x="0" y="0"/>
                </a:lnTo>
                <a:close/>
              </a:path>
            </a:pathLst>
          </a:custGeom>
          <a:blipFill>
            <a:blip r:embed="rId8">
              <a:extLst>
                <a:ext uri="{96DAC541-7B7A-43D3-8B79-37D633B846F1}">
                  <asvg:svgBlip xmlns:asvg="http://schemas.microsoft.com/office/drawing/2016/SVG/main" r:embed="rId9"/>
                </a:ext>
              </a:extLst>
            </a:blip>
            <a:stretch>
              <a:fillRect b="-105002"/>
            </a:stretch>
          </a:blipFill>
        </p:spPr>
        <p:txBody>
          <a:bodyPr/>
          <a:lstStyle/>
          <a:p>
            <a:endParaRPr lang="en-US"/>
          </a:p>
        </p:txBody>
      </p:sp>
      <p:grpSp>
        <p:nvGrpSpPr>
          <p:cNvPr id="10" name="Group 10"/>
          <p:cNvGrpSpPr/>
          <p:nvPr/>
        </p:nvGrpSpPr>
        <p:grpSpPr>
          <a:xfrm>
            <a:off x="9727458" y="408535"/>
            <a:ext cx="620165" cy="620165"/>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5DCC3"/>
            </a:solidFill>
          </p:spPr>
          <p:txBody>
            <a:bodyPr/>
            <a:lstStyle/>
            <a:p>
              <a:endParaRPr lang="en-US"/>
            </a:p>
          </p:txBody>
        </p:sp>
        <p:sp>
          <p:nvSpPr>
            <p:cNvPr id="12" name="TextBox 12"/>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13" name="Group 13"/>
          <p:cNvGrpSpPr/>
          <p:nvPr/>
        </p:nvGrpSpPr>
        <p:grpSpPr>
          <a:xfrm>
            <a:off x="7550244" y="-1033704"/>
            <a:ext cx="1752322" cy="1752322"/>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1E3D"/>
            </a:solidFill>
          </p:spPr>
          <p:txBody>
            <a:bodyPr/>
            <a:lstStyle/>
            <a:p>
              <a:endParaRPr lang="en-US"/>
            </a:p>
          </p:txBody>
        </p:sp>
        <p:sp>
          <p:nvSpPr>
            <p:cNvPr id="15" name="TextBox 15"/>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16" name="Freeform 16"/>
          <p:cNvSpPr/>
          <p:nvPr/>
        </p:nvSpPr>
        <p:spPr>
          <a:xfrm rot="-5863608" flipH="1">
            <a:off x="16198089" y="-192690"/>
            <a:ext cx="3942056" cy="3338166"/>
          </a:xfrm>
          <a:custGeom>
            <a:avLst/>
            <a:gdLst/>
            <a:ahLst/>
            <a:cxnLst/>
            <a:rect l="l" t="t" r="r" b="b"/>
            <a:pathLst>
              <a:path w="3942056" h="3338166">
                <a:moveTo>
                  <a:pt x="3942056" y="0"/>
                </a:moveTo>
                <a:lnTo>
                  <a:pt x="0" y="0"/>
                </a:lnTo>
                <a:lnTo>
                  <a:pt x="0" y="3338166"/>
                </a:lnTo>
                <a:lnTo>
                  <a:pt x="3942056" y="3338166"/>
                </a:lnTo>
                <a:lnTo>
                  <a:pt x="3942056" y="0"/>
                </a:lnTo>
                <a:close/>
              </a:path>
            </a:pathLst>
          </a:custGeom>
          <a:blipFill>
            <a:blip r:embed="rId10">
              <a:extLst>
                <a:ext uri="{96DAC541-7B7A-43D3-8B79-37D633B846F1}">
                  <asvg:svgBlip xmlns:asvg="http://schemas.microsoft.com/office/drawing/2016/SVG/main" r:embed="rId11"/>
                </a:ext>
              </a:extLst>
            </a:blip>
            <a:stretch>
              <a:fillRect r="-109088"/>
            </a:stretch>
          </a:blipFill>
        </p:spPr>
        <p:txBody>
          <a:bodyPr/>
          <a:lstStyle/>
          <a:p>
            <a:endParaRPr lang="en-US"/>
          </a:p>
        </p:txBody>
      </p:sp>
      <p:sp>
        <p:nvSpPr>
          <p:cNvPr id="17" name="Freeform 17"/>
          <p:cNvSpPr/>
          <p:nvPr/>
        </p:nvSpPr>
        <p:spPr>
          <a:xfrm rot="-4855005">
            <a:off x="16011530" y="7184759"/>
            <a:ext cx="3942056" cy="3338166"/>
          </a:xfrm>
          <a:custGeom>
            <a:avLst/>
            <a:gdLst/>
            <a:ahLst/>
            <a:cxnLst/>
            <a:rect l="l" t="t" r="r" b="b"/>
            <a:pathLst>
              <a:path w="3942056" h="3338166">
                <a:moveTo>
                  <a:pt x="0" y="0"/>
                </a:moveTo>
                <a:lnTo>
                  <a:pt x="3942056" y="0"/>
                </a:lnTo>
                <a:lnTo>
                  <a:pt x="3942056" y="3338167"/>
                </a:lnTo>
                <a:lnTo>
                  <a:pt x="0" y="3338167"/>
                </a:lnTo>
                <a:lnTo>
                  <a:pt x="0" y="0"/>
                </a:lnTo>
                <a:close/>
              </a:path>
            </a:pathLst>
          </a:custGeom>
          <a:blipFill>
            <a:blip r:embed="rId12">
              <a:extLst>
                <a:ext uri="{96DAC541-7B7A-43D3-8B79-37D633B846F1}">
                  <asvg:svgBlip xmlns:asvg="http://schemas.microsoft.com/office/drawing/2016/SVG/main" r:embed="rId13"/>
                </a:ext>
              </a:extLst>
            </a:blip>
            <a:stretch>
              <a:fillRect r="-109088"/>
            </a:stretch>
          </a:blipFill>
        </p:spPr>
        <p:txBody>
          <a:bodyPr/>
          <a:lstStyle/>
          <a:p>
            <a:endParaRPr lang="en-US"/>
          </a:p>
        </p:txBody>
      </p:sp>
      <p:sp>
        <p:nvSpPr>
          <p:cNvPr id="18" name="Freeform 18"/>
          <p:cNvSpPr/>
          <p:nvPr/>
        </p:nvSpPr>
        <p:spPr>
          <a:xfrm>
            <a:off x="659307" y="8631294"/>
            <a:ext cx="6031496" cy="1014321"/>
          </a:xfrm>
          <a:custGeom>
            <a:avLst/>
            <a:gdLst/>
            <a:ahLst/>
            <a:cxnLst/>
            <a:rect l="l" t="t" r="r" b="b"/>
            <a:pathLst>
              <a:path w="6031496" h="1014321">
                <a:moveTo>
                  <a:pt x="0" y="0"/>
                </a:moveTo>
                <a:lnTo>
                  <a:pt x="6031496" y="0"/>
                </a:lnTo>
                <a:lnTo>
                  <a:pt x="6031496" y="1014321"/>
                </a:lnTo>
                <a:lnTo>
                  <a:pt x="0" y="1014321"/>
                </a:lnTo>
                <a:lnTo>
                  <a:pt x="0" y="0"/>
                </a:lnTo>
                <a:close/>
              </a:path>
            </a:pathLst>
          </a:custGeom>
          <a:blipFill>
            <a:blip r:embed="rId14"/>
            <a:stretch>
              <a:fillRect/>
            </a:stretch>
          </a:blipFill>
        </p:spPr>
        <p:txBody>
          <a:bodyPr/>
          <a:lstStyle/>
          <a:p>
            <a:endParaRPr lang="en-US"/>
          </a:p>
        </p:txBody>
      </p:sp>
      <p:sp>
        <p:nvSpPr>
          <p:cNvPr id="19" name="TextBox 19"/>
          <p:cNvSpPr txBox="1"/>
          <p:nvPr/>
        </p:nvSpPr>
        <p:spPr>
          <a:xfrm>
            <a:off x="580577" y="1671349"/>
            <a:ext cx="8721989" cy="4972685"/>
          </a:xfrm>
          <a:prstGeom prst="rect">
            <a:avLst/>
          </a:prstGeom>
        </p:spPr>
        <p:txBody>
          <a:bodyPr lIns="0" tIns="0" rIns="0" bIns="0" rtlCol="0" anchor="t">
            <a:spAutoFit/>
          </a:bodyPr>
          <a:lstStyle/>
          <a:p>
            <a:pPr algn="l">
              <a:lnSpc>
                <a:spcPts val="7840"/>
              </a:lnSpc>
            </a:pPr>
            <a:r>
              <a:rPr lang="en-US" sz="5600" b="1">
                <a:solidFill>
                  <a:srgbClr val="96C1A4"/>
                </a:solidFill>
                <a:latin typeface="Poppins Bold"/>
                <a:ea typeface="Poppins Bold"/>
                <a:cs typeface="Poppins Bold"/>
                <a:sym typeface="Poppins Bold"/>
              </a:rPr>
              <a:t>Leading Change in Uncertain Times:</a:t>
            </a:r>
          </a:p>
          <a:p>
            <a:pPr algn="l">
              <a:lnSpc>
                <a:spcPts val="7840"/>
              </a:lnSpc>
            </a:pPr>
            <a:endParaRPr lang="en-US" sz="5600" b="1">
              <a:solidFill>
                <a:srgbClr val="96C1A4"/>
              </a:solidFill>
              <a:latin typeface="Poppins Bold"/>
              <a:ea typeface="Poppins Bold"/>
              <a:cs typeface="Poppins Bold"/>
              <a:sym typeface="Poppins Bold"/>
            </a:endParaRPr>
          </a:p>
          <a:p>
            <a:pPr algn="l">
              <a:lnSpc>
                <a:spcPts val="7840"/>
              </a:lnSpc>
            </a:pPr>
            <a:r>
              <a:rPr lang="en-US" sz="5600" b="1">
                <a:solidFill>
                  <a:srgbClr val="96C1A4"/>
                </a:solidFill>
                <a:latin typeface="Poppins Bold"/>
                <a:ea typeface="Poppins Bold"/>
                <a:cs typeface="Poppins Bold"/>
                <a:sym typeface="Poppins Bold"/>
              </a:rPr>
              <a:t>A Practical Guide for Municipal Leaders</a:t>
            </a:r>
          </a:p>
        </p:txBody>
      </p:sp>
      <p:sp>
        <p:nvSpPr>
          <p:cNvPr id="20" name="TextBox 20"/>
          <p:cNvSpPr txBox="1"/>
          <p:nvPr/>
        </p:nvSpPr>
        <p:spPr>
          <a:xfrm>
            <a:off x="659307" y="7084344"/>
            <a:ext cx="6031496" cy="1076325"/>
          </a:xfrm>
          <a:prstGeom prst="rect">
            <a:avLst/>
          </a:prstGeom>
        </p:spPr>
        <p:txBody>
          <a:bodyPr lIns="0" tIns="0" rIns="0" bIns="0" rtlCol="0" anchor="t">
            <a:spAutoFit/>
          </a:bodyPr>
          <a:lstStyle/>
          <a:p>
            <a:pPr algn="l">
              <a:lnSpc>
                <a:spcPts val="4200"/>
              </a:lnSpc>
            </a:pPr>
            <a:r>
              <a:rPr lang="en-US" sz="3000" b="1">
                <a:solidFill>
                  <a:srgbClr val="000000"/>
                </a:solidFill>
                <a:latin typeface="Poppins Bold"/>
                <a:ea typeface="Poppins Bold"/>
                <a:cs typeface="Poppins Bold"/>
                <a:sym typeface="Poppins Bold"/>
              </a:rPr>
              <a:t>October 2025</a:t>
            </a:r>
          </a:p>
          <a:p>
            <a:pPr algn="l">
              <a:lnSpc>
                <a:spcPts val="4200"/>
              </a:lnSpc>
              <a:spcBef>
                <a:spcPct val="0"/>
              </a:spcBef>
            </a:pPr>
            <a:r>
              <a:rPr lang="en-US" sz="3000" b="1">
                <a:solidFill>
                  <a:srgbClr val="000000"/>
                </a:solidFill>
                <a:latin typeface="Poppins Bold"/>
                <a:ea typeface="Poppins Bold"/>
                <a:cs typeface="Poppins Bold"/>
                <a:sym typeface="Poppins Bold"/>
              </a:rPr>
              <a:t>Presented by: Heather Stamp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785693">
            <a:off x="11954301" y="-2795022"/>
            <a:ext cx="8534093" cy="8555482"/>
          </a:xfrm>
          <a:custGeom>
            <a:avLst/>
            <a:gdLst/>
            <a:ahLst/>
            <a:cxnLst/>
            <a:rect l="l" t="t" r="r" b="b"/>
            <a:pathLst>
              <a:path w="8534093" h="8555482">
                <a:moveTo>
                  <a:pt x="0" y="0"/>
                </a:moveTo>
                <a:lnTo>
                  <a:pt x="8534093" y="0"/>
                </a:lnTo>
                <a:lnTo>
                  <a:pt x="8534093" y="8555481"/>
                </a:lnTo>
                <a:lnTo>
                  <a:pt x="0" y="8555481"/>
                </a:lnTo>
                <a:lnTo>
                  <a:pt x="0" y="0"/>
                </a:lnTo>
                <a:close/>
              </a:path>
            </a:pathLst>
          </a:custGeom>
          <a:blipFill>
            <a:blip r:embed="rId3">
              <a:alphaModFix amt="55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2785693" flipH="1">
            <a:off x="12445057" y="-5174252"/>
            <a:ext cx="8534093" cy="8555482"/>
          </a:xfrm>
          <a:custGeom>
            <a:avLst/>
            <a:gdLst/>
            <a:ahLst/>
            <a:cxnLst/>
            <a:rect l="l" t="t" r="r" b="b"/>
            <a:pathLst>
              <a:path w="8534093" h="8555482">
                <a:moveTo>
                  <a:pt x="8534093" y="0"/>
                </a:moveTo>
                <a:lnTo>
                  <a:pt x="0" y="0"/>
                </a:lnTo>
                <a:lnTo>
                  <a:pt x="0" y="8555481"/>
                </a:lnTo>
                <a:lnTo>
                  <a:pt x="8534093" y="8555481"/>
                </a:lnTo>
                <a:lnTo>
                  <a:pt x="8534093" y="0"/>
                </a:lnTo>
                <a:close/>
              </a:path>
            </a:pathLst>
          </a:custGeom>
          <a:blipFill>
            <a:blip r:embed="rId5">
              <a:alphaModFix amt="55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rot="5292663" flipV="1">
            <a:off x="1252454" y="2895788"/>
            <a:ext cx="11352394" cy="4154525"/>
          </a:xfrm>
          <a:custGeom>
            <a:avLst/>
            <a:gdLst/>
            <a:ahLst/>
            <a:cxnLst/>
            <a:rect l="l" t="t" r="r" b="b"/>
            <a:pathLst>
              <a:path w="11352394" h="4154525">
                <a:moveTo>
                  <a:pt x="0" y="4154525"/>
                </a:moveTo>
                <a:lnTo>
                  <a:pt x="11352393" y="4154525"/>
                </a:lnTo>
                <a:lnTo>
                  <a:pt x="11352393" y="0"/>
                </a:lnTo>
                <a:lnTo>
                  <a:pt x="0" y="0"/>
                </a:lnTo>
                <a:lnTo>
                  <a:pt x="0" y="4154525"/>
                </a:lnTo>
                <a:close/>
              </a:path>
            </a:pathLst>
          </a:custGeom>
          <a:blipFill>
            <a:blip r:embed="rId7">
              <a:extLst>
                <a:ext uri="{96DAC541-7B7A-43D3-8B79-37D633B846F1}">
                  <asvg:svgBlip xmlns:asvg="http://schemas.microsoft.com/office/drawing/2016/SVG/main" r:embed="rId8"/>
                </a:ext>
              </a:extLst>
            </a:blip>
            <a:stretch>
              <a:fillRect l="-610" b="-11686"/>
            </a:stretch>
          </a:blipFill>
        </p:spPr>
        <p:txBody>
          <a:bodyPr/>
          <a:lstStyle/>
          <a:p>
            <a:endParaRPr lang="en-US"/>
          </a:p>
        </p:txBody>
      </p:sp>
      <p:grpSp>
        <p:nvGrpSpPr>
          <p:cNvPr id="5" name="Group 5"/>
          <p:cNvGrpSpPr/>
          <p:nvPr/>
        </p:nvGrpSpPr>
        <p:grpSpPr>
          <a:xfrm>
            <a:off x="6130222" y="5514975"/>
            <a:ext cx="10879723" cy="794320"/>
            <a:chOff x="0" y="0"/>
            <a:chExt cx="2719811" cy="198571"/>
          </a:xfrm>
        </p:grpSpPr>
        <p:sp>
          <p:nvSpPr>
            <p:cNvPr id="6" name="Freeform 6"/>
            <p:cNvSpPr/>
            <p:nvPr/>
          </p:nvSpPr>
          <p:spPr>
            <a:xfrm>
              <a:off x="0" y="0"/>
              <a:ext cx="2719811" cy="198571"/>
            </a:xfrm>
            <a:custGeom>
              <a:avLst/>
              <a:gdLst/>
              <a:ahLst/>
              <a:cxnLst/>
              <a:rect l="l" t="t" r="r" b="b"/>
              <a:pathLst>
                <a:path w="2719811" h="198571">
                  <a:moveTo>
                    <a:pt x="36291" y="0"/>
                  </a:moveTo>
                  <a:lnTo>
                    <a:pt x="2683520" y="0"/>
                  </a:lnTo>
                  <a:cubicBezTo>
                    <a:pt x="2703563" y="0"/>
                    <a:pt x="2719811" y="16248"/>
                    <a:pt x="2719811" y="36291"/>
                  </a:cubicBezTo>
                  <a:lnTo>
                    <a:pt x="2719811" y="162280"/>
                  </a:lnTo>
                  <a:cubicBezTo>
                    <a:pt x="2719811" y="171905"/>
                    <a:pt x="2715988" y="181136"/>
                    <a:pt x="2709182" y="187942"/>
                  </a:cubicBezTo>
                  <a:cubicBezTo>
                    <a:pt x="2702376" y="194748"/>
                    <a:pt x="2693145" y="198571"/>
                    <a:pt x="2683520" y="198571"/>
                  </a:cubicBezTo>
                  <a:lnTo>
                    <a:pt x="36291" y="198571"/>
                  </a:lnTo>
                  <a:cubicBezTo>
                    <a:pt x="16248" y="198571"/>
                    <a:pt x="0" y="182323"/>
                    <a:pt x="0" y="162280"/>
                  </a:cubicBezTo>
                  <a:lnTo>
                    <a:pt x="0" y="36291"/>
                  </a:lnTo>
                  <a:cubicBezTo>
                    <a:pt x="0" y="26666"/>
                    <a:pt x="3824" y="17435"/>
                    <a:pt x="10629" y="10629"/>
                  </a:cubicBezTo>
                  <a:cubicBezTo>
                    <a:pt x="17435" y="3824"/>
                    <a:pt x="26666" y="0"/>
                    <a:pt x="36291" y="0"/>
                  </a:cubicBezTo>
                  <a:close/>
                </a:path>
              </a:pathLst>
            </a:custGeom>
            <a:solidFill>
              <a:srgbClr val="B5DCC3"/>
            </a:solidFill>
          </p:spPr>
          <p:txBody>
            <a:bodyPr/>
            <a:lstStyle/>
            <a:p>
              <a:endParaRPr lang="en-US"/>
            </a:p>
          </p:txBody>
        </p:sp>
        <p:sp>
          <p:nvSpPr>
            <p:cNvPr id="7" name="TextBox 7"/>
            <p:cNvSpPr txBox="1"/>
            <p:nvPr/>
          </p:nvSpPr>
          <p:spPr>
            <a:xfrm>
              <a:off x="0" y="-66675"/>
              <a:ext cx="2719811" cy="265246"/>
            </a:xfrm>
            <a:prstGeom prst="rect">
              <a:avLst/>
            </a:prstGeom>
          </p:spPr>
          <p:txBody>
            <a:bodyPr lIns="50800" tIns="50800" rIns="50800" bIns="50800" rtlCol="0" anchor="ctr"/>
            <a:lstStyle/>
            <a:p>
              <a:pPr algn="ctr">
                <a:lnSpc>
                  <a:spcPts val="3343"/>
                </a:lnSpc>
              </a:pPr>
              <a:endParaRPr/>
            </a:p>
          </p:txBody>
        </p:sp>
      </p:grpSp>
      <p:grpSp>
        <p:nvGrpSpPr>
          <p:cNvPr id="8" name="Group 8"/>
          <p:cNvGrpSpPr/>
          <p:nvPr/>
        </p:nvGrpSpPr>
        <p:grpSpPr>
          <a:xfrm>
            <a:off x="6130222" y="3660733"/>
            <a:ext cx="10879723" cy="794320"/>
            <a:chOff x="0" y="0"/>
            <a:chExt cx="2719811" cy="198571"/>
          </a:xfrm>
        </p:grpSpPr>
        <p:sp>
          <p:nvSpPr>
            <p:cNvPr id="9" name="Freeform 9"/>
            <p:cNvSpPr/>
            <p:nvPr/>
          </p:nvSpPr>
          <p:spPr>
            <a:xfrm>
              <a:off x="0" y="0"/>
              <a:ext cx="2719811" cy="198571"/>
            </a:xfrm>
            <a:custGeom>
              <a:avLst/>
              <a:gdLst/>
              <a:ahLst/>
              <a:cxnLst/>
              <a:rect l="l" t="t" r="r" b="b"/>
              <a:pathLst>
                <a:path w="2719811" h="198571">
                  <a:moveTo>
                    <a:pt x="36291" y="0"/>
                  </a:moveTo>
                  <a:lnTo>
                    <a:pt x="2683520" y="0"/>
                  </a:lnTo>
                  <a:cubicBezTo>
                    <a:pt x="2703563" y="0"/>
                    <a:pt x="2719811" y="16248"/>
                    <a:pt x="2719811" y="36291"/>
                  </a:cubicBezTo>
                  <a:lnTo>
                    <a:pt x="2719811" y="162280"/>
                  </a:lnTo>
                  <a:cubicBezTo>
                    <a:pt x="2719811" y="171905"/>
                    <a:pt x="2715988" y="181136"/>
                    <a:pt x="2709182" y="187942"/>
                  </a:cubicBezTo>
                  <a:cubicBezTo>
                    <a:pt x="2702376" y="194748"/>
                    <a:pt x="2693145" y="198571"/>
                    <a:pt x="2683520" y="198571"/>
                  </a:cubicBezTo>
                  <a:lnTo>
                    <a:pt x="36291" y="198571"/>
                  </a:lnTo>
                  <a:cubicBezTo>
                    <a:pt x="16248" y="198571"/>
                    <a:pt x="0" y="182323"/>
                    <a:pt x="0" y="162280"/>
                  </a:cubicBezTo>
                  <a:lnTo>
                    <a:pt x="0" y="36291"/>
                  </a:lnTo>
                  <a:cubicBezTo>
                    <a:pt x="0" y="26666"/>
                    <a:pt x="3824" y="17435"/>
                    <a:pt x="10629" y="10629"/>
                  </a:cubicBezTo>
                  <a:cubicBezTo>
                    <a:pt x="17435" y="3824"/>
                    <a:pt x="26666" y="0"/>
                    <a:pt x="36291" y="0"/>
                  </a:cubicBezTo>
                  <a:close/>
                </a:path>
              </a:pathLst>
            </a:custGeom>
            <a:solidFill>
              <a:srgbClr val="B5DCC3"/>
            </a:solidFill>
          </p:spPr>
          <p:txBody>
            <a:bodyPr/>
            <a:lstStyle/>
            <a:p>
              <a:endParaRPr lang="en-US"/>
            </a:p>
          </p:txBody>
        </p:sp>
        <p:sp>
          <p:nvSpPr>
            <p:cNvPr id="10" name="TextBox 10"/>
            <p:cNvSpPr txBox="1"/>
            <p:nvPr/>
          </p:nvSpPr>
          <p:spPr>
            <a:xfrm>
              <a:off x="0" y="-66675"/>
              <a:ext cx="2719811" cy="265246"/>
            </a:xfrm>
            <a:prstGeom prst="rect">
              <a:avLst/>
            </a:prstGeom>
          </p:spPr>
          <p:txBody>
            <a:bodyPr lIns="50800" tIns="50800" rIns="50800" bIns="50800" rtlCol="0" anchor="ctr"/>
            <a:lstStyle/>
            <a:p>
              <a:pPr algn="ctr">
                <a:lnSpc>
                  <a:spcPts val="3343"/>
                </a:lnSpc>
              </a:pPr>
              <a:endParaRPr/>
            </a:p>
          </p:txBody>
        </p:sp>
      </p:grpSp>
      <p:grpSp>
        <p:nvGrpSpPr>
          <p:cNvPr id="11" name="Group 11"/>
          <p:cNvGrpSpPr/>
          <p:nvPr/>
        </p:nvGrpSpPr>
        <p:grpSpPr>
          <a:xfrm>
            <a:off x="6130222" y="7521358"/>
            <a:ext cx="10879723" cy="794320"/>
            <a:chOff x="0" y="0"/>
            <a:chExt cx="2719811" cy="198571"/>
          </a:xfrm>
        </p:grpSpPr>
        <p:sp>
          <p:nvSpPr>
            <p:cNvPr id="12" name="Freeform 12"/>
            <p:cNvSpPr/>
            <p:nvPr/>
          </p:nvSpPr>
          <p:spPr>
            <a:xfrm>
              <a:off x="0" y="0"/>
              <a:ext cx="2719811" cy="198571"/>
            </a:xfrm>
            <a:custGeom>
              <a:avLst/>
              <a:gdLst/>
              <a:ahLst/>
              <a:cxnLst/>
              <a:rect l="l" t="t" r="r" b="b"/>
              <a:pathLst>
                <a:path w="2719811" h="198571">
                  <a:moveTo>
                    <a:pt x="36291" y="0"/>
                  </a:moveTo>
                  <a:lnTo>
                    <a:pt x="2683520" y="0"/>
                  </a:lnTo>
                  <a:cubicBezTo>
                    <a:pt x="2703563" y="0"/>
                    <a:pt x="2719811" y="16248"/>
                    <a:pt x="2719811" y="36291"/>
                  </a:cubicBezTo>
                  <a:lnTo>
                    <a:pt x="2719811" y="162280"/>
                  </a:lnTo>
                  <a:cubicBezTo>
                    <a:pt x="2719811" y="171905"/>
                    <a:pt x="2715988" y="181136"/>
                    <a:pt x="2709182" y="187942"/>
                  </a:cubicBezTo>
                  <a:cubicBezTo>
                    <a:pt x="2702376" y="194748"/>
                    <a:pt x="2693145" y="198571"/>
                    <a:pt x="2683520" y="198571"/>
                  </a:cubicBezTo>
                  <a:lnTo>
                    <a:pt x="36291" y="198571"/>
                  </a:lnTo>
                  <a:cubicBezTo>
                    <a:pt x="16248" y="198571"/>
                    <a:pt x="0" y="182323"/>
                    <a:pt x="0" y="162280"/>
                  </a:cubicBezTo>
                  <a:lnTo>
                    <a:pt x="0" y="36291"/>
                  </a:lnTo>
                  <a:cubicBezTo>
                    <a:pt x="0" y="26666"/>
                    <a:pt x="3824" y="17435"/>
                    <a:pt x="10629" y="10629"/>
                  </a:cubicBezTo>
                  <a:cubicBezTo>
                    <a:pt x="17435" y="3824"/>
                    <a:pt x="26666" y="0"/>
                    <a:pt x="36291" y="0"/>
                  </a:cubicBezTo>
                  <a:close/>
                </a:path>
              </a:pathLst>
            </a:custGeom>
            <a:solidFill>
              <a:srgbClr val="B5DCC3"/>
            </a:solidFill>
          </p:spPr>
          <p:txBody>
            <a:bodyPr/>
            <a:lstStyle/>
            <a:p>
              <a:endParaRPr lang="en-US"/>
            </a:p>
          </p:txBody>
        </p:sp>
        <p:sp>
          <p:nvSpPr>
            <p:cNvPr id="13" name="TextBox 13"/>
            <p:cNvSpPr txBox="1"/>
            <p:nvPr/>
          </p:nvSpPr>
          <p:spPr>
            <a:xfrm>
              <a:off x="0" y="-66675"/>
              <a:ext cx="2719811" cy="265246"/>
            </a:xfrm>
            <a:prstGeom prst="rect">
              <a:avLst/>
            </a:prstGeom>
          </p:spPr>
          <p:txBody>
            <a:bodyPr lIns="50800" tIns="50800" rIns="50800" bIns="50800" rtlCol="0" anchor="ctr"/>
            <a:lstStyle/>
            <a:p>
              <a:pPr algn="ctr">
                <a:lnSpc>
                  <a:spcPts val="3343"/>
                </a:lnSpc>
              </a:pPr>
              <a:endParaRPr/>
            </a:p>
          </p:txBody>
        </p:sp>
      </p:grpSp>
      <p:grpSp>
        <p:nvGrpSpPr>
          <p:cNvPr id="14" name="Group 14"/>
          <p:cNvGrpSpPr/>
          <p:nvPr/>
        </p:nvGrpSpPr>
        <p:grpSpPr>
          <a:xfrm>
            <a:off x="-3557581" y="-765228"/>
            <a:ext cx="12346012" cy="12510258"/>
            <a:chOff x="0" y="0"/>
            <a:chExt cx="812800" cy="823613"/>
          </a:xfrm>
        </p:grpSpPr>
        <p:sp>
          <p:nvSpPr>
            <p:cNvPr id="15" name="Freeform 15"/>
            <p:cNvSpPr/>
            <p:nvPr/>
          </p:nvSpPr>
          <p:spPr>
            <a:xfrm>
              <a:off x="0" y="0"/>
              <a:ext cx="812800" cy="823613"/>
            </a:xfrm>
            <a:custGeom>
              <a:avLst/>
              <a:gdLst/>
              <a:ahLst/>
              <a:cxnLst/>
              <a:rect l="l" t="t" r="r" b="b"/>
              <a:pathLst>
                <a:path w="812800" h="823613">
                  <a:moveTo>
                    <a:pt x="406400" y="0"/>
                  </a:moveTo>
                  <a:cubicBezTo>
                    <a:pt x="181951" y="0"/>
                    <a:pt x="0" y="184372"/>
                    <a:pt x="0" y="411807"/>
                  </a:cubicBezTo>
                  <a:cubicBezTo>
                    <a:pt x="0" y="639241"/>
                    <a:pt x="181951" y="823613"/>
                    <a:pt x="406400" y="823613"/>
                  </a:cubicBezTo>
                  <a:cubicBezTo>
                    <a:pt x="630849" y="823613"/>
                    <a:pt x="812800" y="639241"/>
                    <a:pt x="812800" y="411807"/>
                  </a:cubicBezTo>
                  <a:cubicBezTo>
                    <a:pt x="812800" y="184372"/>
                    <a:pt x="630849" y="0"/>
                    <a:pt x="406400" y="0"/>
                  </a:cubicBezTo>
                  <a:close/>
                </a:path>
              </a:pathLst>
            </a:custGeom>
            <a:blipFill>
              <a:blip r:embed="rId9"/>
              <a:stretch>
                <a:fillRect t="-9719" b="-9719"/>
              </a:stretch>
            </a:blipFill>
          </p:spPr>
          <p:txBody>
            <a:bodyPr/>
            <a:lstStyle/>
            <a:p>
              <a:endParaRPr lang="en-US"/>
            </a:p>
          </p:txBody>
        </p:sp>
      </p:grpSp>
      <p:sp>
        <p:nvSpPr>
          <p:cNvPr id="16" name="Freeform 16"/>
          <p:cNvSpPr/>
          <p:nvPr/>
        </p:nvSpPr>
        <p:spPr>
          <a:xfrm rot="-6273026" flipV="1">
            <a:off x="2953835" y="4756288"/>
            <a:ext cx="7762520" cy="5599342"/>
          </a:xfrm>
          <a:custGeom>
            <a:avLst/>
            <a:gdLst/>
            <a:ahLst/>
            <a:cxnLst/>
            <a:rect l="l" t="t" r="r" b="b"/>
            <a:pathLst>
              <a:path w="7762520" h="5599342">
                <a:moveTo>
                  <a:pt x="0" y="5599342"/>
                </a:moveTo>
                <a:lnTo>
                  <a:pt x="7762520" y="5599342"/>
                </a:lnTo>
                <a:lnTo>
                  <a:pt x="7762520" y="0"/>
                </a:lnTo>
                <a:lnTo>
                  <a:pt x="0" y="0"/>
                </a:lnTo>
                <a:lnTo>
                  <a:pt x="0" y="5599342"/>
                </a:lnTo>
                <a:close/>
              </a:path>
            </a:pathLst>
          </a:custGeom>
          <a:blipFill>
            <a:blip r:embed="rId10">
              <a:extLst>
                <a:ext uri="{96DAC541-7B7A-43D3-8B79-37D633B846F1}">
                  <asvg:svgBlip xmlns:asvg="http://schemas.microsoft.com/office/drawing/2016/SVG/main" r:embed="rId11"/>
                </a:ext>
              </a:extLst>
            </a:blip>
            <a:stretch>
              <a:fillRect b="-105002"/>
            </a:stretch>
          </a:blipFill>
        </p:spPr>
        <p:txBody>
          <a:bodyPr/>
          <a:lstStyle/>
          <a:p>
            <a:endParaRPr lang="en-US"/>
          </a:p>
        </p:txBody>
      </p:sp>
      <p:sp>
        <p:nvSpPr>
          <p:cNvPr id="17" name="Freeform 17"/>
          <p:cNvSpPr/>
          <p:nvPr/>
        </p:nvSpPr>
        <p:spPr>
          <a:xfrm rot="-4600343" flipH="1" flipV="1">
            <a:off x="-1584800" y="-289504"/>
            <a:ext cx="3942056" cy="3338166"/>
          </a:xfrm>
          <a:custGeom>
            <a:avLst/>
            <a:gdLst/>
            <a:ahLst/>
            <a:cxnLst/>
            <a:rect l="l" t="t" r="r" b="b"/>
            <a:pathLst>
              <a:path w="3942056" h="3338166">
                <a:moveTo>
                  <a:pt x="3942056" y="3338166"/>
                </a:moveTo>
                <a:lnTo>
                  <a:pt x="0" y="3338166"/>
                </a:lnTo>
                <a:lnTo>
                  <a:pt x="0" y="0"/>
                </a:lnTo>
                <a:lnTo>
                  <a:pt x="3942056" y="0"/>
                </a:lnTo>
                <a:lnTo>
                  <a:pt x="3942056" y="3338166"/>
                </a:lnTo>
                <a:close/>
              </a:path>
            </a:pathLst>
          </a:custGeom>
          <a:blipFill>
            <a:blip r:embed="rId12">
              <a:extLst>
                <a:ext uri="{96DAC541-7B7A-43D3-8B79-37D633B846F1}">
                  <asvg:svgBlip xmlns:asvg="http://schemas.microsoft.com/office/drawing/2016/SVG/main" r:embed="rId13"/>
                </a:ext>
              </a:extLst>
            </a:blip>
            <a:stretch>
              <a:fillRect r="-109088"/>
            </a:stretch>
          </a:blipFill>
        </p:spPr>
        <p:txBody>
          <a:bodyPr/>
          <a:lstStyle/>
          <a:p>
            <a:endParaRPr lang="en-US"/>
          </a:p>
        </p:txBody>
      </p:sp>
      <p:sp>
        <p:nvSpPr>
          <p:cNvPr id="18" name="Freeform 18"/>
          <p:cNvSpPr/>
          <p:nvPr/>
        </p:nvSpPr>
        <p:spPr>
          <a:xfrm rot="-6212524" flipV="1">
            <a:off x="-1439817" y="7501185"/>
            <a:ext cx="3942056" cy="3338166"/>
          </a:xfrm>
          <a:custGeom>
            <a:avLst/>
            <a:gdLst/>
            <a:ahLst/>
            <a:cxnLst/>
            <a:rect l="l" t="t" r="r" b="b"/>
            <a:pathLst>
              <a:path w="3942056" h="3338166">
                <a:moveTo>
                  <a:pt x="0" y="3338167"/>
                </a:moveTo>
                <a:lnTo>
                  <a:pt x="3942056" y="3338167"/>
                </a:lnTo>
                <a:lnTo>
                  <a:pt x="3942056" y="0"/>
                </a:lnTo>
                <a:lnTo>
                  <a:pt x="0" y="0"/>
                </a:lnTo>
                <a:lnTo>
                  <a:pt x="0" y="3338167"/>
                </a:lnTo>
                <a:close/>
              </a:path>
            </a:pathLst>
          </a:custGeom>
          <a:blipFill>
            <a:blip r:embed="rId14">
              <a:extLst>
                <a:ext uri="{96DAC541-7B7A-43D3-8B79-37D633B846F1}">
                  <asvg:svgBlip xmlns:asvg="http://schemas.microsoft.com/office/drawing/2016/SVG/main" r:embed="rId15"/>
                </a:ext>
              </a:extLst>
            </a:blip>
            <a:stretch>
              <a:fillRect r="-109088"/>
            </a:stretch>
          </a:blipFill>
        </p:spPr>
        <p:txBody>
          <a:bodyPr/>
          <a:lstStyle/>
          <a:p>
            <a:endParaRPr lang="en-US"/>
          </a:p>
        </p:txBody>
      </p:sp>
      <p:sp>
        <p:nvSpPr>
          <p:cNvPr id="19" name="TextBox 19"/>
          <p:cNvSpPr txBox="1"/>
          <p:nvPr/>
        </p:nvSpPr>
        <p:spPr>
          <a:xfrm>
            <a:off x="9720167" y="276416"/>
            <a:ext cx="8567833" cy="2705100"/>
          </a:xfrm>
          <a:prstGeom prst="rect">
            <a:avLst/>
          </a:prstGeom>
        </p:spPr>
        <p:txBody>
          <a:bodyPr lIns="0" tIns="0" rIns="0" bIns="0" rtlCol="0" anchor="t">
            <a:spAutoFit/>
          </a:bodyPr>
          <a:lstStyle/>
          <a:p>
            <a:pPr algn="l">
              <a:lnSpc>
                <a:spcPts val="6981"/>
              </a:lnSpc>
            </a:pPr>
            <a:r>
              <a:rPr lang="en-US" sz="5817" b="1">
                <a:solidFill>
                  <a:srgbClr val="96C1A4"/>
                </a:solidFill>
                <a:latin typeface="Poppins Semi-Bold"/>
                <a:ea typeface="Poppins Semi-Bold"/>
                <a:cs typeface="Poppins Semi-Bold"/>
                <a:sym typeface="Poppins Semi-Bold"/>
              </a:rPr>
              <a:t>The Reframe Script: Turning Conflict into Collaboration</a:t>
            </a:r>
          </a:p>
        </p:txBody>
      </p:sp>
      <p:grpSp>
        <p:nvGrpSpPr>
          <p:cNvPr id="20" name="Group 20"/>
          <p:cNvGrpSpPr/>
          <p:nvPr/>
        </p:nvGrpSpPr>
        <p:grpSpPr>
          <a:xfrm>
            <a:off x="9690202" y="3538562"/>
            <a:ext cx="981513" cy="981513"/>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1E3D"/>
            </a:solidFill>
          </p:spPr>
          <p:txBody>
            <a:bodyPr/>
            <a:lstStyle/>
            <a:p>
              <a:endParaRPr lang="en-US"/>
            </a:p>
          </p:txBody>
        </p:sp>
        <p:sp>
          <p:nvSpPr>
            <p:cNvPr id="22" name="TextBox 22"/>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23" name="Group 23"/>
          <p:cNvGrpSpPr/>
          <p:nvPr/>
        </p:nvGrpSpPr>
        <p:grpSpPr>
          <a:xfrm>
            <a:off x="9690202" y="5449322"/>
            <a:ext cx="981513" cy="981513"/>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1E3D"/>
            </a:solidFill>
          </p:spPr>
          <p:txBody>
            <a:bodyPr/>
            <a:lstStyle/>
            <a:p>
              <a:endParaRPr lang="en-US"/>
            </a:p>
          </p:txBody>
        </p:sp>
        <p:sp>
          <p:nvSpPr>
            <p:cNvPr id="25" name="TextBox 25"/>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26" name="Freeform 26"/>
          <p:cNvSpPr/>
          <p:nvPr/>
        </p:nvSpPr>
        <p:spPr>
          <a:xfrm>
            <a:off x="9837449" y="3685809"/>
            <a:ext cx="687019" cy="687019"/>
          </a:xfrm>
          <a:custGeom>
            <a:avLst/>
            <a:gdLst/>
            <a:ahLst/>
            <a:cxnLst/>
            <a:rect l="l" t="t" r="r" b="b"/>
            <a:pathLst>
              <a:path w="687019" h="687019">
                <a:moveTo>
                  <a:pt x="0" y="0"/>
                </a:moveTo>
                <a:lnTo>
                  <a:pt x="687019" y="0"/>
                </a:lnTo>
                <a:lnTo>
                  <a:pt x="687019" y="687019"/>
                </a:lnTo>
                <a:lnTo>
                  <a:pt x="0" y="68701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7" name="Freeform 27"/>
          <p:cNvSpPr/>
          <p:nvPr/>
        </p:nvSpPr>
        <p:spPr>
          <a:xfrm>
            <a:off x="9837449" y="5603226"/>
            <a:ext cx="687019" cy="687019"/>
          </a:xfrm>
          <a:custGeom>
            <a:avLst/>
            <a:gdLst/>
            <a:ahLst/>
            <a:cxnLst/>
            <a:rect l="l" t="t" r="r" b="b"/>
            <a:pathLst>
              <a:path w="687019" h="687019">
                <a:moveTo>
                  <a:pt x="0" y="0"/>
                </a:moveTo>
                <a:lnTo>
                  <a:pt x="687019" y="0"/>
                </a:lnTo>
                <a:lnTo>
                  <a:pt x="687019" y="687019"/>
                </a:lnTo>
                <a:lnTo>
                  <a:pt x="0" y="68701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8" name="TextBox 28"/>
          <p:cNvSpPr txBox="1"/>
          <p:nvPr/>
        </p:nvSpPr>
        <p:spPr>
          <a:xfrm>
            <a:off x="11072596" y="3858983"/>
            <a:ext cx="6186704" cy="359073"/>
          </a:xfrm>
          <a:prstGeom prst="rect">
            <a:avLst/>
          </a:prstGeom>
        </p:spPr>
        <p:txBody>
          <a:bodyPr lIns="0" tIns="0" rIns="0" bIns="0" rtlCol="0" anchor="t">
            <a:spAutoFit/>
          </a:bodyPr>
          <a:lstStyle/>
          <a:p>
            <a:pPr marL="0" lvl="0" indent="0" algn="l">
              <a:lnSpc>
                <a:spcPts val="2799"/>
              </a:lnSpc>
            </a:pPr>
            <a:r>
              <a:rPr lang="en-US" sz="2499" b="1" spc="24" dirty="0">
                <a:solidFill>
                  <a:srgbClr val="FFFFFF"/>
                </a:solidFill>
                <a:latin typeface="Poppins Bold"/>
                <a:ea typeface="Poppins Bold"/>
                <a:cs typeface="Poppins Bold"/>
                <a:sym typeface="Poppins Bold"/>
              </a:rPr>
              <a:t>Step 1: Acknowledge the Emotion</a:t>
            </a:r>
          </a:p>
        </p:txBody>
      </p:sp>
      <p:sp>
        <p:nvSpPr>
          <p:cNvPr id="29" name="TextBox 29"/>
          <p:cNvSpPr txBox="1"/>
          <p:nvPr/>
        </p:nvSpPr>
        <p:spPr>
          <a:xfrm>
            <a:off x="11072596" y="5751152"/>
            <a:ext cx="4382336" cy="377825"/>
          </a:xfrm>
          <a:prstGeom prst="rect">
            <a:avLst/>
          </a:prstGeom>
        </p:spPr>
        <p:txBody>
          <a:bodyPr lIns="0" tIns="0" rIns="0" bIns="0" rtlCol="0" anchor="t">
            <a:spAutoFit/>
          </a:bodyPr>
          <a:lstStyle/>
          <a:p>
            <a:pPr marL="0" lvl="0" indent="0" algn="l">
              <a:lnSpc>
                <a:spcPts val="2799"/>
              </a:lnSpc>
            </a:pPr>
            <a:r>
              <a:rPr lang="en-US" sz="2499" b="1" spc="24">
                <a:solidFill>
                  <a:srgbClr val="FFFFFF"/>
                </a:solidFill>
                <a:latin typeface="Poppins Bold"/>
                <a:ea typeface="Poppins Bold"/>
                <a:cs typeface="Poppins Bold"/>
                <a:sym typeface="Poppins Bold"/>
              </a:rPr>
              <a:t>Step 2: Explain the Why</a:t>
            </a:r>
          </a:p>
        </p:txBody>
      </p:sp>
      <p:sp>
        <p:nvSpPr>
          <p:cNvPr id="30" name="TextBox 30"/>
          <p:cNvSpPr txBox="1"/>
          <p:nvPr/>
        </p:nvSpPr>
        <p:spPr>
          <a:xfrm>
            <a:off x="11072596" y="7708015"/>
            <a:ext cx="4382336" cy="377825"/>
          </a:xfrm>
          <a:prstGeom prst="rect">
            <a:avLst/>
          </a:prstGeom>
        </p:spPr>
        <p:txBody>
          <a:bodyPr lIns="0" tIns="0" rIns="0" bIns="0" rtlCol="0" anchor="t">
            <a:spAutoFit/>
          </a:bodyPr>
          <a:lstStyle/>
          <a:p>
            <a:pPr marL="0" lvl="0" indent="0" algn="l">
              <a:lnSpc>
                <a:spcPts val="2799"/>
              </a:lnSpc>
            </a:pPr>
            <a:r>
              <a:rPr lang="en-US" sz="2499" b="1" spc="24">
                <a:solidFill>
                  <a:srgbClr val="FFFFFF"/>
                </a:solidFill>
                <a:latin typeface="Poppins Bold"/>
                <a:ea typeface="Poppins Bold"/>
                <a:cs typeface="Poppins Bold"/>
                <a:sym typeface="Poppins Bold"/>
              </a:rPr>
              <a:t>Step 3: Offer a Next Step</a:t>
            </a:r>
          </a:p>
        </p:txBody>
      </p:sp>
      <p:grpSp>
        <p:nvGrpSpPr>
          <p:cNvPr id="31" name="Group 31"/>
          <p:cNvGrpSpPr/>
          <p:nvPr/>
        </p:nvGrpSpPr>
        <p:grpSpPr>
          <a:xfrm>
            <a:off x="9690202" y="7399187"/>
            <a:ext cx="981513" cy="981513"/>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1E3D"/>
            </a:solidFill>
          </p:spPr>
          <p:txBody>
            <a:bodyPr/>
            <a:lstStyle/>
            <a:p>
              <a:endParaRPr lang="en-US"/>
            </a:p>
          </p:txBody>
        </p:sp>
        <p:sp>
          <p:nvSpPr>
            <p:cNvPr id="33" name="TextBox 33"/>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34" name="Freeform 34"/>
          <p:cNvSpPr/>
          <p:nvPr/>
        </p:nvSpPr>
        <p:spPr>
          <a:xfrm>
            <a:off x="9837449" y="7546434"/>
            <a:ext cx="687019" cy="687019"/>
          </a:xfrm>
          <a:custGeom>
            <a:avLst/>
            <a:gdLst/>
            <a:ahLst/>
            <a:cxnLst/>
            <a:rect l="l" t="t" r="r" b="b"/>
            <a:pathLst>
              <a:path w="687019" h="687019">
                <a:moveTo>
                  <a:pt x="0" y="0"/>
                </a:moveTo>
                <a:lnTo>
                  <a:pt x="687019" y="0"/>
                </a:lnTo>
                <a:lnTo>
                  <a:pt x="687019" y="687019"/>
                </a:lnTo>
                <a:lnTo>
                  <a:pt x="0" y="68701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35" name="TextBox 35"/>
          <p:cNvSpPr txBox="1"/>
          <p:nvPr/>
        </p:nvSpPr>
        <p:spPr>
          <a:xfrm>
            <a:off x="11072596" y="4475480"/>
            <a:ext cx="5937349" cy="1201420"/>
          </a:xfrm>
          <a:prstGeom prst="rect">
            <a:avLst/>
          </a:prstGeom>
        </p:spPr>
        <p:txBody>
          <a:bodyPr lIns="0" tIns="0" rIns="0" bIns="0" rtlCol="0" anchor="t">
            <a:spAutoFit/>
          </a:bodyPr>
          <a:lstStyle/>
          <a:p>
            <a:pPr algn="l">
              <a:lnSpc>
                <a:spcPts val="3359"/>
              </a:lnSpc>
            </a:pPr>
            <a:r>
              <a:rPr lang="en-US" sz="2399" spc="57">
                <a:solidFill>
                  <a:srgbClr val="000000"/>
                </a:solidFill>
                <a:latin typeface="Poppins"/>
                <a:ea typeface="Poppins"/>
                <a:cs typeface="Poppins"/>
                <a:sym typeface="Poppins"/>
              </a:rPr>
              <a:t>Validate what they feel (anger, fear, etc.)</a:t>
            </a:r>
          </a:p>
          <a:p>
            <a:pPr marL="0" lvl="0" indent="0" algn="l">
              <a:lnSpc>
                <a:spcPts val="2800"/>
              </a:lnSpc>
            </a:pPr>
            <a:endParaRPr lang="en-US" sz="2399" spc="57">
              <a:solidFill>
                <a:srgbClr val="000000"/>
              </a:solidFill>
              <a:latin typeface="Poppins"/>
              <a:ea typeface="Poppins"/>
              <a:cs typeface="Poppins"/>
              <a:sym typeface="Poppins"/>
            </a:endParaRPr>
          </a:p>
        </p:txBody>
      </p:sp>
      <p:sp>
        <p:nvSpPr>
          <p:cNvPr id="36" name="Freeform 36"/>
          <p:cNvSpPr/>
          <p:nvPr/>
        </p:nvSpPr>
        <p:spPr>
          <a:xfrm>
            <a:off x="14895744" y="9589550"/>
            <a:ext cx="2861074" cy="481149"/>
          </a:xfrm>
          <a:custGeom>
            <a:avLst/>
            <a:gdLst/>
            <a:ahLst/>
            <a:cxnLst/>
            <a:rect l="l" t="t" r="r" b="b"/>
            <a:pathLst>
              <a:path w="2861074" h="481149">
                <a:moveTo>
                  <a:pt x="0" y="0"/>
                </a:moveTo>
                <a:lnTo>
                  <a:pt x="2861073" y="0"/>
                </a:lnTo>
                <a:lnTo>
                  <a:pt x="2861073" y="481148"/>
                </a:lnTo>
                <a:lnTo>
                  <a:pt x="0" y="481148"/>
                </a:lnTo>
                <a:lnTo>
                  <a:pt x="0" y="0"/>
                </a:lnTo>
                <a:close/>
              </a:path>
            </a:pathLst>
          </a:custGeom>
          <a:blipFill>
            <a:blip r:embed="rId18"/>
            <a:stretch>
              <a:fillRect/>
            </a:stretch>
          </a:blipFill>
        </p:spPr>
        <p:txBody>
          <a:bodyPr/>
          <a:lstStyle/>
          <a:p>
            <a:endParaRPr lang="en-US"/>
          </a:p>
        </p:txBody>
      </p:sp>
      <p:sp>
        <p:nvSpPr>
          <p:cNvPr id="37" name="TextBox 37"/>
          <p:cNvSpPr txBox="1"/>
          <p:nvPr/>
        </p:nvSpPr>
        <p:spPr>
          <a:xfrm>
            <a:off x="11035409" y="6374607"/>
            <a:ext cx="5937349" cy="1201420"/>
          </a:xfrm>
          <a:prstGeom prst="rect">
            <a:avLst/>
          </a:prstGeom>
        </p:spPr>
        <p:txBody>
          <a:bodyPr lIns="0" tIns="0" rIns="0" bIns="0" rtlCol="0" anchor="t">
            <a:spAutoFit/>
          </a:bodyPr>
          <a:lstStyle/>
          <a:p>
            <a:pPr algn="l">
              <a:lnSpc>
                <a:spcPts val="3359"/>
              </a:lnSpc>
            </a:pPr>
            <a:r>
              <a:rPr lang="en-US" sz="2399" spc="57">
                <a:solidFill>
                  <a:srgbClr val="000000"/>
                </a:solidFill>
                <a:latin typeface="Poppins"/>
                <a:ea typeface="Poppins"/>
                <a:cs typeface="Poppins"/>
                <a:sym typeface="Poppins"/>
              </a:rPr>
              <a:t>Share the reasoning or context behind the change</a:t>
            </a:r>
          </a:p>
          <a:p>
            <a:pPr marL="0" lvl="0" indent="0" algn="l">
              <a:lnSpc>
                <a:spcPts val="2800"/>
              </a:lnSpc>
            </a:pPr>
            <a:endParaRPr lang="en-US" sz="2399" spc="57">
              <a:solidFill>
                <a:srgbClr val="000000"/>
              </a:solidFill>
              <a:latin typeface="Poppins"/>
              <a:ea typeface="Poppins"/>
              <a:cs typeface="Poppins"/>
              <a:sym typeface="Poppins"/>
            </a:endParaRPr>
          </a:p>
        </p:txBody>
      </p:sp>
      <p:sp>
        <p:nvSpPr>
          <p:cNvPr id="38" name="TextBox 38"/>
          <p:cNvSpPr txBox="1"/>
          <p:nvPr/>
        </p:nvSpPr>
        <p:spPr>
          <a:xfrm>
            <a:off x="11035409" y="8325203"/>
            <a:ext cx="5937349" cy="1201420"/>
          </a:xfrm>
          <a:prstGeom prst="rect">
            <a:avLst/>
          </a:prstGeom>
        </p:spPr>
        <p:txBody>
          <a:bodyPr lIns="0" tIns="0" rIns="0" bIns="0" rtlCol="0" anchor="t">
            <a:spAutoFit/>
          </a:bodyPr>
          <a:lstStyle/>
          <a:p>
            <a:pPr algn="l">
              <a:lnSpc>
                <a:spcPts val="3359"/>
              </a:lnSpc>
            </a:pPr>
            <a:r>
              <a:rPr lang="en-US" sz="2399" spc="57">
                <a:solidFill>
                  <a:srgbClr val="000000"/>
                </a:solidFill>
                <a:latin typeface="Poppins"/>
                <a:ea typeface="Poppins"/>
                <a:cs typeface="Poppins"/>
                <a:sym typeface="Poppins"/>
              </a:rPr>
              <a:t>Focus on a constructive path forward (solution, action, follow-up)</a:t>
            </a:r>
          </a:p>
          <a:p>
            <a:pPr marL="0" lvl="0" indent="0" algn="l">
              <a:lnSpc>
                <a:spcPts val="2800"/>
              </a:lnSpc>
            </a:pPr>
            <a:endParaRPr lang="en-US" sz="2399" spc="57">
              <a:solidFill>
                <a:srgbClr val="000000"/>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785693">
            <a:off x="11954301" y="-2795022"/>
            <a:ext cx="8534093" cy="8555482"/>
          </a:xfrm>
          <a:custGeom>
            <a:avLst/>
            <a:gdLst/>
            <a:ahLst/>
            <a:cxnLst/>
            <a:rect l="l" t="t" r="r" b="b"/>
            <a:pathLst>
              <a:path w="8534093" h="8555482">
                <a:moveTo>
                  <a:pt x="0" y="0"/>
                </a:moveTo>
                <a:lnTo>
                  <a:pt x="8534093" y="0"/>
                </a:lnTo>
                <a:lnTo>
                  <a:pt x="8534093" y="8555481"/>
                </a:lnTo>
                <a:lnTo>
                  <a:pt x="0" y="8555481"/>
                </a:lnTo>
                <a:lnTo>
                  <a:pt x="0" y="0"/>
                </a:lnTo>
                <a:close/>
              </a:path>
            </a:pathLst>
          </a:custGeom>
          <a:blipFill>
            <a:blip r:embed="rId3">
              <a:alphaModFix amt="55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2785693" flipH="1">
            <a:off x="12445057" y="-5174252"/>
            <a:ext cx="8534093" cy="8555482"/>
          </a:xfrm>
          <a:custGeom>
            <a:avLst/>
            <a:gdLst/>
            <a:ahLst/>
            <a:cxnLst/>
            <a:rect l="l" t="t" r="r" b="b"/>
            <a:pathLst>
              <a:path w="8534093" h="8555482">
                <a:moveTo>
                  <a:pt x="8534093" y="0"/>
                </a:moveTo>
                <a:lnTo>
                  <a:pt x="0" y="0"/>
                </a:lnTo>
                <a:lnTo>
                  <a:pt x="0" y="8555481"/>
                </a:lnTo>
                <a:lnTo>
                  <a:pt x="8534093" y="8555481"/>
                </a:lnTo>
                <a:lnTo>
                  <a:pt x="8534093" y="0"/>
                </a:lnTo>
                <a:close/>
              </a:path>
            </a:pathLst>
          </a:custGeom>
          <a:blipFill>
            <a:blip r:embed="rId5">
              <a:alphaModFix amt="55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rot="-4600343" flipH="1" flipV="1">
            <a:off x="-1584800" y="-289504"/>
            <a:ext cx="3942056" cy="3338166"/>
          </a:xfrm>
          <a:custGeom>
            <a:avLst/>
            <a:gdLst/>
            <a:ahLst/>
            <a:cxnLst/>
            <a:rect l="l" t="t" r="r" b="b"/>
            <a:pathLst>
              <a:path w="3942056" h="3338166">
                <a:moveTo>
                  <a:pt x="3942056" y="3338166"/>
                </a:moveTo>
                <a:lnTo>
                  <a:pt x="0" y="3338166"/>
                </a:lnTo>
                <a:lnTo>
                  <a:pt x="0" y="0"/>
                </a:lnTo>
                <a:lnTo>
                  <a:pt x="3942056" y="0"/>
                </a:lnTo>
                <a:lnTo>
                  <a:pt x="3942056" y="3338166"/>
                </a:lnTo>
                <a:close/>
              </a:path>
            </a:pathLst>
          </a:custGeom>
          <a:blipFill>
            <a:blip r:embed="rId7">
              <a:extLst>
                <a:ext uri="{96DAC541-7B7A-43D3-8B79-37D633B846F1}">
                  <asvg:svgBlip xmlns:asvg="http://schemas.microsoft.com/office/drawing/2016/SVG/main" r:embed="rId8"/>
                </a:ext>
              </a:extLst>
            </a:blip>
            <a:stretch>
              <a:fillRect r="-109088"/>
            </a:stretch>
          </a:blipFill>
        </p:spPr>
        <p:txBody>
          <a:bodyPr/>
          <a:lstStyle/>
          <a:p>
            <a:endParaRPr lang="en-US"/>
          </a:p>
        </p:txBody>
      </p:sp>
      <p:sp>
        <p:nvSpPr>
          <p:cNvPr id="5" name="Freeform 5"/>
          <p:cNvSpPr/>
          <p:nvPr/>
        </p:nvSpPr>
        <p:spPr>
          <a:xfrm rot="-6212524" flipV="1">
            <a:off x="-1439817" y="7501185"/>
            <a:ext cx="3942056" cy="3338166"/>
          </a:xfrm>
          <a:custGeom>
            <a:avLst/>
            <a:gdLst/>
            <a:ahLst/>
            <a:cxnLst/>
            <a:rect l="l" t="t" r="r" b="b"/>
            <a:pathLst>
              <a:path w="3942056" h="3338166">
                <a:moveTo>
                  <a:pt x="0" y="3338167"/>
                </a:moveTo>
                <a:lnTo>
                  <a:pt x="3942056" y="3338167"/>
                </a:lnTo>
                <a:lnTo>
                  <a:pt x="3942056" y="0"/>
                </a:lnTo>
                <a:lnTo>
                  <a:pt x="0" y="0"/>
                </a:lnTo>
                <a:lnTo>
                  <a:pt x="0" y="3338167"/>
                </a:lnTo>
                <a:close/>
              </a:path>
            </a:pathLst>
          </a:custGeom>
          <a:blipFill>
            <a:blip r:embed="rId9">
              <a:extLst>
                <a:ext uri="{96DAC541-7B7A-43D3-8B79-37D633B846F1}">
                  <asvg:svgBlip xmlns:asvg="http://schemas.microsoft.com/office/drawing/2016/SVG/main" r:embed="rId10"/>
                </a:ext>
              </a:extLst>
            </a:blip>
            <a:stretch>
              <a:fillRect r="-109088"/>
            </a:stretch>
          </a:blipFill>
        </p:spPr>
        <p:txBody>
          <a:bodyPr/>
          <a:lstStyle/>
          <a:p>
            <a:endParaRPr lang="en-US"/>
          </a:p>
        </p:txBody>
      </p:sp>
      <p:sp>
        <p:nvSpPr>
          <p:cNvPr id="6" name="Freeform 6"/>
          <p:cNvSpPr/>
          <p:nvPr/>
        </p:nvSpPr>
        <p:spPr>
          <a:xfrm>
            <a:off x="14895744" y="9589550"/>
            <a:ext cx="2861074" cy="481149"/>
          </a:xfrm>
          <a:custGeom>
            <a:avLst/>
            <a:gdLst/>
            <a:ahLst/>
            <a:cxnLst/>
            <a:rect l="l" t="t" r="r" b="b"/>
            <a:pathLst>
              <a:path w="2861074" h="481149">
                <a:moveTo>
                  <a:pt x="0" y="0"/>
                </a:moveTo>
                <a:lnTo>
                  <a:pt x="2861073" y="0"/>
                </a:lnTo>
                <a:lnTo>
                  <a:pt x="2861073" y="481148"/>
                </a:lnTo>
                <a:lnTo>
                  <a:pt x="0" y="481148"/>
                </a:lnTo>
                <a:lnTo>
                  <a:pt x="0" y="0"/>
                </a:lnTo>
                <a:close/>
              </a:path>
            </a:pathLst>
          </a:custGeom>
          <a:blipFill>
            <a:blip r:embed="rId11"/>
            <a:stretch>
              <a:fillRect/>
            </a:stretch>
          </a:blipFill>
        </p:spPr>
        <p:txBody>
          <a:bodyPr/>
          <a:lstStyle/>
          <a:p>
            <a:endParaRPr lang="en-US"/>
          </a:p>
        </p:txBody>
      </p:sp>
      <p:sp>
        <p:nvSpPr>
          <p:cNvPr id="7" name="Freeform 7"/>
          <p:cNvSpPr/>
          <p:nvPr/>
        </p:nvSpPr>
        <p:spPr>
          <a:xfrm>
            <a:off x="-431671" y="3208063"/>
            <a:ext cx="8664200" cy="5007147"/>
          </a:xfrm>
          <a:custGeom>
            <a:avLst/>
            <a:gdLst/>
            <a:ahLst/>
            <a:cxnLst/>
            <a:rect l="l" t="t" r="r" b="b"/>
            <a:pathLst>
              <a:path w="8664200" h="5007147">
                <a:moveTo>
                  <a:pt x="0" y="0"/>
                </a:moveTo>
                <a:lnTo>
                  <a:pt x="8664200" y="0"/>
                </a:lnTo>
                <a:lnTo>
                  <a:pt x="8664200" y="5007147"/>
                </a:lnTo>
                <a:lnTo>
                  <a:pt x="0" y="5007147"/>
                </a:lnTo>
                <a:lnTo>
                  <a:pt x="0" y="0"/>
                </a:lnTo>
                <a:close/>
              </a:path>
            </a:pathLst>
          </a:custGeom>
          <a:blipFill>
            <a:blip r:embed="rId12"/>
            <a:stretch>
              <a:fillRect/>
            </a:stretch>
          </a:blipFill>
        </p:spPr>
        <p:txBody>
          <a:bodyPr/>
          <a:lstStyle/>
          <a:p>
            <a:endParaRPr lang="en-US"/>
          </a:p>
        </p:txBody>
      </p:sp>
      <p:sp>
        <p:nvSpPr>
          <p:cNvPr id="8" name="TextBox 8"/>
          <p:cNvSpPr txBox="1"/>
          <p:nvPr/>
        </p:nvSpPr>
        <p:spPr>
          <a:xfrm>
            <a:off x="1690456" y="549296"/>
            <a:ext cx="16066361" cy="933450"/>
          </a:xfrm>
          <a:prstGeom prst="rect">
            <a:avLst/>
          </a:prstGeom>
        </p:spPr>
        <p:txBody>
          <a:bodyPr lIns="0" tIns="0" rIns="0" bIns="0" rtlCol="0" anchor="t">
            <a:spAutoFit/>
          </a:bodyPr>
          <a:lstStyle/>
          <a:p>
            <a:pPr algn="l">
              <a:lnSpc>
                <a:spcPts val="6981"/>
              </a:lnSpc>
            </a:pPr>
            <a:r>
              <a:rPr lang="en-US" sz="5817" b="1">
                <a:solidFill>
                  <a:srgbClr val="96C1A4"/>
                </a:solidFill>
                <a:latin typeface="Poppins Bold"/>
                <a:ea typeface="Poppins Bold"/>
                <a:cs typeface="Poppins Bold"/>
                <a:sym typeface="Poppins Bold"/>
              </a:rPr>
              <a:t>Bringing It All Together – Key Takeaways</a:t>
            </a:r>
          </a:p>
        </p:txBody>
      </p:sp>
      <p:sp>
        <p:nvSpPr>
          <p:cNvPr id="9" name="TextBox 9"/>
          <p:cNvSpPr txBox="1"/>
          <p:nvPr/>
        </p:nvSpPr>
        <p:spPr>
          <a:xfrm>
            <a:off x="11072596" y="3858983"/>
            <a:ext cx="4382336" cy="377852"/>
          </a:xfrm>
          <a:prstGeom prst="rect">
            <a:avLst/>
          </a:prstGeom>
        </p:spPr>
        <p:txBody>
          <a:bodyPr lIns="0" tIns="0" rIns="0" bIns="0" rtlCol="0" anchor="t">
            <a:spAutoFit/>
          </a:bodyPr>
          <a:lstStyle/>
          <a:p>
            <a:pPr marL="0" lvl="0" indent="0" algn="l">
              <a:lnSpc>
                <a:spcPts val="2799"/>
              </a:lnSpc>
            </a:pPr>
            <a:r>
              <a:rPr lang="en-US" sz="2499" b="1" spc="24">
                <a:solidFill>
                  <a:srgbClr val="FFFFFF"/>
                </a:solidFill>
                <a:latin typeface="Poppins Bold"/>
                <a:ea typeface="Poppins Bold"/>
                <a:cs typeface="Poppins Bold"/>
                <a:sym typeface="Poppins Bold"/>
              </a:rPr>
              <a:t>Organizational Integrity</a:t>
            </a:r>
          </a:p>
        </p:txBody>
      </p:sp>
      <p:sp>
        <p:nvSpPr>
          <p:cNvPr id="10" name="TextBox 10"/>
          <p:cNvSpPr txBox="1"/>
          <p:nvPr/>
        </p:nvSpPr>
        <p:spPr>
          <a:xfrm>
            <a:off x="11072596" y="5751152"/>
            <a:ext cx="4382336" cy="377852"/>
          </a:xfrm>
          <a:prstGeom prst="rect">
            <a:avLst/>
          </a:prstGeom>
        </p:spPr>
        <p:txBody>
          <a:bodyPr lIns="0" tIns="0" rIns="0" bIns="0" rtlCol="0" anchor="t">
            <a:spAutoFit/>
          </a:bodyPr>
          <a:lstStyle/>
          <a:p>
            <a:pPr marL="0" lvl="0" indent="0" algn="l">
              <a:lnSpc>
                <a:spcPts val="2799"/>
              </a:lnSpc>
            </a:pPr>
            <a:r>
              <a:rPr lang="en-US" sz="2499" b="1" spc="24">
                <a:solidFill>
                  <a:srgbClr val="FFFFFF"/>
                </a:solidFill>
                <a:latin typeface="Poppins Bold"/>
                <a:ea typeface="Poppins Bold"/>
                <a:cs typeface="Poppins Bold"/>
                <a:sym typeface="Poppins Bold"/>
              </a:rPr>
              <a:t>Compliance</a:t>
            </a:r>
          </a:p>
        </p:txBody>
      </p:sp>
      <p:sp>
        <p:nvSpPr>
          <p:cNvPr id="11" name="TextBox 11"/>
          <p:cNvSpPr txBox="1"/>
          <p:nvPr/>
        </p:nvSpPr>
        <p:spPr>
          <a:xfrm>
            <a:off x="11072596" y="7708015"/>
            <a:ext cx="4382336" cy="377852"/>
          </a:xfrm>
          <a:prstGeom prst="rect">
            <a:avLst/>
          </a:prstGeom>
        </p:spPr>
        <p:txBody>
          <a:bodyPr lIns="0" tIns="0" rIns="0" bIns="0" rtlCol="0" anchor="t">
            <a:spAutoFit/>
          </a:bodyPr>
          <a:lstStyle/>
          <a:p>
            <a:pPr marL="0" lvl="0" indent="0" algn="l">
              <a:lnSpc>
                <a:spcPts val="2799"/>
              </a:lnSpc>
            </a:pPr>
            <a:r>
              <a:rPr lang="en-US" sz="2499" b="1" spc="24">
                <a:solidFill>
                  <a:srgbClr val="FFFFFF"/>
                </a:solidFill>
                <a:latin typeface="Poppins Bold"/>
                <a:ea typeface="Poppins Bold"/>
                <a:cs typeface="Poppins Bold"/>
                <a:sym typeface="Poppins Bold"/>
              </a:rPr>
              <a:t>Equitable Workplace</a:t>
            </a:r>
          </a:p>
        </p:txBody>
      </p:sp>
      <p:sp>
        <p:nvSpPr>
          <p:cNvPr id="12" name="TextBox 12"/>
          <p:cNvSpPr txBox="1"/>
          <p:nvPr/>
        </p:nvSpPr>
        <p:spPr>
          <a:xfrm>
            <a:off x="8322375" y="2020984"/>
            <a:ext cx="9434441" cy="6966202"/>
          </a:xfrm>
          <a:prstGeom prst="rect">
            <a:avLst/>
          </a:prstGeom>
        </p:spPr>
        <p:txBody>
          <a:bodyPr wrap="square" lIns="0" tIns="0" rIns="0" bIns="0" rtlCol="0" anchor="t">
            <a:spAutoFit/>
          </a:bodyPr>
          <a:lstStyle/>
          <a:p>
            <a:pPr algn="l">
              <a:lnSpc>
                <a:spcPts val="3359"/>
              </a:lnSpc>
            </a:pPr>
            <a:r>
              <a:rPr lang="en-US" sz="2399" b="1" spc="57">
                <a:solidFill>
                  <a:srgbClr val="000000"/>
                </a:solidFill>
                <a:latin typeface="Poppins Bold"/>
                <a:ea typeface="Poppins Bold"/>
                <a:cs typeface="Poppins Bold"/>
                <a:sym typeface="Poppins Bold"/>
              </a:rPr>
              <a:t>Anticipate the Journey</a:t>
            </a:r>
          </a:p>
          <a:p>
            <a:pPr marL="518158" lvl="1" indent="-259079" algn="l">
              <a:lnSpc>
                <a:spcPts val="3359"/>
              </a:lnSpc>
              <a:buFont typeface="Arial"/>
              <a:buChar char="•"/>
            </a:pPr>
            <a:r>
              <a:rPr lang="en-US" sz="2399" spc="57">
                <a:solidFill>
                  <a:srgbClr val="000000"/>
                </a:solidFill>
                <a:latin typeface="Poppins"/>
                <a:ea typeface="Poppins"/>
                <a:cs typeface="Poppins"/>
                <a:sym typeface="Poppins"/>
              </a:rPr>
              <a:t>People may deny or resist change before accepting it</a:t>
            </a:r>
          </a:p>
          <a:p>
            <a:pPr marL="518158" lvl="1" indent="-259079" algn="l">
              <a:lnSpc>
                <a:spcPts val="3359"/>
              </a:lnSpc>
              <a:buFont typeface="Arial"/>
              <a:buChar char="•"/>
            </a:pPr>
            <a:r>
              <a:rPr lang="en-US" sz="2399" spc="57">
                <a:solidFill>
                  <a:srgbClr val="000000"/>
                </a:solidFill>
                <a:latin typeface="Poppins"/>
                <a:ea typeface="Poppins"/>
                <a:cs typeface="Poppins"/>
                <a:sym typeface="Poppins"/>
              </a:rPr>
              <a:t>Normalize these reactions</a:t>
            </a:r>
          </a:p>
          <a:p>
            <a:pPr algn="l">
              <a:lnSpc>
                <a:spcPts val="3359"/>
              </a:lnSpc>
            </a:pPr>
            <a:endParaRPr lang="en-US" sz="2399" spc="57">
              <a:solidFill>
                <a:srgbClr val="000000"/>
              </a:solidFill>
              <a:latin typeface="Poppins"/>
              <a:ea typeface="Poppins"/>
              <a:cs typeface="Poppins"/>
              <a:sym typeface="Poppins"/>
            </a:endParaRPr>
          </a:p>
          <a:p>
            <a:pPr algn="l">
              <a:lnSpc>
                <a:spcPts val="3359"/>
              </a:lnSpc>
            </a:pPr>
            <a:r>
              <a:rPr lang="en-US" sz="2399" b="1" spc="57">
                <a:solidFill>
                  <a:srgbClr val="000000"/>
                </a:solidFill>
                <a:latin typeface="Poppins Bold"/>
                <a:ea typeface="Poppins Bold"/>
                <a:cs typeface="Poppins Bold"/>
                <a:sym typeface="Poppins Bold"/>
              </a:rPr>
              <a:t>Build ADKAR blocks proactively</a:t>
            </a:r>
          </a:p>
          <a:p>
            <a:pPr marL="518158" lvl="1" indent="-259079" algn="l">
              <a:lnSpc>
                <a:spcPts val="3359"/>
              </a:lnSpc>
              <a:buFont typeface="Arial"/>
              <a:buChar char="•"/>
            </a:pPr>
            <a:r>
              <a:rPr lang="en-US" sz="2399" spc="57">
                <a:solidFill>
                  <a:srgbClr val="000000"/>
                </a:solidFill>
                <a:latin typeface="Poppins"/>
                <a:ea typeface="Poppins"/>
                <a:cs typeface="Poppins"/>
                <a:sym typeface="Poppins"/>
              </a:rPr>
              <a:t>If one ADKAR block is missing, resistance fills the gaps</a:t>
            </a:r>
          </a:p>
          <a:p>
            <a:pPr algn="l">
              <a:lnSpc>
                <a:spcPts val="3359"/>
              </a:lnSpc>
            </a:pPr>
            <a:endParaRPr lang="en-US" sz="2399" spc="57">
              <a:solidFill>
                <a:srgbClr val="000000"/>
              </a:solidFill>
              <a:latin typeface="Poppins"/>
              <a:ea typeface="Poppins"/>
              <a:cs typeface="Poppins"/>
              <a:sym typeface="Poppins"/>
            </a:endParaRPr>
          </a:p>
          <a:p>
            <a:pPr algn="l">
              <a:lnSpc>
                <a:spcPts val="3359"/>
              </a:lnSpc>
            </a:pPr>
            <a:r>
              <a:rPr lang="en-US" sz="2399" b="1" spc="57">
                <a:solidFill>
                  <a:srgbClr val="000000"/>
                </a:solidFill>
                <a:latin typeface="Poppins Bold"/>
                <a:ea typeface="Poppins Bold"/>
                <a:cs typeface="Poppins Bold"/>
                <a:sym typeface="Poppins Bold"/>
              </a:rPr>
              <a:t>Create Safety</a:t>
            </a:r>
          </a:p>
          <a:p>
            <a:pPr marL="518158" lvl="1" indent="-259079" algn="l">
              <a:lnSpc>
                <a:spcPts val="3359"/>
              </a:lnSpc>
              <a:buFont typeface="Arial"/>
              <a:buChar char="•"/>
            </a:pPr>
            <a:r>
              <a:rPr lang="en-US" sz="2399" spc="57">
                <a:solidFill>
                  <a:srgbClr val="000000"/>
                </a:solidFill>
                <a:latin typeface="Poppins"/>
                <a:ea typeface="Poppins"/>
                <a:cs typeface="Poppins"/>
                <a:sym typeface="Poppins"/>
              </a:rPr>
              <a:t>Ensure mutual purpose and respect upfront</a:t>
            </a:r>
          </a:p>
          <a:p>
            <a:pPr marL="518158" lvl="1" indent="-259079" algn="l">
              <a:lnSpc>
                <a:spcPts val="3359"/>
              </a:lnSpc>
              <a:buFont typeface="Arial"/>
              <a:buChar char="•"/>
            </a:pPr>
            <a:r>
              <a:rPr lang="en-US" sz="2399" spc="57">
                <a:solidFill>
                  <a:srgbClr val="000000"/>
                </a:solidFill>
                <a:latin typeface="Poppins"/>
                <a:ea typeface="Poppins"/>
                <a:cs typeface="Poppins"/>
                <a:sym typeface="Poppins"/>
              </a:rPr>
              <a:t>Lead with facts to avoid unnecessary conflict</a:t>
            </a:r>
          </a:p>
          <a:p>
            <a:pPr algn="l">
              <a:lnSpc>
                <a:spcPts val="3499"/>
              </a:lnSpc>
            </a:pPr>
            <a:endParaRPr lang="en-US" sz="2399" spc="57">
              <a:solidFill>
                <a:srgbClr val="000000"/>
              </a:solidFill>
              <a:latin typeface="Poppins"/>
              <a:ea typeface="Poppins"/>
              <a:cs typeface="Poppins"/>
              <a:sym typeface="Poppins"/>
            </a:endParaRPr>
          </a:p>
          <a:p>
            <a:pPr algn="l">
              <a:lnSpc>
                <a:spcPts val="3359"/>
              </a:lnSpc>
            </a:pPr>
            <a:r>
              <a:rPr lang="en-US" sz="2399" b="1" spc="57">
                <a:solidFill>
                  <a:srgbClr val="000000"/>
                </a:solidFill>
                <a:latin typeface="Poppins Bold"/>
                <a:ea typeface="Poppins Bold"/>
                <a:cs typeface="Poppins Bold"/>
                <a:sym typeface="Poppins Bold"/>
              </a:rPr>
              <a:t>Reframe, Don’t Reach Impasse</a:t>
            </a:r>
          </a:p>
          <a:p>
            <a:pPr marL="518158" lvl="1" indent="-259079" algn="l">
              <a:lnSpc>
                <a:spcPts val="3359"/>
              </a:lnSpc>
              <a:buFont typeface="Arial"/>
              <a:buChar char="•"/>
            </a:pPr>
            <a:r>
              <a:rPr lang="en-US" sz="2399" spc="57">
                <a:solidFill>
                  <a:srgbClr val="000000"/>
                </a:solidFill>
                <a:latin typeface="Poppins"/>
                <a:ea typeface="Poppins"/>
                <a:cs typeface="Poppins"/>
                <a:sym typeface="Poppins"/>
              </a:rPr>
              <a:t>When hit with anger or fear, acknowledge it, explain the context, and move to solutions</a:t>
            </a:r>
          </a:p>
          <a:p>
            <a:pPr algn="l">
              <a:lnSpc>
                <a:spcPts val="3359"/>
              </a:lnSpc>
            </a:pPr>
            <a:endParaRPr lang="en-US" sz="2399" spc="57">
              <a:solidFill>
                <a:srgbClr val="000000"/>
              </a:solidFill>
              <a:latin typeface="Poppins"/>
              <a:ea typeface="Poppins"/>
              <a:cs typeface="Poppins"/>
              <a:sym typeface="Poppins"/>
            </a:endParaRPr>
          </a:p>
          <a:p>
            <a:pPr marL="0" lvl="0" indent="0" algn="l">
              <a:lnSpc>
                <a:spcPts val="3359"/>
              </a:lnSpc>
            </a:pPr>
            <a:endParaRPr lang="en-US" sz="2399" spc="57">
              <a:solidFill>
                <a:srgbClr val="000000"/>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895744" y="9589550"/>
            <a:ext cx="2861074" cy="481149"/>
          </a:xfrm>
          <a:custGeom>
            <a:avLst/>
            <a:gdLst/>
            <a:ahLst/>
            <a:cxnLst/>
            <a:rect l="l" t="t" r="r" b="b"/>
            <a:pathLst>
              <a:path w="2861074" h="481149">
                <a:moveTo>
                  <a:pt x="0" y="0"/>
                </a:moveTo>
                <a:lnTo>
                  <a:pt x="2861073" y="0"/>
                </a:lnTo>
                <a:lnTo>
                  <a:pt x="2861073" y="481148"/>
                </a:lnTo>
                <a:lnTo>
                  <a:pt x="0" y="481148"/>
                </a:lnTo>
                <a:lnTo>
                  <a:pt x="0" y="0"/>
                </a:lnTo>
                <a:close/>
              </a:path>
            </a:pathLst>
          </a:custGeom>
          <a:blipFill>
            <a:blip r:embed="rId3"/>
            <a:stretch>
              <a:fillRect/>
            </a:stretch>
          </a:blipFill>
        </p:spPr>
        <p:txBody>
          <a:bodyPr/>
          <a:lstStyle/>
          <a:p>
            <a:endParaRPr lang="en-US"/>
          </a:p>
        </p:txBody>
      </p:sp>
      <p:sp>
        <p:nvSpPr>
          <p:cNvPr id="3" name="Freeform 3"/>
          <p:cNvSpPr/>
          <p:nvPr/>
        </p:nvSpPr>
        <p:spPr>
          <a:xfrm rot="2785693">
            <a:off x="-533457" y="865759"/>
            <a:ext cx="8534093" cy="8555482"/>
          </a:xfrm>
          <a:custGeom>
            <a:avLst/>
            <a:gdLst/>
            <a:ahLst/>
            <a:cxnLst/>
            <a:rect l="l" t="t" r="r" b="b"/>
            <a:pathLst>
              <a:path w="8534093" h="8555482">
                <a:moveTo>
                  <a:pt x="0" y="0"/>
                </a:moveTo>
                <a:lnTo>
                  <a:pt x="8534093" y="0"/>
                </a:lnTo>
                <a:lnTo>
                  <a:pt x="8534093" y="8555482"/>
                </a:lnTo>
                <a:lnTo>
                  <a:pt x="0" y="8555482"/>
                </a:lnTo>
                <a:lnTo>
                  <a:pt x="0" y="0"/>
                </a:lnTo>
                <a:close/>
              </a:path>
            </a:pathLst>
          </a:custGeom>
          <a:blipFill>
            <a:blip r:embed="rId4">
              <a:alphaModFix amt="55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rot="-4600343" flipH="1" flipV="1">
            <a:off x="-1584800" y="-289504"/>
            <a:ext cx="3942056" cy="3338166"/>
          </a:xfrm>
          <a:custGeom>
            <a:avLst/>
            <a:gdLst/>
            <a:ahLst/>
            <a:cxnLst/>
            <a:rect l="l" t="t" r="r" b="b"/>
            <a:pathLst>
              <a:path w="3942056" h="3338166">
                <a:moveTo>
                  <a:pt x="3942056" y="3338166"/>
                </a:moveTo>
                <a:lnTo>
                  <a:pt x="0" y="3338166"/>
                </a:lnTo>
                <a:lnTo>
                  <a:pt x="0" y="0"/>
                </a:lnTo>
                <a:lnTo>
                  <a:pt x="3942056" y="0"/>
                </a:lnTo>
                <a:lnTo>
                  <a:pt x="3942056" y="3338166"/>
                </a:lnTo>
                <a:close/>
              </a:path>
            </a:pathLst>
          </a:custGeom>
          <a:blipFill>
            <a:blip r:embed="rId6">
              <a:extLst>
                <a:ext uri="{96DAC541-7B7A-43D3-8B79-37D633B846F1}">
                  <asvg:svgBlip xmlns:asvg="http://schemas.microsoft.com/office/drawing/2016/SVG/main" r:embed="rId7"/>
                </a:ext>
              </a:extLst>
            </a:blip>
            <a:stretch>
              <a:fillRect r="-109088"/>
            </a:stretch>
          </a:blipFill>
        </p:spPr>
        <p:txBody>
          <a:bodyPr/>
          <a:lstStyle/>
          <a:p>
            <a:endParaRPr lang="en-US"/>
          </a:p>
        </p:txBody>
      </p:sp>
      <p:sp>
        <p:nvSpPr>
          <p:cNvPr id="6" name="Freeform 6"/>
          <p:cNvSpPr/>
          <p:nvPr/>
        </p:nvSpPr>
        <p:spPr>
          <a:xfrm rot="-6212524" flipV="1">
            <a:off x="-1439817" y="7501185"/>
            <a:ext cx="3942056" cy="3338166"/>
          </a:xfrm>
          <a:custGeom>
            <a:avLst/>
            <a:gdLst/>
            <a:ahLst/>
            <a:cxnLst/>
            <a:rect l="l" t="t" r="r" b="b"/>
            <a:pathLst>
              <a:path w="3942056" h="3338166">
                <a:moveTo>
                  <a:pt x="0" y="3338167"/>
                </a:moveTo>
                <a:lnTo>
                  <a:pt x="3942056" y="3338167"/>
                </a:lnTo>
                <a:lnTo>
                  <a:pt x="3942056" y="0"/>
                </a:lnTo>
                <a:lnTo>
                  <a:pt x="0" y="0"/>
                </a:lnTo>
                <a:lnTo>
                  <a:pt x="0" y="3338167"/>
                </a:lnTo>
                <a:close/>
              </a:path>
            </a:pathLst>
          </a:custGeom>
          <a:blipFill>
            <a:blip r:embed="rId8">
              <a:extLst>
                <a:ext uri="{96DAC541-7B7A-43D3-8B79-37D633B846F1}">
                  <asvg:svgBlip xmlns:asvg="http://schemas.microsoft.com/office/drawing/2016/SVG/main" r:embed="rId9"/>
                </a:ext>
              </a:extLst>
            </a:blip>
            <a:stretch>
              <a:fillRect r="-109088"/>
            </a:stretch>
          </a:blipFill>
        </p:spPr>
        <p:txBody>
          <a:bodyPr/>
          <a:lstStyle/>
          <a:p>
            <a:endParaRPr lang="en-US"/>
          </a:p>
        </p:txBody>
      </p:sp>
      <p:sp>
        <p:nvSpPr>
          <p:cNvPr id="7" name="TextBox 7"/>
          <p:cNvSpPr txBox="1"/>
          <p:nvPr/>
        </p:nvSpPr>
        <p:spPr>
          <a:xfrm>
            <a:off x="1981200" y="3169412"/>
            <a:ext cx="14769292" cy="3948176"/>
          </a:xfrm>
          <a:prstGeom prst="rect">
            <a:avLst/>
          </a:prstGeom>
        </p:spPr>
        <p:txBody>
          <a:bodyPr lIns="0" tIns="0" rIns="0" bIns="0" rtlCol="0" anchor="t">
            <a:spAutoFit/>
          </a:bodyPr>
          <a:lstStyle/>
          <a:p>
            <a:pPr algn="ctr">
              <a:lnSpc>
                <a:spcPts val="6231"/>
              </a:lnSpc>
            </a:pPr>
            <a:r>
              <a:rPr lang="en-US" sz="4099" i="1" spc="98">
                <a:solidFill>
                  <a:srgbClr val="000000"/>
                </a:solidFill>
                <a:latin typeface="Poppins Italics"/>
                <a:ea typeface="Poppins Italics"/>
                <a:cs typeface="Poppins Italics"/>
                <a:sym typeface="Poppins Italics"/>
              </a:rPr>
              <a:t>“The art of leadership is guiding your team though conversation - one honest dialogue at a time”</a:t>
            </a:r>
          </a:p>
          <a:p>
            <a:pPr algn="ctr">
              <a:lnSpc>
                <a:spcPts val="6231"/>
              </a:lnSpc>
            </a:pPr>
            <a:endParaRPr lang="en-US" sz="4099" i="1" spc="98">
              <a:solidFill>
                <a:srgbClr val="000000"/>
              </a:solidFill>
              <a:latin typeface="Poppins Italics"/>
              <a:ea typeface="Poppins Italics"/>
              <a:cs typeface="Poppins Italics"/>
              <a:sym typeface="Poppins Italics"/>
            </a:endParaRPr>
          </a:p>
          <a:p>
            <a:pPr algn="ctr">
              <a:lnSpc>
                <a:spcPts val="6231"/>
              </a:lnSpc>
            </a:pPr>
            <a:r>
              <a:rPr lang="en-US" sz="4099" spc="98">
                <a:solidFill>
                  <a:srgbClr val="000000"/>
                </a:solidFill>
                <a:latin typeface="Poppins"/>
                <a:ea typeface="Poppins"/>
                <a:cs typeface="Poppins"/>
                <a:sym typeface="Poppins"/>
              </a:rPr>
              <a:t>Real Change Happens Through Real Conversations </a:t>
            </a:r>
          </a:p>
          <a:p>
            <a:pPr marL="0" lvl="0" indent="0" algn="l">
              <a:lnSpc>
                <a:spcPts val="6231"/>
              </a:lnSpc>
            </a:pPr>
            <a:r>
              <a:rPr lang="en-US" sz="4099" spc="98">
                <a:solidFill>
                  <a:srgbClr val="000000"/>
                </a:solidFill>
                <a:latin typeface="Poppins"/>
                <a:ea typeface="Poppins"/>
                <a:cs typeface="Poppins"/>
                <a:sym typeface="Poppins"/>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785693">
            <a:off x="13085157" y="-2862852"/>
            <a:ext cx="8534093" cy="8555482"/>
          </a:xfrm>
          <a:custGeom>
            <a:avLst/>
            <a:gdLst/>
            <a:ahLst/>
            <a:cxnLst/>
            <a:rect l="l" t="t" r="r" b="b"/>
            <a:pathLst>
              <a:path w="8534093" h="8555482">
                <a:moveTo>
                  <a:pt x="0" y="0"/>
                </a:moveTo>
                <a:lnTo>
                  <a:pt x="8534093" y="0"/>
                </a:lnTo>
                <a:lnTo>
                  <a:pt x="8534093" y="8555482"/>
                </a:lnTo>
                <a:lnTo>
                  <a:pt x="0" y="8555482"/>
                </a:lnTo>
                <a:lnTo>
                  <a:pt x="0" y="0"/>
                </a:lnTo>
                <a:close/>
              </a:path>
            </a:pathLst>
          </a:custGeom>
          <a:blipFill>
            <a:blip r:embed="rId3">
              <a:alphaModFix amt="55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p:cNvSpPr txBox="1"/>
          <p:nvPr/>
        </p:nvSpPr>
        <p:spPr>
          <a:xfrm>
            <a:off x="7443811" y="1996771"/>
            <a:ext cx="8446352" cy="933423"/>
          </a:xfrm>
          <a:prstGeom prst="rect">
            <a:avLst/>
          </a:prstGeom>
        </p:spPr>
        <p:txBody>
          <a:bodyPr lIns="0" tIns="0" rIns="0" bIns="0" rtlCol="0" anchor="t">
            <a:spAutoFit/>
          </a:bodyPr>
          <a:lstStyle/>
          <a:p>
            <a:pPr algn="l">
              <a:lnSpc>
                <a:spcPts val="6981"/>
              </a:lnSpc>
            </a:pPr>
            <a:r>
              <a:rPr lang="en-US" sz="5817" b="1">
                <a:solidFill>
                  <a:srgbClr val="96C1A4"/>
                </a:solidFill>
                <a:latin typeface="Poppins Semi-Bold"/>
                <a:ea typeface="Poppins Semi-Bold"/>
                <a:cs typeface="Poppins Semi-Bold"/>
                <a:sym typeface="Poppins Semi-Bold"/>
              </a:rPr>
              <a:t>Let’s Chat</a:t>
            </a:r>
          </a:p>
        </p:txBody>
      </p:sp>
      <p:sp>
        <p:nvSpPr>
          <p:cNvPr id="4" name="Freeform 4"/>
          <p:cNvSpPr/>
          <p:nvPr/>
        </p:nvSpPr>
        <p:spPr>
          <a:xfrm rot="-6212524" flipV="1">
            <a:off x="-1439817" y="7501185"/>
            <a:ext cx="3942056" cy="3338166"/>
          </a:xfrm>
          <a:custGeom>
            <a:avLst/>
            <a:gdLst/>
            <a:ahLst/>
            <a:cxnLst/>
            <a:rect l="l" t="t" r="r" b="b"/>
            <a:pathLst>
              <a:path w="3942056" h="3338166">
                <a:moveTo>
                  <a:pt x="0" y="3338167"/>
                </a:moveTo>
                <a:lnTo>
                  <a:pt x="3942056" y="3338167"/>
                </a:lnTo>
                <a:lnTo>
                  <a:pt x="3942056" y="0"/>
                </a:lnTo>
                <a:lnTo>
                  <a:pt x="0" y="0"/>
                </a:lnTo>
                <a:lnTo>
                  <a:pt x="0" y="3338167"/>
                </a:lnTo>
                <a:close/>
              </a:path>
            </a:pathLst>
          </a:custGeom>
          <a:blipFill>
            <a:blip r:embed="rId5">
              <a:extLst>
                <a:ext uri="{96DAC541-7B7A-43D3-8B79-37D633B846F1}">
                  <asvg:svgBlip xmlns:asvg="http://schemas.microsoft.com/office/drawing/2016/SVG/main" r:embed="rId6"/>
                </a:ext>
              </a:extLst>
            </a:blip>
            <a:stretch>
              <a:fillRect r="-109088"/>
            </a:stretch>
          </a:blipFill>
        </p:spPr>
        <p:txBody>
          <a:bodyPr/>
          <a:lstStyle/>
          <a:p>
            <a:endParaRPr lang="en-US"/>
          </a:p>
        </p:txBody>
      </p:sp>
      <p:grpSp>
        <p:nvGrpSpPr>
          <p:cNvPr id="5" name="Group 5"/>
          <p:cNvGrpSpPr/>
          <p:nvPr/>
        </p:nvGrpSpPr>
        <p:grpSpPr>
          <a:xfrm>
            <a:off x="4657897" y="1048390"/>
            <a:ext cx="620165" cy="620165"/>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1E3D"/>
            </a:solidFill>
          </p:spPr>
          <p:txBody>
            <a:bodyPr/>
            <a:lstStyle/>
            <a:p>
              <a:endParaRPr lang="en-US"/>
            </a:p>
          </p:txBody>
        </p:sp>
        <p:sp>
          <p:nvSpPr>
            <p:cNvPr id="7" name="TextBox 7"/>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8" name="Group 8"/>
          <p:cNvGrpSpPr/>
          <p:nvPr/>
        </p:nvGrpSpPr>
        <p:grpSpPr>
          <a:xfrm>
            <a:off x="5144700" y="-988552"/>
            <a:ext cx="1752322" cy="1752322"/>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5DCC3"/>
            </a:solidFill>
          </p:spPr>
          <p:txBody>
            <a:bodyPr/>
            <a:lstStyle/>
            <a:p>
              <a:endParaRPr lang="en-US"/>
            </a:p>
          </p:txBody>
        </p:sp>
        <p:sp>
          <p:nvSpPr>
            <p:cNvPr id="10" name="TextBox 10"/>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14" name="Freeform 14"/>
          <p:cNvSpPr/>
          <p:nvPr/>
        </p:nvSpPr>
        <p:spPr>
          <a:xfrm>
            <a:off x="14895744" y="9589550"/>
            <a:ext cx="2861074" cy="481149"/>
          </a:xfrm>
          <a:custGeom>
            <a:avLst/>
            <a:gdLst/>
            <a:ahLst/>
            <a:cxnLst/>
            <a:rect l="l" t="t" r="r" b="b"/>
            <a:pathLst>
              <a:path w="2861074" h="481149">
                <a:moveTo>
                  <a:pt x="0" y="0"/>
                </a:moveTo>
                <a:lnTo>
                  <a:pt x="2861073" y="0"/>
                </a:lnTo>
                <a:lnTo>
                  <a:pt x="2861073" y="481148"/>
                </a:lnTo>
                <a:lnTo>
                  <a:pt x="0" y="481148"/>
                </a:lnTo>
                <a:lnTo>
                  <a:pt x="0" y="0"/>
                </a:lnTo>
                <a:close/>
              </a:path>
            </a:pathLst>
          </a:custGeom>
          <a:blipFill>
            <a:blip r:embed="rId7"/>
            <a:stretch>
              <a:fillRect/>
            </a:stretch>
          </a:blipFill>
        </p:spPr>
        <p:txBody>
          <a:bodyPr/>
          <a:lstStyle/>
          <a:p>
            <a:endParaRPr lang="en-US"/>
          </a:p>
        </p:txBody>
      </p:sp>
      <p:sp>
        <p:nvSpPr>
          <p:cNvPr id="15" name="TextBox 13">
            <a:extLst>
              <a:ext uri="{FF2B5EF4-FFF2-40B4-BE49-F238E27FC236}">
                <a16:creationId xmlns:a16="http://schemas.microsoft.com/office/drawing/2014/main" id="{1476FCA2-F81E-9F83-DC45-21644E61E77E}"/>
              </a:ext>
            </a:extLst>
          </p:cNvPr>
          <p:cNvSpPr txBox="1"/>
          <p:nvPr/>
        </p:nvSpPr>
        <p:spPr>
          <a:xfrm>
            <a:off x="7443811" y="3314700"/>
            <a:ext cx="9913308" cy="2708434"/>
          </a:xfrm>
          <a:prstGeom prst="rect">
            <a:avLst/>
          </a:prstGeom>
        </p:spPr>
        <p:txBody>
          <a:bodyPr wrap="square" lIns="0" tIns="0" rIns="0" bIns="0" rtlCol="0" anchor="t">
            <a:spAutoFit/>
          </a:bodyPr>
          <a:lstStyle/>
          <a:p>
            <a:pPr marL="285750" indent="-285750">
              <a:buFont typeface="Arial" panose="020B0604020202020204" pitchFamily="34" charset="0"/>
              <a:buChar char="•"/>
            </a:pPr>
            <a:r>
              <a:rPr lang="en-US" sz="4400"/>
              <a:t>Leadership and Team Development</a:t>
            </a:r>
          </a:p>
          <a:p>
            <a:pPr marL="285750" indent="-285750">
              <a:buFont typeface="Arial" panose="020B0604020202020204" pitchFamily="34" charset="0"/>
              <a:buChar char="•"/>
            </a:pPr>
            <a:r>
              <a:rPr lang="en-US" sz="4400"/>
              <a:t>Executive and Team Coaching</a:t>
            </a:r>
          </a:p>
          <a:p>
            <a:pPr marL="285750" indent="-285750">
              <a:buFont typeface="Arial" panose="020B0604020202020204" pitchFamily="34" charset="0"/>
              <a:buChar char="•"/>
            </a:pPr>
            <a:r>
              <a:rPr lang="en-US" sz="4400"/>
              <a:t>Conflict Resolution and Mediation</a:t>
            </a:r>
          </a:p>
          <a:p>
            <a:pPr marL="285750" indent="-285750">
              <a:buFont typeface="Arial" panose="020B0604020202020204" pitchFamily="34" charset="0"/>
              <a:buChar char="•"/>
            </a:pPr>
            <a:r>
              <a:rPr lang="en-US" sz="4400"/>
              <a:t>Governance and Organizational Strategies</a:t>
            </a:r>
          </a:p>
        </p:txBody>
      </p:sp>
      <p:pic>
        <p:nvPicPr>
          <p:cNvPr id="16" name="Picture 15" descr="A person in a suit&#10;&#10;AI-generated content may be incorrect.">
            <a:extLst>
              <a:ext uri="{FF2B5EF4-FFF2-40B4-BE49-F238E27FC236}">
                <a16:creationId xmlns:a16="http://schemas.microsoft.com/office/drawing/2014/main" id="{3AD63106-7ECD-08A1-F185-385D44064CF4}"/>
              </a:ext>
            </a:extLst>
          </p:cNvPr>
          <p:cNvPicPr>
            <a:picLocks noChangeAspect="1"/>
          </p:cNvPicPr>
          <p:nvPr/>
        </p:nvPicPr>
        <p:blipFill>
          <a:blip r:embed="rId8" cstate="print">
            <a:extLst>
              <a:ext uri="{28A0092B-C50C-407E-A947-70E740481C1C}">
                <a14:useLocalDpi xmlns:a14="http://schemas.microsoft.com/office/drawing/2010/main" val="0"/>
              </a:ext>
            </a:extLst>
          </a:blip>
          <a:srcRect l="2063" r="10482" b="3346"/>
          <a:stretch>
            <a:fillRect/>
          </a:stretch>
        </p:blipFill>
        <p:spPr>
          <a:xfrm>
            <a:off x="1210430" y="1684426"/>
            <a:ext cx="4800599" cy="4788594"/>
          </a:xfrm>
          <a:prstGeom prst="flowChartConnector">
            <a:avLst/>
          </a:prstGeom>
          <a:ln w="76200">
            <a:solidFill>
              <a:schemeClr val="accent1"/>
            </a:solidFill>
          </a:ln>
        </p:spPr>
      </p:pic>
      <p:sp>
        <p:nvSpPr>
          <p:cNvPr id="17" name="TextBox 16">
            <a:extLst>
              <a:ext uri="{FF2B5EF4-FFF2-40B4-BE49-F238E27FC236}">
                <a16:creationId xmlns:a16="http://schemas.microsoft.com/office/drawing/2014/main" id="{DB52828E-42AA-649B-5681-B4DFA7FF2326}"/>
              </a:ext>
            </a:extLst>
          </p:cNvPr>
          <p:cNvSpPr txBox="1"/>
          <p:nvPr/>
        </p:nvSpPr>
        <p:spPr>
          <a:xfrm>
            <a:off x="1575184" y="7048500"/>
            <a:ext cx="5455033" cy="1569660"/>
          </a:xfrm>
          <a:prstGeom prst="rect">
            <a:avLst/>
          </a:prstGeom>
          <a:noFill/>
        </p:spPr>
        <p:txBody>
          <a:bodyPr wrap="square" rtlCol="0">
            <a:spAutoFit/>
          </a:bodyPr>
          <a:lstStyle/>
          <a:p>
            <a:r>
              <a:rPr lang="en-US" sz="2400" b="1">
                <a:latin typeface="Poppins" panose="00000500000000000000" pitchFamily="2" charset="0"/>
                <a:cs typeface="Poppins" panose="00000500000000000000" pitchFamily="2" charset="0"/>
              </a:rPr>
              <a:t>Heather Stamp</a:t>
            </a:r>
          </a:p>
          <a:p>
            <a:r>
              <a:rPr lang="en-US" sz="2400">
                <a:latin typeface="Poppins" panose="00000500000000000000" pitchFamily="2" charset="0"/>
                <a:cs typeface="Poppins" panose="00000500000000000000" pitchFamily="2" charset="0"/>
              </a:rPr>
              <a:t>Senior Advisor, People &amp; Culture</a:t>
            </a:r>
          </a:p>
          <a:p>
            <a:endParaRPr lang="en-US" sz="2400">
              <a:latin typeface="Poppins" panose="00000500000000000000" pitchFamily="2" charset="0"/>
              <a:cs typeface="Poppins" panose="00000500000000000000" pitchFamily="2" charset="0"/>
            </a:endParaRPr>
          </a:p>
          <a:p>
            <a:r>
              <a:rPr lang="en-US" sz="2400">
                <a:latin typeface="Poppins" panose="00000500000000000000" pitchFamily="2" charset="0"/>
                <a:cs typeface="Poppins" panose="00000500000000000000" pitchFamily="2" charset="0"/>
              </a:rPr>
              <a:t>heather.stamp@mcadvisory.com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344791" y="0"/>
            <a:ext cx="10756517" cy="10756517"/>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37373"/>
            </a:solidFill>
          </p:spPr>
          <p:txBody>
            <a:bodyPr/>
            <a:lstStyle/>
            <a:p>
              <a:endParaRPr lang="en-US"/>
            </a:p>
          </p:txBody>
        </p:sp>
        <p:sp>
          <p:nvSpPr>
            <p:cNvPr id="4" name="TextBox 4"/>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7886679" y="4736119"/>
            <a:ext cx="12584479" cy="12584479"/>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1E3D"/>
            </a:solidFill>
          </p:spPr>
          <p:txBody>
            <a:bodyPr/>
            <a:lstStyle/>
            <a:p>
              <a:endParaRPr lang="en-US"/>
            </a:p>
          </p:txBody>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0388994" y="5987276"/>
            <a:ext cx="10082165" cy="1008216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5DCC3"/>
            </a:solidFill>
          </p:spPr>
          <p:txBody>
            <a:bodyPr/>
            <a:lstStyle/>
            <a:p>
              <a:endParaRPr lang="en-US"/>
            </a:p>
          </p:txBody>
        </p:sp>
        <p:sp>
          <p:nvSpPr>
            <p:cNvPr id="10" name="TextBox 10"/>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9906859" y="781079"/>
            <a:ext cx="8171499" cy="8171499"/>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3" name="TextBox 13"/>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0059761" y="933997"/>
            <a:ext cx="7865695" cy="7865664"/>
            <a:chOff x="0" y="0"/>
            <a:chExt cx="6350000" cy="6349975"/>
          </a:xfrm>
        </p:grpSpPr>
        <p:sp>
          <p:nvSpPr>
            <p:cNvPr id="15" name="Freeform 15"/>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2"/>
              <a:stretch>
                <a:fillRect l="-687" t="-1374" r="-687"/>
              </a:stretch>
            </a:blipFill>
          </p:spPr>
          <p:txBody>
            <a:bodyPr/>
            <a:lstStyle/>
            <a:p>
              <a:endParaRPr lang="en-US"/>
            </a:p>
          </p:txBody>
        </p:sp>
      </p:grpSp>
      <p:grpSp>
        <p:nvGrpSpPr>
          <p:cNvPr id="16" name="Group 16"/>
          <p:cNvGrpSpPr/>
          <p:nvPr/>
        </p:nvGrpSpPr>
        <p:grpSpPr>
          <a:xfrm>
            <a:off x="10200876" y="633472"/>
            <a:ext cx="1731401" cy="1731401"/>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1E3D"/>
            </a:solidFill>
            <a:ln w="123825" cap="sq">
              <a:solidFill>
                <a:srgbClr val="252931"/>
              </a:solidFill>
              <a:prstDash val="solid"/>
              <a:miter/>
            </a:ln>
          </p:spPr>
          <p:txBody>
            <a:bodyPr/>
            <a:lstStyle/>
            <a:p>
              <a:endParaRPr lang="en-US"/>
            </a:p>
          </p:txBody>
        </p:sp>
        <p:sp>
          <p:nvSpPr>
            <p:cNvPr id="18" name="TextBox 18"/>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19" name="Freeform 19"/>
          <p:cNvSpPr/>
          <p:nvPr/>
        </p:nvSpPr>
        <p:spPr>
          <a:xfrm>
            <a:off x="10709074" y="1008320"/>
            <a:ext cx="715003" cy="1073176"/>
          </a:xfrm>
          <a:custGeom>
            <a:avLst/>
            <a:gdLst/>
            <a:ahLst/>
            <a:cxnLst/>
            <a:rect l="l" t="t" r="r" b="b"/>
            <a:pathLst>
              <a:path w="715003" h="1073176">
                <a:moveTo>
                  <a:pt x="0" y="0"/>
                </a:moveTo>
                <a:lnTo>
                  <a:pt x="715004" y="0"/>
                </a:lnTo>
                <a:lnTo>
                  <a:pt x="715004" y="1073176"/>
                </a:lnTo>
                <a:lnTo>
                  <a:pt x="0" y="10731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0" name="TextBox 20"/>
          <p:cNvSpPr txBox="1"/>
          <p:nvPr/>
        </p:nvSpPr>
        <p:spPr>
          <a:xfrm>
            <a:off x="1028700" y="3665856"/>
            <a:ext cx="8115300" cy="1707667"/>
          </a:xfrm>
          <a:prstGeom prst="rect">
            <a:avLst/>
          </a:prstGeom>
        </p:spPr>
        <p:txBody>
          <a:bodyPr lIns="0" tIns="0" rIns="0" bIns="0" rtlCol="0" anchor="t">
            <a:spAutoFit/>
          </a:bodyPr>
          <a:lstStyle/>
          <a:p>
            <a:pPr marL="0" lvl="0" indent="0" algn="l">
              <a:lnSpc>
                <a:spcPts val="12557"/>
              </a:lnSpc>
              <a:spcBef>
                <a:spcPct val="0"/>
              </a:spcBef>
            </a:pPr>
            <a:r>
              <a:rPr lang="en-US" sz="10919" b="1" u="none">
                <a:solidFill>
                  <a:srgbClr val="000000"/>
                </a:solidFill>
                <a:latin typeface="Poppins Ultra-Bold"/>
                <a:ea typeface="Poppins Ultra-Bold"/>
                <a:cs typeface="Poppins Ultra-Bold"/>
                <a:sym typeface="Poppins Ultra-Bold"/>
              </a:rPr>
              <a:t>Thank You</a:t>
            </a:r>
          </a:p>
        </p:txBody>
      </p:sp>
      <p:sp>
        <p:nvSpPr>
          <p:cNvPr id="21" name="TextBox 21"/>
          <p:cNvSpPr txBox="1"/>
          <p:nvPr/>
        </p:nvSpPr>
        <p:spPr>
          <a:xfrm>
            <a:off x="1036849" y="5141285"/>
            <a:ext cx="8307942" cy="873991"/>
          </a:xfrm>
          <a:prstGeom prst="rect">
            <a:avLst/>
          </a:prstGeom>
        </p:spPr>
        <p:txBody>
          <a:bodyPr lIns="0" tIns="0" rIns="0" bIns="0" rtlCol="0" anchor="t">
            <a:spAutoFit/>
          </a:bodyPr>
          <a:lstStyle/>
          <a:p>
            <a:pPr marL="0" lvl="0" indent="0" algn="l">
              <a:lnSpc>
                <a:spcPts val="6491"/>
              </a:lnSpc>
              <a:spcBef>
                <a:spcPct val="0"/>
              </a:spcBef>
            </a:pPr>
            <a:r>
              <a:rPr lang="en-US" sz="5644" b="1">
                <a:solidFill>
                  <a:srgbClr val="000000"/>
                </a:solidFill>
                <a:latin typeface="Poppins Medium"/>
                <a:ea typeface="Poppins Medium"/>
                <a:cs typeface="Poppins Medium"/>
                <a:sym typeface="Poppins Medium"/>
              </a:rPr>
              <a:t>For Your Attention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895744" y="9589550"/>
            <a:ext cx="2861074" cy="481149"/>
          </a:xfrm>
          <a:custGeom>
            <a:avLst/>
            <a:gdLst/>
            <a:ahLst/>
            <a:cxnLst/>
            <a:rect l="l" t="t" r="r" b="b"/>
            <a:pathLst>
              <a:path w="2861074" h="481149">
                <a:moveTo>
                  <a:pt x="0" y="0"/>
                </a:moveTo>
                <a:lnTo>
                  <a:pt x="2861073" y="0"/>
                </a:lnTo>
                <a:lnTo>
                  <a:pt x="2861073" y="481148"/>
                </a:lnTo>
                <a:lnTo>
                  <a:pt x="0" y="481148"/>
                </a:lnTo>
                <a:lnTo>
                  <a:pt x="0" y="0"/>
                </a:lnTo>
                <a:close/>
              </a:path>
            </a:pathLst>
          </a:custGeom>
          <a:blipFill>
            <a:blip r:embed="rId3"/>
            <a:stretch>
              <a:fillRect/>
            </a:stretch>
          </a:blipFill>
        </p:spPr>
        <p:txBody>
          <a:bodyPr/>
          <a:lstStyle/>
          <a:p>
            <a:endParaRPr lang="en-US"/>
          </a:p>
        </p:txBody>
      </p:sp>
      <p:sp>
        <p:nvSpPr>
          <p:cNvPr id="3" name="Freeform 3"/>
          <p:cNvSpPr/>
          <p:nvPr/>
        </p:nvSpPr>
        <p:spPr>
          <a:xfrm rot="2785693">
            <a:off x="-1001510" y="753426"/>
            <a:ext cx="8534093" cy="8555482"/>
          </a:xfrm>
          <a:custGeom>
            <a:avLst/>
            <a:gdLst/>
            <a:ahLst/>
            <a:cxnLst/>
            <a:rect l="l" t="t" r="r" b="b"/>
            <a:pathLst>
              <a:path w="8534093" h="8555482">
                <a:moveTo>
                  <a:pt x="0" y="0"/>
                </a:moveTo>
                <a:lnTo>
                  <a:pt x="8534093" y="0"/>
                </a:lnTo>
                <a:lnTo>
                  <a:pt x="8534093" y="8555482"/>
                </a:lnTo>
                <a:lnTo>
                  <a:pt x="0" y="8555482"/>
                </a:lnTo>
                <a:lnTo>
                  <a:pt x="0" y="0"/>
                </a:lnTo>
                <a:close/>
              </a:path>
            </a:pathLst>
          </a:custGeom>
          <a:blipFill>
            <a:blip r:embed="rId4">
              <a:alphaModFix amt="55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a:off x="1748600" y="538176"/>
            <a:ext cx="15678059" cy="933450"/>
          </a:xfrm>
          <a:prstGeom prst="rect">
            <a:avLst/>
          </a:prstGeom>
        </p:spPr>
        <p:txBody>
          <a:bodyPr lIns="0" tIns="0" rIns="0" bIns="0" rtlCol="0" anchor="t">
            <a:spAutoFit/>
          </a:bodyPr>
          <a:lstStyle/>
          <a:p>
            <a:pPr algn="l">
              <a:lnSpc>
                <a:spcPts val="6981"/>
              </a:lnSpc>
            </a:pPr>
            <a:r>
              <a:rPr lang="en-US" sz="5817" b="1">
                <a:solidFill>
                  <a:srgbClr val="96C1A4"/>
                </a:solidFill>
                <a:latin typeface="Poppins Semi-Bold"/>
                <a:ea typeface="Poppins Semi-Bold"/>
                <a:cs typeface="Poppins Semi-Bold"/>
                <a:sym typeface="Poppins Semi-Bold"/>
              </a:rPr>
              <a:t>The Challenge of Change Conversations </a:t>
            </a:r>
          </a:p>
        </p:txBody>
      </p:sp>
      <p:sp>
        <p:nvSpPr>
          <p:cNvPr id="5" name="Freeform 5"/>
          <p:cNvSpPr/>
          <p:nvPr/>
        </p:nvSpPr>
        <p:spPr>
          <a:xfrm rot="-4600343" flipH="1" flipV="1">
            <a:off x="-1584800" y="-289504"/>
            <a:ext cx="3942056" cy="3338166"/>
          </a:xfrm>
          <a:custGeom>
            <a:avLst/>
            <a:gdLst/>
            <a:ahLst/>
            <a:cxnLst/>
            <a:rect l="l" t="t" r="r" b="b"/>
            <a:pathLst>
              <a:path w="3942056" h="3338166">
                <a:moveTo>
                  <a:pt x="3942056" y="3338166"/>
                </a:moveTo>
                <a:lnTo>
                  <a:pt x="0" y="3338166"/>
                </a:lnTo>
                <a:lnTo>
                  <a:pt x="0" y="0"/>
                </a:lnTo>
                <a:lnTo>
                  <a:pt x="3942056" y="0"/>
                </a:lnTo>
                <a:lnTo>
                  <a:pt x="3942056" y="3338166"/>
                </a:lnTo>
                <a:close/>
              </a:path>
            </a:pathLst>
          </a:custGeom>
          <a:blipFill>
            <a:blip r:embed="rId6">
              <a:extLst>
                <a:ext uri="{96DAC541-7B7A-43D3-8B79-37D633B846F1}">
                  <asvg:svgBlip xmlns:asvg="http://schemas.microsoft.com/office/drawing/2016/SVG/main" r:embed="rId7"/>
                </a:ext>
              </a:extLst>
            </a:blip>
            <a:stretch>
              <a:fillRect r="-109088"/>
            </a:stretch>
          </a:blipFill>
        </p:spPr>
        <p:txBody>
          <a:bodyPr/>
          <a:lstStyle/>
          <a:p>
            <a:endParaRPr lang="en-US"/>
          </a:p>
        </p:txBody>
      </p:sp>
      <p:sp>
        <p:nvSpPr>
          <p:cNvPr id="6" name="Freeform 6"/>
          <p:cNvSpPr/>
          <p:nvPr/>
        </p:nvSpPr>
        <p:spPr>
          <a:xfrm rot="-6212524" flipV="1">
            <a:off x="-1439817" y="7520235"/>
            <a:ext cx="3942056" cy="3338166"/>
          </a:xfrm>
          <a:custGeom>
            <a:avLst/>
            <a:gdLst/>
            <a:ahLst/>
            <a:cxnLst/>
            <a:rect l="l" t="t" r="r" b="b"/>
            <a:pathLst>
              <a:path w="3942056" h="3338166">
                <a:moveTo>
                  <a:pt x="0" y="3338167"/>
                </a:moveTo>
                <a:lnTo>
                  <a:pt x="3942056" y="3338167"/>
                </a:lnTo>
                <a:lnTo>
                  <a:pt x="3942056" y="0"/>
                </a:lnTo>
                <a:lnTo>
                  <a:pt x="0" y="0"/>
                </a:lnTo>
                <a:lnTo>
                  <a:pt x="0" y="3338167"/>
                </a:lnTo>
                <a:close/>
              </a:path>
            </a:pathLst>
          </a:custGeom>
          <a:blipFill>
            <a:blip r:embed="rId8">
              <a:extLst>
                <a:ext uri="{96DAC541-7B7A-43D3-8B79-37D633B846F1}">
                  <asvg:svgBlip xmlns:asvg="http://schemas.microsoft.com/office/drawing/2016/SVG/main" r:embed="rId9"/>
                </a:ext>
              </a:extLst>
            </a:blip>
            <a:stretch>
              <a:fillRect r="-109088"/>
            </a:stretch>
          </a:blipFill>
        </p:spPr>
        <p:txBody>
          <a:bodyPr/>
          <a:lstStyle/>
          <a:p>
            <a:endParaRPr lang="en-US"/>
          </a:p>
        </p:txBody>
      </p:sp>
      <p:sp>
        <p:nvSpPr>
          <p:cNvPr id="7" name="Freeform 7"/>
          <p:cNvSpPr/>
          <p:nvPr/>
        </p:nvSpPr>
        <p:spPr>
          <a:xfrm>
            <a:off x="1266520" y="4478954"/>
            <a:ext cx="1725192" cy="1352119"/>
          </a:xfrm>
          <a:custGeom>
            <a:avLst/>
            <a:gdLst/>
            <a:ahLst/>
            <a:cxnLst/>
            <a:rect l="l" t="t" r="r" b="b"/>
            <a:pathLst>
              <a:path w="1725192" h="1352119">
                <a:moveTo>
                  <a:pt x="0" y="0"/>
                </a:moveTo>
                <a:lnTo>
                  <a:pt x="1725192" y="0"/>
                </a:lnTo>
                <a:lnTo>
                  <a:pt x="1725192" y="1352120"/>
                </a:lnTo>
                <a:lnTo>
                  <a:pt x="0" y="135212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 name="Freeform 8"/>
          <p:cNvSpPr/>
          <p:nvPr/>
        </p:nvSpPr>
        <p:spPr>
          <a:xfrm>
            <a:off x="1185291" y="2732965"/>
            <a:ext cx="1887649" cy="1335082"/>
          </a:xfrm>
          <a:custGeom>
            <a:avLst/>
            <a:gdLst/>
            <a:ahLst/>
            <a:cxnLst/>
            <a:rect l="l" t="t" r="r" b="b"/>
            <a:pathLst>
              <a:path w="1887649" h="1335082">
                <a:moveTo>
                  <a:pt x="0" y="0"/>
                </a:moveTo>
                <a:lnTo>
                  <a:pt x="1887649" y="0"/>
                </a:lnTo>
                <a:lnTo>
                  <a:pt x="1887649" y="1335083"/>
                </a:lnTo>
                <a:lnTo>
                  <a:pt x="0" y="133508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9" name="Freeform 9"/>
          <p:cNvSpPr/>
          <p:nvPr/>
        </p:nvSpPr>
        <p:spPr>
          <a:xfrm>
            <a:off x="1247986" y="6221599"/>
            <a:ext cx="1743726" cy="1948297"/>
          </a:xfrm>
          <a:custGeom>
            <a:avLst/>
            <a:gdLst/>
            <a:ahLst/>
            <a:cxnLst/>
            <a:rect l="l" t="t" r="r" b="b"/>
            <a:pathLst>
              <a:path w="1743726" h="1948297">
                <a:moveTo>
                  <a:pt x="0" y="0"/>
                </a:moveTo>
                <a:lnTo>
                  <a:pt x="1743726" y="0"/>
                </a:lnTo>
                <a:lnTo>
                  <a:pt x="1743726" y="1948297"/>
                </a:lnTo>
                <a:lnTo>
                  <a:pt x="0" y="194829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0" name="Freeform 10"/>
          <p:cNvSpPr/>
          <p:nvPr/>
        </p:nvSpPr>
        <p:spPr>
          <a:xfrm>
            <a:off x="9305925" y="3477782"/>
            <a:ext cx="2209429" cy="1262136"/>
          </a:xfrm>
          <a:custGeom>
            <a:avLst/>
            <a:gdLst/>
            <a:ahLst/>
            <a:cxnLst/>
            <a:rect l="l" t="t" r="r" b="b"/>
            <a:pathLst>
              <a:path w="2209429" h="1262136">
                <a:moveTo>
                  <a:pt x="0" y="0"/>
                </a:moveTo>
                <a:lnTo>
                  <a:pt x="2209429" y="0"/>
                </a:lnTo>
                <a:lnTo>
                  <a:pt x="2209429" y="1262136"/>
                </a:lnTo>
                <a:lnTo>
                  <a:pt x="0" y="126213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1" name="Freeform 11"/>
          <p:cNvSpPr/>
          <p:nvPr/>
        </p:nvSpPr>
        <p:spPr>
          <a:xfrm>
            <a:off x="9706700" y="5339334"/>
            <a:ext cx="1407880" cy="1837363"/>
          </a:xfrm>
          <a:custGeom>
            <a:avLst/>
            <a:gdLst/>
            <a:ahLst/>
            <a:cxnLst/>
            <a:rect l="l" t="t" r="r" b="b"/>
            <a:pathLst>
              <a:path w="1407880" h="1837363">
                <a:moveTo>
                  <a:pt x="0" y="0"/>
                </a:moveTo>
                <a:lnTo>
                  <a:pt x="1407879" y="0"/>
                </a:lnTo>
                <a:lnTo>
                  <a:pt x="1407879" y="1837363"/>
                </a:lnTo>
                <a:lnTo>
                  <a:pt x="0" y="1837363"/>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2" name="TextBox 12"/>
          <p:cNvSpPr txBox="1"/>
          <p:nvPr/>
        </p:nvSpPr>
        <p:spPr>
          <a:xfrm>
            <a:off x="3445066" y="2820841"/>
            <a:ext cx="6219422" cy="1247207"/>
          </a:xfrm>
          <a:prstGeom prst="rect">
            <a:avLst/>
          </a:prstGeom>
        </p:spPr>
        <p:txBody>
          <a:bodyPr lIns="0" tIns="0" rIns="0" bIns="0" rtlCol="0" anchor="t">
            <a:spAutoFit/>
          </a:bodyPr>
          <a:lstStyle/>
          <a:p>
            <a:pPr algn="l">
              <a:lnSpc>
                <a:spcPts val="3499"/>
              </a:lnSpc>
            </a:pPr>
            <a:r>
              <a:rPr lang="en-US" sz="2499" spc="59">
                <a:solidFill>
                  <a:srgbClr val="000000"/>
                </a:solidFill>
                <a:latin typeface="Poppins"/>
                <a:ea typeface="Poppins"/>
                <a:cs typeface="Poppins"/>
                <a:sym typeface="Poppins"/>
              </a:rPr>
              <a:t>Communicating a property tax increase to skeptical residents</a:t>
            </a:r>
          </a:p>
          <a:p>
            <a:pPr marL="0" lvl="0" indent="0" algn="l">
              <a:lnSpc>
                <a:spcPts val="2862"/>
              </a:lnSpc>
            </a:pPr>
            <a:endParaRPr lang="en-US" sz="2499" spc="59">
              <a:solidFill>
                <a:srgbClr val="000000"/>
              </a:solidFill>
              <a:latin typeface="Poppins"/>
              <a:ea typeface="Poppins"/>
              <a:cs typeface="Poppins"/>
              <a:sym typeface="Poppins"/>
            </a:endParaRPr>
          </a:p>
        </p:txBody>
      </p:sp>
      <p:sp>
        <p:nvSpPr>
          <p:cNvPr id="13" name="TextBox 13"/>
          <p:cNvSpPr txBox="1"/>
          <p:nvPr/>
        </p:nvSpPr>
        <p:spPr>
          <a:xfrm>
            <a:off x="3445066" y="4583867"/>
            <a:ext cx="6219422" cy="1247207"/>
          </a:xfrm>
          <a:prstGeom prst="rect">
            <a:avLst/>
          </a:prstGeom>
        </p:spPr>
        <p:txBody>
          <a:bodyPr lIns="0" tIns="0" rIns="0" bIns="0" rtlCol="0" anchor="t">
            <a:spAutoFit/>
          </a:bodyPr>
          <a:lstStyle/>
          <a:p>
            <a:pPr algn="l">
              <a:lnSpc>
                <a:spcPts val="3499"/>
              </a:lnSpc>
            </a:pPr>
            <a:r>
              <a:rPr lang="en-US" sz="2499" spc="59">
                <a:solidFill>
                  <a:srgbClr val="000000"/>
                </a:solidFill>
                <a:latin typeface="Poppins"/>
                <a:ea typeface="Poppins"/>
                <a:cs typeface="Poppins"/>
                <a:sym typeface="Poppins"/>
              </a:rPr>
              <a:t>Giving difficult performance feedback</a:t>
            </a:r>
          </a:p>
          <a:p>
            <a:pPr marL="0" lvl="0" indent="0" algn="l">
              <a:lnSpc>
                <a:spcPts val="2862"/>
              </a:lnSpc>
            </a:pPr>
            <a:endParaRPr lang="en-US" sz="2499" spc="59">
              <a:solidFill>
                <a:srgbClr val="000000"/>
              </a:solidFill>
              <a:latin typeface="Poppins"/>
              <a:ea typeface="Poppins"/>
              <a:cs typeface="Poppins"/>
              <a:sym typeface="Poppins"/>
            </a:endParaRPr>
          </a:p>
        </p:txBody>
      </p:sp>
      <p:sp>
        <p:nvSpPr>
          <p:cNvPr id="14" name="TextBox 14"/>
          <p:cNvSpPr txBox="1"/>
          <p:nvPr/>
        </p:nvSpPr>
        <p:spPr>
          <a:xfrm>
            <a:off x="3445066" y="6538806"/>
            <a:ext cx="6219422" cy="1247207"/>
          </a:xfrm>
          <a:prstGeom prst="rect">
            <a:avLst/>
          </a:prstGeom>
        </p:spPr>
        <p:txBody>
          <a:bodyPr lIns="0" tIns="0" rIns="0" bIns="0" rtlCol="0" anchor="t">
            <a:spAutoFit/>
          </a:bodyPr>
          <a:lstStyle/>
          <a:p>
            <a:pPr algn="l">
              <a:lnSpc>
                <a:spcPts val="3499"/>
              </a:lnSpc>
            </a:pPr>
            <a:r>
              <a:rPr lang="en-US" sz="2499" spc="59">
                <a:solidFill>
                  <a:srgbClr val="000000"/>
                </a:solidFill>
                <a:latin typeface="Poppins"/>
                <a:ea typeface="Poppins"/>
                <a:cs typeface="Poppins"/>
                <a:sym typeface="Poppins"/>
              </a:rPr>
              <a:t>Announcing a cut to a popular service (e.g. facility closure)</a:t>
            </a:r>
          </a:p>
          <a:p>
            <a:pPr marL="0" lvl="0" indent="0" algn="l">
              <a:lnSpc>
                <a:spcPts val="2862"/>
              </a:lnSpc>
            </a:pPr>
            <a:endParaRPr lang="en-US" sz="2499" spc="59">
              <a:solidFill>
                <a:srgbClr val="000000"/>
              </a:solidFill>
              <a:latin typeface="Poppins"/>
              <a:ea typeface="Poppins"/>
              <a:cs typeface="Poppins"/>
              <a:sym typeface="Poppins"/>
            </a:endParaRPr>
          </a:p>
        </p:txBody>
      </p:sp>
      <p:sp>
        <p:nvSpPr>
          <p:cNvPr id="15" name="TextBox 15"/>
          <p:cNvSpPr txBox="1"/>
          <p:nvPr/>
        </p:nvSpPr>
        <p:spPr>
          <a:xfrm>
            <a:off x="11886829" y="3488382"/>
            <a:ext cx="5869988" cy="1247207"/>
          </a:xfrm>
          <a:prstGeom prst="rect">
            <a:avLst/>
          </a:prstGeom>
        </p:spPr>
        <p:txBody>
          <a:bodyPr lIns="0" tIns="0" rIns="0" bIns="0" rtlCol="0" anchor="t">
            <a:spAutoFit/>
          </a:bodyPr>
          <a:lstStyle/>
          <a:p>
            <a:pPr algn="l">
              <a:lnSpc>
                <a:spcPts val="3499"/>
              </a:lnSpc>
            </a:pPr>
            <a:r>
              <a:rPr lang="en-US" sz="2499" spc="59">
                <a:solidFill>
                  <a:srgbClr val="000000"/>
                </a:solidFill>
                <a:latin typeface="Poppins"/>
                <a:ea typeface="Poppins"/>
                <a:cs typeface="Poppins"/>
                <a:sym typeface="Poppins"/>
              </a:rPr>
              <a:t>Managing friction from provincially mandated changes</a:t>
            </a:r>
          </a:p>
          <a:p>
            <a:pPr marL="0" lvl="0" indent="0" algn="l">
              <a:lnSpc>
                <a:spcPts val="2862"/>
              </a:lnSpc>
            </a:pPr>
            <a:endParaRPr lang="en-US" sz="2499" spc="59">
              <a:solidFill>
                <a:srgbClr val="000000"/>
              </a:solidFill>
              <a:latin typeface="Poppins"/>
              <a:ea typeface="Poppins"/>
              <a:cs typeface="Poppins"/>
              <a:sym typeface="Poppins"/>
            </a:endParaRPr>
          </a:p>
        </p:txBody>
      </p:sp>
      <p:sp>
        <p:nvSpPr>
          <p:cNvPr id="16" name="TextBox 16"/>
          <p:cNvSpPr txBox="1"/>
          <p:nvPr/>
        </p:nvSpPr>
        <p:spPr>
          <a:xfrm>
            <a:off x="11886829" y="5616000"/>
            <a:ext cx="5869988" cy="1247207"/>
          </a:xfrm>
          <a:prstGeom prst="rect">
            <a:avLst/>
          </a:prstGeom>
        </p:spPr>
        <p:txBody>
          <a:bodyPr lIns="0" tIns="0" rIns="0" bIns="0" rtlCol="0" anchor="t">
            <a:spAutoFit/>
          </a:bodyPr>
          <a:lstStyle/>
          <a:p>
            <a:pPr algn="l">
              <a:lnSpc>
                <a:spcPts val="3499"/>
              </a:lnSpc>
            </a:pPr>
            <a:r>
              <a:rPr lang="en-US" sz="2499" spc="59">
                <a:solidFill>
                  <a:srgbClr val="000000"/>
                </a:solidFill>
                <a:latin typeface="Poppins"/>
                <a:ea typeface="Poppins"/>
                <a:cs typeface="Poppins"/>
                <a:sym typeface="Poppins"/>
              </a:rPr>
              <a:t>High stake, high emotions – trust is on the line</a:t>
            </a:r>
          </a:p>
          <a:p>
            <a:pPr marL="0" lvl="0" indent="0" algn="l">
              <a:lnSpc>
                <a:spcPts val="2862"/>
              </a:lnSpc>
            </a:pPr>
            <a:endParaRPr lang="en-US" sz="2499" spc="59">
              <a:solidFill>
                <a:srgbClr val="000000"/>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62482" y="5143500"/>
            <a:ext cx="8231701" cy="6266382"/>
          </a:xfrm>
          <a:custGeom>
            <a:avLst/>
            <a:gdLst/>
            <a:ahLst/>
            <a:cxnLst/>
            <a:rect l="l" t="t" r="r" b="b"/>
            <a:pathLst>
              <a:path w="8231701" h="6266382">
                <a:moveTo>
                  <a:pt x="0" y="0"/>
                </a:moveTo>
                <a:lnTo>
                  <a:pt x="8231700" y="0"/>
                </a:lnTo>
                <a:lnTo>
                  <a:pt x="8231700" y="6266382"/>
                </a:lnTo>
                <a:lnTo>
                  <a:pt x="0" y="62663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3524147" y="5710220"/>
            <a:ext cx="1002000" cy="1002000"/>
          </a:xfrm>
          <a:custGeom>
            <a:avLst/>
            <a:gdLst/>
            <a:ahLst/>
            <a:cxnLst/>
            <a:rect l="l" t="t" r="r" b="b"/>
            <a:pathLst>
              <a:path w="1002000" h="1002000">
                <a:moveTo>
                  <a:pt x="0" y="0"/>
                </a:moveTo>
                <a:lnTo>
                  <a:pt x="1002001" y="0"/>
                </a:lnTo>
                <a:lnTo>
                  <a:pt x="1002001" y="1002000"/>
                </a:lnTo>
                <a:lnTo>
                  <a:pt x="0" y="10020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rot="2785693" flipH="1">
            <a:off x="-2954953" y="-4806458"/>
            <a:ext cx="8534093" cy="8555482"/>
          </a:xfrm>
          <a:custGeom>
            <a:avLst/>
            <a:gdLst/>
            <a:ahLst/>
            <a:cxnLst/>
            <a:rect l="l" t="t" r="r" b="b"/>
            <a:pathLst>
              <a:path w="8534093" h="8555482">
                <a:moveTo>
                  <a:pt x="8534093" y="0"/>
                </a:moveTo>
                <a:lnTo>
                  <a:pt x="0" y="0"/>
                </a:lnTo>
                <a:lnTo>
                  <a:pt x="0" y="8555482"/>
                </a:lnTo>
                <a:lnTo>
                  <a:pt x="8534093" y="8555482"/>
                </a:lnTo>
                <a:lnTo>
                  <a:pt x="8534093" y="0"/>
                </a:lnTo>
                <a:close/>
              </a:path>
            </a:pathLst>
          </a:custGeom>
          <a:blipFill>
            <a:blip r:embed="rId7">
              <a:alphaModFix amt="55000"/>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5" name="Group 5"/>
          <p:cNvGrpSpPr/>
          <p:nvPr/>
        </p:nvGrpSpPr>
        <p:grpSpPr>
          <a:xfrm>
            <a:off x="-2532267" y="2119566"/>
            <a:ext cx="9884749" cy="794320"/>
            <a:chOff x="0" y="0"/>
            <a:chExt cx="2471078" cy="198571"/>
          </a:xfrm>
        </p:grpSpPr>
        <p:sp>
          <p:nvSpPr>
            <p:cNvPr id="6" name="Freeform 6"/>
            <p:cNvSpPr/>
            <p:nvPr/>
          </p:nvSpPr>
          <p:spPr>
            <a:xfrm>
              <a:off x="0" y="0"/>
              <a:ext cx="2471078" cy="198571"/>
            </a:xfrm>
            <a:custGeom>
              <a:avLst/>
              <a:gdLst/>
              <a:ahLst/>
              <a:cxnLst/>
              <a:rect l="l" t="t" r="r" b="b"/>
              <a:pathLst>
                <a:path w="2471078" h="198571">
                  <a:moveTo>
                    <a:pt x="39944" y="0"/>
                  </a:moveTo>
                  <a:lnTo>
                    <a:pt x="2431134" y="0"/>
                  </a:lnTo>
                  <a:cubicBezTo>
                    <a:pt x="2441728" y="0"/>
                    <a:pt x="2451888" y="4208"/>
                    <a:pt x="2459379" y="11699"/>
                  </a:cubicBezTo>
                  <a:cubicBezTo>
                    <a:pt x="2466870" y="19190"/>
                    <a:pt x="2471078" y="29350"/>
                    <a:pt x="2471078" y="39944"/>
                  </a:cubicBezTo>
                  <a:lnTo>
                    <a:pt x="2471078" y="158627"/>
                  </a:lnTo>
                  <a:cubicBezTo>
                    <a:pt x="2471078" y="169221"/>
                    <a:pt x="2466870" y="179381"/>
                    <a:pt x="2459379" y="186872"/>
                  </a:cubicBezTo>
                  <a:cubicBezTo>
                    <a:pt x="2451888" y="194363"/>
                    <a:pt x="2441728" y="198571"/>
                    <a:pt x="2431134" y="198571"/>
                  </a:cubicBezTo>
                  <a:lnTo>
                    <a:pt x="39944" y="198571"/>
                  </a:lnTo>
                  <a:cubicBezTo>
                    <a:pt x="17884" y="198571"/>
                    <a:pt x="0" y="180688"/>
                    <a:pt x="0" y="158627"/>
                  </a:cubicBezTo>
                  <a:lnTo>
                    <a:pt x="0" y="39944"/>
                  </a:lnTo>
                  <a:cubicBezTo>
                    <a:pt x="0" y="29350"/>
                    <a:pt x="4208" y="19190"/>
                    <a:pt x="11699" y="11699"/>
                  </a:cubicBezTo>
                  <a:cubicBezTo>
                    <a:pt x="19190" y="4208"/>
                    <a:pt x="29350" y="0"/>
                    <a:pt x="39944" y="0"/>
                  </a:cubicBezTo>
                  <a:close/>
                </a:path>
              </a:pathLst>
            </a:custGeom>
            <a:solidFill>
              <a:srgbClr val="B5DCC3"/>
            </a:solidFill>
          </p:spPr>
          <p:txBody>
            <a:bodyPr/>
            <a:lstStyle/>
            <a:p>
              <a:endParaRPr lang="en-US"/>
            </a:p>
          </p:txBody>
        </p:sp>
        <p:sp>
          <p:nvSpPr>
            <p:cNvPr id="7" name="TextBox 7"/>
            <p:cNvSpPr txBox="1"/>
            <p:nvPr/>
          </p:nvSpPr>
          <p:spPr>
            <a:xfrm>
              <a:off x="0" y="-66675"/>
              <a:ext cx="2471078" cy="265246"/>
            </a:xfrm>
            <a:prstGeom prst="rect">
              <a:avLst/>
            </a:prstGeom>
          </p:spPr>
          <p:txBody>
            <a:bodyPr lIns="50800" tIns="50800" rIns="50800" bIns="50800" rtlCol="0" anchor="ctr"/>
            <a:lstStyle/>
            <a:p>
              <a:pPr algn="ctr">
                <a:lnSpc>
                  <a:spcPts val="3343"/>
                </a:lnSpc>
              </a:pPr>
              <a:endParaRPr/>
            </a:p>
          </p:txBody>
        </p:sp>
      </p:grpSp>
      <p:sp>
        <p:nvSpPr>
          <p:cNvPr id="8" name="Freeform 8"/>
          <p:cNvSpPr/>
          <p:nvPr/>
        </p:nvSpPr>
        <p:spPr>
          <a:xfrm rot="-5863608" flipH="1">
            <a:off x="16051914" y="-192690"/>
            <a:ext cx="3942056" cy="3338166"/>
          </a:xfrm>
          <a:custGeom>
            <a:avLst/>
            <a:gdLst/>
            <a:ahLst/>
            <a:cxnLst/>
            <a:rect l="l" t="t" r="r" b="b"/>
            <a:pathLst>
              <a:path w="3942056" h="3338166">
                <a:moveTo>
                  <a:pt x="3942056" y="0"/>
                </a:moveTo>
                <a:lnTo>
                  <a:pt x="0" y="0"/>
                </a:lnTo>
                <a:lnTo>
                  <a:pt x="0" y="3338166"/>
                </a:lnTo>
                <a:lnTo>
                  <a:pt x="3942056" y="3338166"/>
                </a:lnTo>
                <a:lnTo>
                  <a:pt x="3942056" y="0"/>
                </a:lnTo>
                <a:close/>
              </a:path>
            </a:pathLst>
          </a:custGeom>
          <a:blipFill>
            <a:blip r:embed="rId9">
              <a:extLst>
                <a:ext uri="{96DAC541-7B7A-43D3-8B79-37D633B846F1}">
                  <asvg:svgBlip xmlns:asvg="http://schemas.microsoft.com/office/drawing/2016/SVG/main" r:embed="rId10"/>
                </a:ext>
              </a:extLst>
            </a:blip>
            <a:stretch>
              <a:fillRect r="-109088"/>
            </a:stretch>
          </a:blipFill>
        </p:spPr>
        <p:txBody>
          <a:bodyPr/>
          <a:lstStyle/>
          <a:p>
            <a:endParaRPr lang="en-US"/>
          </a:p>
        </p:txBody>
      </p:sp>
      <p:grpSp>
        <p:nvGrpSpPr>
          <p:cNvPr id="9" name="Group 9"/>
          <p:cNvGrpSpPr/>
          <p:nvPr/>
        </p:nvGrpSpPr>
        <p:grpSpPr>
          <a:xfrm>
            <a:off x="16446806" y="1476393"/>
            <a:ext cx="620165" cy="620165"/>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5DCC3"/>
            </a:solidFill>
          </p:spPr>
          <p:txBody>
            <a:bodyPr/>
            <a:lstStyle/>
            <a:p>
              <a:endParaRPr lang="en-US"/>
            </a:p>
          </p:txBody>
        </p:sp>
        <p:sp>
          <p:nvSpPr>
            <p:cNvPr id="11" name="TextBox 11"/>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12" name="Group 12"/>
          <p:cNvGrpSpPr/>
          <p:nvPr/>
        </p:nvGrpSpPr>
        <p:grpSpPr>
          <a:xfrm>
            <a:off x="14440074" y="1786475"/>
            <a:ext cx="1752322" cy="175232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1E3D"/>
            </a:solidFill>
          </p:spPr>
          <p:txBody>
            <a:bodyPr/>
            <a:lstStyle/>
            <a:p>
              <a:endParaRPr lang="en-US"/>
            </a:p>
          </p:txBody>
        </p:sp>
        <p:sp>
          <p:nvSpPr>
            <p:cNvPr id="14" name="TextBox 14"/>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15" name="Freeform 15"/>
          <p:cNvSpPr/>
          <p:nvPr/>
        </p:nvSpPr>
        <p:spPr>
          <a:xfrm>
            <a:off x="931778" y="9550143"/>
            <a:ext cx="2861074" cy="481149"/>
          </a:xfrm>
          <a:custGeom>
            <a:avLst/>
            <a:gdLst/>
            <a:ahLst/>
            <a:cxnLst/>
            <a:rect l="l" t="t" r="r" b="b"/>
            <a:pathLst>
              <a:path w="2861074" h="481149">
                <a:moveTo>
                  <a:pt x="0" y="0"/>
                </a:moveTo>
                <a:lnTo>
                  <a:pt x="2861074" y="0"/>
                </a:lnTo>
                <a:lnTo>
                  <a:pt x="2861074" y="481149"/>
                </a:lnTo>
                <a:lnTo>
                  <a:pt x="0" y="481149"/>
                </a:lnTo>
                <a:lnTo>
                  <a:pt x="0" y="0"/>
                </a:lnTo>
                <a:close/>
              </a:path>
            </a:pathLst>
          </a:custGeom>
          <a:blipFill>
            <a:blip r:embed="rId11"/>
            <a:stretch>
              <a:fillRect/>
            </a:stretch>
          </a:blipFill>
        </p:spPr>
        <p:txBody>
          <a:bodyPr/>
          <a:lstStyle/>
          <a:p>
            <a:endParaRPr lang="en-US"/>
          </a:p>
        </p:txBody>
      </p:sp>
      <p:sp>
        <p:nvSpPr>
          <p:cNvPr id="16" name="Freeform 16"/>
          <p:cNvSpPr/>
          <p:nvPr/>
        </p:nvSpPr>
        <p:spPr>
          <a:xfrm>
            <a:off x="10474425" y="7088725"/>
            <a:ext cx="1389031" cy="1038301"/>
          </a:xfrm>
          <a:custGeom>
            <a:avLst/>
            <a:gdLst/>
            <a:ahLst/>
            <a:cxnLst/>
            <a:rect l="l" t="t" r="r" b="b"/>
            <a:pathLst>
              <a:path w="1389031" h="1038301">
                <a:moveTo>
                  <a:pt x="0" y="0"/>
                </a:moveTo>
                <a:lnTo>
                  <a:pt x="1389031" y="0"/>
                </a:lnTo>
                <a:lnTo>
                  <a:pt x="1389031" y="1038300"/>
                </a:lnTo>
                <a:lnTo>
                  <a:pt x="0" y="10383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7" name="Freeform 17"/>
          <p:cNvSpPr/>
          <p:nvPr/>
        </p:nvSpPr>
        <p:spPr>
          <a:xfrm>
            <a:off x="16240689" y="7013150"/>
            <a:ext cx="1289378" cy="1189451"/>
          </a:xfrm>
          <a:custGeom>
            <a:avLst/>
            <a:gdLst/>
            <a:ahLst/>
            <a:cxnLst/>
            <a:rect l="l" t="t" r="r" b="b"/>
            <a:pathLst>
              <a:path w="1289378" h="1189451">
                <a:moveTo>
                  <a:pt x="0" y="0"/>
                </a:moveTo>
                <a:lnTo>
                  <a:pt x="1289377" y="0"/>
                </a:lnTo>
                <a:lnTo>
                  <a:pt x="1289377" y="1189450"/>
                </a:lnTo>
                <a:lnTo>
                  <a:pt x="0" y="118945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8" name="TextBox 18"/>
          <p:cNvSpPr txBox="1"/>
          <p:nvPr/>
        </p:nvSpPr>
        <p:spPr>
          <a:xfrm>
            <a:off x="645032" y="747966"/>
            <a:ext cx="12115994" cy="933450"/>
          </a:xfrm>
          <a:prstGeom prst="rect">
            <a:avLst/>
          </a:prstGeom>
        </p:spPr>
        <p:txBody>
          <a:bodyPr lIns="0" tIns="0" rIns="0" bIns="0" rtlCol="0" anchor="t">
            <a:spAutoFit/>
          </a:bodyPr>
          <a:lstStyle/>
          <a:p>
            <a:pPr algn="l">
              <a:lnSpc>
                <a:spcPts val="6981"/>
              </a:lnSpc>
            </a:pPr>
            <a:r>
              <a:rPr lang="en-US" sz="5817" b="1">
                <a:solidFill>
                  <a:srgbClr val="96C1A4"/>
                </a:solidFill>
                <a:latin typeface="Poppins Semi-Bold"/>
                <a:ea typeface="Poppins Semi-Bold"/>
                <a:cs typeface="Poppins Semi-Bold"/>
                <a:sym typeface="Poppins Semi-Bold"/>
              </a:rPr>
              <a:t>Session Roadmap</a:t>
            </a:r>
          </a:p>
        </p:txBody>
      </p:sp>
      <p:sp>
        <p:nvSpPr>
          <p:cNvPr id="19" name="TextBox 19"/>
          <p:cNvSpPr txBox="1"/>
          <p:nvPr/>
        </p:nvSpPr>
        <p:spPr>
          <a:xfrm>
            <a:off x="369522" y="3042301"/>
            <a:ext cx="9182125" cy="6355207"/>
          </a:xfrm>
          <a:prstGeom prst="rect">
            <a:avLst/>
          </a:prstGeom>
        </p:spPr>
        <p:txBody>
          <a:bodyPr lIns="0" tIns="0" rIns="0" bIns="0" rtlCol="0" anchor="t">
            <a:spAutoFit/>
          </a:bodyPr>
          <a:lstStyle/>
          <a:p>
            <a:pPr marL="798831" lvl="1" indent="-399416" algn="l">
              <a:lnSpc>
                <a:spcPts val="5624"/>
              </a:lnSpc>
              <a:buFont typeface="Arial"/>
              <a:buChar char="•"/>
            </a:pPr>
            <a:r>
              <a:rPr lang="en-US" sz="3700" spc="88">
                <a:solidFill>
                  <a:srgbClr val="000000"/>
                </a:solidFill>
                <a:latin typeface="Poppins"/>
                <a:ea typeface="Poppins"/>
                <a:cs typeface="Poppins"/>
                <a:sym typeface="Poppins"/>
              </a:rPr>
              <a:t>ADKAR (what leaders must build)</a:t>
            </a:r>
          </a:p>
          <a:p>
            <a:pPr marL="798831" lvl="1" indent="-399416" algn="l">
              <a:lnSpc>
                <a:spcPts val="5624"/>
              </a:lnSpc>
              <a:buFont typeface="Arial"/>
              <a:buChar char="•"/>
            </a:pPr>
            <a:r>
              <a:rPr lang="en-US" sz="3700" spc="88">
                <a:solidFill>
                  <a:srgbClr val="000000"/>
                </a:solidFill>
                <a:latin typeface="Poppins"/>
                <a:ea typeface="Poppins"/>
                <a:cs typeface="Poppins"/>
                <a:sym typeface="Poppins"/>
              </a:rPr>
              <a:t>The Change Curve (what people experience)</a:t>
            </a:r>
          </a:p>
          <a:p>
            <a:pPr marL="798831" lvl="1" indent="-399416" algn="l">
              <a:lnSpc>
                <a:spcPts val="5624"/>
              </a:lnSpc>
              <a:buFont typeface="Arial"/>
              <a:buChar char="•"/>
            </a:pPr>
            <a:r>
              <a:rPr lang="en-US" sz="3700" spc="88">
                <a:solidFill>
                  <a:srgbClr val="000000"/>
                </a:solidFill>
                <a:latin typeface="Poppins"/>
                <a:ea typeface="Poppins"/>
                <a:cs typeface="Poppins"/>
                <a:sym typeface="Poppins"/>
              </a:rPr>
              <a:t>Crucial Conversations &amp; DiSC (how we show up)</a:t>
            </a:r>
          </a:p>
          <a:p>
            <a:pPr marL="798831" lvl="1" indent="-399416" algn="l">
              <a:lnSpc>
                <a:spcPts val="5624"/>
              </a:lnSpc>
              <a:buFont typeface="Arial"/>
              <a:buChar char="•"/>
            </a:pPr>
            <a:r>
              <a:rPr lang="en-US" sz="3700" spc="88">
                <a:solidFill>
                  <a:srgbClr val="000000"/>
                </a:solidFill>
                <a:latin typeface="Poppins"/>
                <a:ea typeface="Poppins"/>
                <a:cs typeface="Poppins"/>
                <a:sym typeface="Poppins"/>
              </a:rPr>
              <a:t>The “Reframe” Script (step-by-step approach to tough conversations)</a:t>
            </a:r>
          </a:p>
          <a:p>
            <a:pPr marL="0" lvl="0" indent="0" algn="l">
              <a:lnSpc>
                <a:spcPts val="5624"/>
              </a:lnSpc>
            </a:pPr>
            <a:endParaRPr lang="en-US" sz="3700" spc="88">
              <a:solidFill>
                <a:srgbClr val="000000"/>
              </a:solidFill>
              <a:latin typeface="Poppins"/>
              <a:ea typeface="Poppins"/>
              <a:cs typeface="Poppins"/>
              <a:sym typeface="Poppins"/>
            </a:endParaRPr>
          </a:p>
        </p:txBody>
      </p:sp>
      <p:sp>
        <p:nvSpPr>
          <p:cNvPr id="20" name="TextBox 20"/>
          <p:cNvSpPr txBox="1"/>
          <p:nvPr/>
        </p:nvSpPr>
        <p:spPr>
          <a:xfrm>
            <a:off x="645032" y="2266599"/>
            <a:ext cx="5961075" cy="500253"/>
          </a:xfrm>
          <a:prstGeom prst="rect">
            <a:avLst/>
          </a:prstGeom>
        </p:spPr>
        <p:txBody>
          <a:bodyPr lIns="0" tIns="0" rIns="0" bIns="0" rtlCol="0" anchor="t">
            <a:spAutoFit/>
          </a:bodyPr>
          <a:lstStyle/>
          <a:p>
            <a:pPr marL="0" lvl="0" indent="0" algn="l">
              <a:lnSpc>
                <a:spcPts val="3695"/>
              </a:lnSpc>
            </a:pPr>
            <a:r>
              <a:rPr lang="en-US" sz="3299" b="1" spc="32">
                <a:solidFill>
                  <a:srgbClr val="FFFFFF"/>
                </a:solidFill>
                <a:latin typeface="Poppins Bold"/>
                <a:ea typeface="Poppins Bold"/>
                <a:cs typeface="Poppins Bold"/>
                <a:sym typeface="Poppins Bold"/>
              </a:rPr>
              <a:t>Frameworks We’ll Explore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785693">
            <a:off x="13277868" y="5311809"/>
            <a:ext cx="8534093" cy="8555482"/>
          </a:xfrm>
          <a:custGeom>
            <a:avLst/>
            <a:gdLst/>
            <a:ahLst/>
            <a:cxnLst/>
            <a:rect l="l" t="t" r="r" b="b"/>
            <a:pathLst>
              <a:path w="8534093" h="8555482">
                <a:moveTo>
                  <a:pt x="0" y="0"/>
                </a:moveTo>
                <a:lnTo>
                  <a:pt x="8534093" y="0"/>
                </a:lnTo>
                <a:lnTo>
                  <a:pt x="8534093" y="8555481"/>
                </a:lnTo>
                <a:lnTo>
                  <a:pt x="0" y="8555481"/>
                </a:lnTo>
                <a:lnTo>
                  <a:pt x="0" y="0"/>
                </a:lnTo>
                <a:close/>
              </a:path>
            </a:pathLst>
          </a:custGeom>
          <a:blipFill>
            <a:blip r:embed="rId3">
              <a:alphaModFix amt="55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222542" y="-1822357"/>
            <a:ext cx="19430999" cy="5702114"/>
          </a:xfrm>
          <a:custGeom>
            <a:avLst/>
            <a:gdLst/>
            <a:ahLst/>
            <a:cxnLst/>
            <a:rect l="l" t="t" r="r" b="b"/>
            <a:pathLst>
              <a:path w="19430999" h="5702114">
                <a:moveTo>
                  <a:pt x="0" y="0"/>
                </a:moveTo>
                <a:lnTo>
                  <a:pt x="19431000" y="0"/>
                </a:lnTo>
                <a:lnTo>
                  <a:pt x="19431000" y="5702114"/>
                </a:lnTo>
                <a:lnTo>
                  <a:pt x="0" y="5702114"/>
                </a:lnTo>
                <a:lnTo>
                  <a:pt x="0" y="0"/>
                </a:lnTo>
                <a:close/>
              </a:path>
            </a:pathLst>
          </a:custGeom>
          <a:blipFill>
            <a:blip r:embed="rId5">
              <a:extLst>
                <a:ext uri="{96DAC541-7B7A-43D3-8B79-37D633B846F1}">
                  <asvg:svgBlip xmlns:asvg="http://schemas.microsoft.com/office/drawing/2016/SVG/main" r:embed="rId6"/>
                </a:ext>
              </a:extLst>
            </a:blip>
            <a:stretch>
              <a:fillRect r="-1444" b="-1978"/>
            </a:stretch>
          </a:blipFill>
        </p:spPr>
        <p:txBody>
          <a:bodyPr/>
          <a:lstStyle/>
          <a:p>
            <a:endParaRPr lang="en-US"/>
          </a:p>
        </p:txBody>
      </p:sp>
      <p:grpSp>
        <p:nvGrpSpPr>
          <p:cNvPr id="4" name="Group 4"/>
          <p:cNvGrpSpPr/>
          <p:nvPr/>
        </p:nvGrpSpPr>
        <p:grpSpPr>
          <a:xfrm>
            <a:off x="1283110" y="8638135"/>
            <a:ext cx="620165" cy="620165"/>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6C1A4"/>
            </a:solidFill>
          </p:spPr>
          <p:txBody>
            <a:bodyPr/>
            <a:lstStyle/>
            <a:p>
              <a:endParaRPr lang="en-US"/>
            </a:p>
          </p:txBody>
        </p:sp>
        <p:sp>
          <p:nvSpPr>
            <p:cNvPr id="6" name="TextBox 6"/>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7" name="Group 7"/>
          <p:cNvGrpSpPr/>
          <p:nvPr/>
        </p:nvGrpSpPr>
        <p:grpSpPr>
          <a:xfrm>
            <a:off x="-723622" y="8948218"/>
            <a:ext cx="1752322" cy="1752322"/>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1E3D"/>
            </a:solidFill>
          </p:spPr>
          <p:txBody>
            <a:bodyPr/>
            <a:lstStyle/>
            <a:p>
              <a:endParaRPr lang="en-US"/>
            </a:p>
          </p:txBody>
        </p:sp>
        <p:sp>
          <p:nvSpPr>
            <p:cNvPr id="9" name="TextBox 9"/>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10" name="Freeform 10"/>
          <p:cNvSpPr/>
          <p:nvPr/>
        </p:nvSpPr>
        <p:spPr>
          <a:xfrm rot="-9419425" flipH="1" flipV="1">
            <a:off x="-2704640" y="-458020"/>
            <a:ext cx="9662263" cy="6969684"/>
          </a:xfrm>
          <a:custGeom>
            <a:avLst/>
            <a:gdLst/>
            <a:ahLst/>
            <a:cxnLst/>
            <a:rect l="l" t="t" r="r" b="b"/>
            <a:pathLst>
              <a:path w="9662263" h="6969684">
                <a:moveTo>
                  <a:pt x="9662263" y="6969685"/>
                </a:moveTo>
                <a:lnTo>
                  <a:pt x="0" y="6969685"/>
                </a:lnTo>
                <a:lnTo>
                  <a:pt x="0" y="0"/>
                </a:lnTo>
                <a:lnTo>
                  <a:pt x="9662263" y="0"/>
                </a:lnTo>
                <a:lnTo>
                  <a:pt x="9662263" y="6969685"/>
                </a:lnTo>
                <a:close/>
              </a:path>
            </a:pathLst>
          </a:custGeom>
          <a:blipFill>
            <a:blip r:embed="rId7">
              <a:extLst>
                <a:ext uri="{96DAC541-7B7A-43D3-8B79-37D633B846F1}">
                  <asvg:svgBlip xmlns:asvg="http://schemas.microsoft.com/office/drawing/2016/SVG/main" r:embed="rId8"/>
                </a:ext>
              </a:extLst>
            </a:blip>
            <a:stretch>
              <a:fillRect b="-105002"/>
            </a:stretch>
          </a:blipFill>
        </p:spPr>
        <p:txBody>
          <a:bodyPr/>
          <a:lstStyle/>
          <a:p>
            <a:endParaRPr lang="en-US"/>
          </a:p>
        </p:txBody>
      </p:sp>
      <p:sp>
        <p:nvSpPr>
          <p:cNvPr id="11" name="Freeform 11"/>
          <p:cNvSpPr/>
          <p:nvPr/>
        </p:nvSpPr>
        <p:spPr>
          <a:xfrm>
            <a:off x="14895744" y="9589550"/>
            <a:ext cx="2861074" cy="481149"/>
          </a:xfrm>
          <a:custGeom>
            <a:avLst/>
            <a:gdLst/>
            <a:ahLst/>
            <a:cxnLst/>
            <a:rect l="l" t="t" r="r" b="b"/>
            <a:pathLst>
              <a:path w="2861074" h="481149">
                <a:moveTo>
                  <a:pt x="0" y="0"/>
                </a:moveTo>
                <a:lnTo>
                  <a:pt x="2861073" y="0"/>
                </a:lnTo>
                <a:lnTo>
                  <a:pt x="2861073" y="481148"/>
                </a:lnTo>
                <a:lnTo>
                  <a:pt x="0" y="481148"/>
                </a:lnTo>
                <a:lnTo>
                  <a:pt x="0" y="0"/>
                </a:lnTo>
                <a:close/>
              </a:path>
            </a:pathLst>
          </a:custGeom>
          <a:blipFill>
            <a:blip r:embed="rId9"/>
            <a:stretch>
              <a:fillRect/>
            </a:stretch>
          </a:blipFill>
        </p:spPr>
        <p:txBody>
          <a:bodyPr/>
          <a:lstStyle/>
          <a:p>
            <a:endParaRPr lang="en-US"/>
          </a:p>
        </p:txBody>
      </p:sp>
      <p:sp>
        <p:nvSpPr>
          <p:cNvPr id="12" name="TextBox 12"/>
          <p:cNvSpPr txBox="1"/>
          <p:nvPr/>
        </p:nvSpPr>
        <p:spPr>
          <a:xfrm>
            <a:off x="1028700" y="4882584"/>
            <a:ext cx="15004355" cy="2705100"/>
          </a:xfrm>
          <a:prstGeom prst="rect">
            <a:avLst/>
          </a:prstGeom>
        </p:spPr>
        <p:txBody>
          <a:bodyPr lIns="0" tIns="0" rIns="0" bIns="0" rtlCol="0" anchor="t">
            <a:spAutoFit/>
          </a:bodyPr>
          <a:lstStyle/>
          <a:p>
            <a:pPr algn="l">
              <a:lnSpc>
                <a:spcPts val="6981"/>
              </a:lnSpc>
            </a:pPr>
            <a:r>
              <a:rPr lang="en-US" sz="5817" b="1">
                <a:solidFill>
                  <a:srgbClr val="000000"/>
                </a:solidFill>
                <a:latin typeface="Poppins Semi-Bold"/>
                <a:ea typeface="Poppins Semi-Bold"/>
                <a:cs typeface="Poppins Semi-Bold"/>
                <a:sym typeface="Poppins Semi-Bold"/>
              </a:rPr>
              <a:t>Which word comes to mind about change conversations in your municipality?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008063">
            <a:off x="15685505" y="7167211"/>
            <a:ext cx="3942056" cy="3338166"/>
          </a:xfrm>
          <a:custGeom>
            <a:avLst/>
            <a:gdLst/>
            <a:ahLst/>
            <a:cxnLst/>
            <a:rect l="l" t="t" r="r" b="b"/>
            <a:pathLst>
              <a:path w="3942056" h="3338166">
                <a:moveTo>
                  <a:pt x="0" y="0"/>
                </a:moveTo>
                <a:lnTo>
                  <a:pt x="3942056" y="0"/>
                </a:lnTo>
                <a:lnTo>
                  <a:pt x="3942056" y="3338166"/>
                </a:lnTo>
                <a:lnTo>
                  <a:pt x="0" y="3338166"/>
                </a:lnTo>
                <a:lnTo>
                  <a:pt x="0" y="0"/>
                </a:lnTo>
                <a:close/>
              </a:path>
            </a:pathLst>
          </a:custGeom>
          <a:blipFill>
            <a:blip r:embed="rId2">
              <a:extLst>
                <a:ext uri="{96DAC541-7B7A-43D3-8B79-37D633B846F1}">
                  <asvg:svgBlip xmlns:asvg="http://schemas.microsoft.com/office/drawing/2016/SVG/main" r:embed="rId3"/>
                </a:ext>
              </a:extLst>
            </a:blip>
            <a:stretch>
              <a:fillRect r="-109088"/>
            </a:stretch>
          </a:blipFill>
        </p:spPr>
        <p:txBody>
          <a:bodyPr/>
          <a:lstStyle/>
          <a:p>
            <a:endParaRPr lang="en-US"/>
          </a:p>
        </p:txBody>
      </p:sp>
      <p:sp>
        <p:nvSpPr>
          <p:cNvPr id="3" name="Freeform 3"/>
          <p:cNvSpPr/>
          <p:nvPr/>
        </p:nvSpPr>
        <p:spPr>
          <a:xfrm>
            <a:off x="11788159" y="6482707"/>
            <a:ext cx="2906951" cy="752226"/>
          </a:xfrm>
          <a:custGeom>
            <a:avLst/>
            <a:gdLst/>
            <a:ahLst/>
            <a:cxnLst/>
            <a:rect l="l" t="t" r="r" b="b"/>
            <a:pathLst>
              <a:path w="2906951" h="752226">
                <a:moveTo>
                  <a:pt x="0" y="0"/>
                </a:moveTo>
                <a:lnTo>
                  <a:pt x="2906952" y="0"/>
                </a:lnTo>
                <a:lnTo>
                  <a:pt x="2906952" y="752226"/>
                </a:lnTo>
                <a:lnTo>
                  <a:pt x="0" y="752226"/>
                </a:lnTo>
                <a:lnTo>
                  <a:pt x="0" y="0"/>
                </a:lnTo>
                <a:close/>
              </a:path>
            </a:pathLst>
          </a:custGeom>
          <a:blipFill>
            <a:blip r:embed="rId4">
              <a:extLst>
                <a:ext uri="{96DAC541-7B7A-43D3-8B79-37D633B846F1}">
                  <asvg:svgBlip xmlns:asvg="http://schemas.microsoft.com/office/drawing/2016/SVG/main" r:embed="rId5"/>
                </a:ext>
              </a:extLst>
            </a:blip>
            <a:stretch>
              <a:fillRect l="-39531"/>
            </a:stretch>
          </a:blipFill>
        </p:spPr>
        <p:txBody>
          <a:bodyPr/>
          <a:lstStyle/>
          <a:p>
            <a:endParaRPr lang="en-US"/>
          </a:p>
        </p:txBody>
      </p:sp>
      <p:sp>
        <p:nvSpPr>
          <p:cNvPr id="4" name="Freeform 4"/>
          <p:cNvSpPr/>
          <p:nvPr/>
        </p:nvSpPr>
        <p:spPr>
          <a:xfrm>
            <a:off x="10334684" y="6482707"/>
            <a:ext cx="2906951" cy="752226"/>
          </a:xfrm>
          <a:custGeom>
            <a:avLst/>
            <a:gdLst/>
            <a:ahLst/>
            <a:cxnLst/>
            <a:rect l="l" t="t" r="r" b="b"/>
            <a:pathLst>
              <a:path w="2906951" h="752226">
                <a:moveTo>
                  <a:pt x="0" y="0"/>
                </a:moveTo>
                <a:lnTo>
                  <a:pt x="2906951" y="0"/>
                </a:lnTo>
                <a:lnTo>
                  <a:pt x="2906951" y="752226"/>
                </a:lnTo>
                <a:lnTo>
                  <a:pt x="0" y="752226"/>
                </a:lnTo>
                <a:lnTo>
                  <a:pt x="0" y="0"/>
                </a:lnTo>
                <a:close/>
              </a:path>
            </a:pathLst>
          </a:custGeom>
          <a:blipFill>
            <a:blip r:embed="rId4">
              <a:extLst>
                <a:ext uri="{96DAC541-7B7A-43D3-8B79-37D633B846F1}">
                  <asvg:svgBlip xmlns:asvg="http://schemas.microsoft.com/office/drawing/2016/SVG/main" r:embed="rId5"/>
                </a:ext>
              </a:extLst>
            </a:blip>
            <a:stretch>
              <a:fillRect l="-39531"/>
            </a:stretch>
          </a:blipFill>
        </p:spPr>
        <p:txBody>
          <a:bodyPr/>
          <a:lstStyle/>
          <a:p>
            <a:endParaRPr lang="en-US"/>
          </a:p>
        </p:txBody>
      </p:sp>
      <p:grpSp>
        <p:nvGrpSpPr>
          <p:cNvPr id="5" name="Group 5"/>
          <p:cNvGrpSpPr/>
          <p:nvPr/>
        </p:nvGrpSpPr>
        <p:grpSpPr>
          <a:xfrm>
            <a:off x="11478077" y="408535"/>
            <a:ext cx="620165" cy="620165"/>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5DCC3"/>
            </a:solidFill>
          </p:spPr>
          <p:txBody>
            <a:bodyPr/>
            <a:lstStyle/>
            <a:p>
              <a:endParaRPr lang="en-US"/>
            </a:p>
          </p:txBody>
        </p:sp>
        <p:sp>
          <p:nvSpPr>
            <p:cNvPr id="7" name="TextBox 7"/>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8" name="Group 8"/>
          <p:cNvGrpSpPr/>
          <p:nvPr/>
        </p:nvGrpSpPr>
        <p:grpSpPr>
          <a:xfrm>
            <a:off x="9261394" y="-948882"/>
            <a:ext cx="1752322" cy="1752322"/>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1E3D"/>
            </a:solidFill>
          </p:spPr>
          <p:txBody>
            <a:bodyPr/>
            <a:lstStyle/>
            <a:p>
              <a:endParaRPr lang="en-US"/>
            </a:p>
          </p:txBody>
        </p:sp>
        <p:sp>
          <p:nvSpPr>
            <p:cNvPr id="10" name="TextBox 10"/>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11" name="Freeform 11"/>
          <p:cNvSpPr/>
          <p:nvPr/>
        </p:nvSpPr>
        <p:spPr>
          <a:xfrm>
            <a:off x="931778" y="9550143"/>
            <a:ext cx="2861074" cy="481149"/>
          </a:xfrm>
          <a:custGeom>
            <a:avLst/>
            <a:gdLst/>
            <a:ahLst/>
            <a:cxnLst/>
            <a:rect l="l" t="t" r="r" b="b"/>
            <a:pathLst>
              <a:path w="2861074" h="481149">
                <a:moveTo>
                  <a:pt x="0" y="0"/>
                </a:moveTo>
                <a:lnTo>
                  <a:pt x="2861074" y="0"/>
                </a:lnTo>
                <a:lnTo>
                  <a:pt x="2861074" y="481149"/>
                </a:lnTo>
                <a:lnTo>
                  <a:pt x="0" y="481149"/>
                </a:lnTo>
                <a:lnTo>
                  <a:pt x="0" y="0"/>
                </a:lnTo>
                <a:close/>
              </a:path>
            </a:pathLst>
          </a:custGeom>
          <a:blipFill>
            <a:blip r:embed="rId6"/>
            <a:stretch>
              <a:fillRect/>
            </a:stretch>
          </a:blipFill>
        </p:spPr>
        <p:txBody>
          <a:bodyPr/>
          <a:lstStyle/>
          <a:p>
            <a:endParaRPr lang="en-US"/>
          </a:p>
        </p:txBody>
      </p:sp>
      <p:sp>
        <p:nvSpPr>
          <p:cNvPr id="12" name="Freeform 12"/>
          <p:cNvSpPr/>
          <p:nvPr/>
        </p:nvSpPr>
        <p:spPr>
          <a:xfrm>
            <a:off x="1707097" y="3420864"/>
            <a:ext cx="14339719" cy="5915134"/>
          </a:xfrm>
          <a:custGeom>
            <a:avLst/>
            <a:gdLst/>
            <a:ahLst/>
            <a:cxnLst/>
            <a:rect l="l" t="t" r="r" b="b"/>
            <a:pathLst>
              <a:path w="14339719" h="5915134">
                <a:moveTo>
                  <a:pt x="0" y="0"/>
                </a:moveTo>
                <a:lnTo>
                  <a:pt x="14339719" y="0"/>
                </a:lnTo>
                <a:lnTo>
                  <a:pt x="14339719" y="5915134"/>
                </a:lnTo>
                <a:lnTo>
                  <a:pt x="0" y="5915134"/>
                </a:lnTo>
                <a:lnTo>
                  <a:pt x="0" y="0"/>
                </a:lnTo>
                <a:close/>
              </a:path>
            </a:pathLst>
          </a:custGeom>
          <a:blipFill>
            <a:blip r:embed="rId7"/>
            <a:stretch>
              <a:fillRect/>
            </a:stretch>
          </a:blipFill>
        </p:spPr>
        <p:txBody>
          <a:bodyPr/>
          <a:lstStyle/>
          <a:p>
            <a:endParaRPr lang="en-US"/>
          </a:p>
        </p:txBody>
      </p:sp>
      <p:sp>
        <p:nvSpPr>
          <p:cNvPr id="13" name="Freeform 13"/>
          <p:cNvSpPr/>
          <p:nvPr/>
        </p:nvSpPr>
        <p:spPr>
          <a:xfrm rot="2785693" flipH="1">
            <a:off x="14338309" y="-4350461"/>
            <a:ext cx="8534093" cy="8555482"/>
          </a:xfrm>
          <a:custGeom>
            <a:avLst/>
            <a:gdLst/>
            <a:ahLst/>
            <a:cxnLst/>
            <a:rect l="l" t="t" r="r" b="b"/>
            <a:pathLst>
              <a:path w="8534093" h="8555482">
                <a:moveTo>
                  <a:pt x="8534092" y="0"/>
                </a:moveTo>
                <a:lnTo>
                  <a:pt x="0" y="0"/>
                </a:lnTo>
                <a:lnTo>
                  <a:pt x="0" y="8555481"/>
                </a:lnTo>
                <a:lnTo>
                  <a:pt x="8534092" y="8555481"/>
                </a:lnTo>
                <a:lnTo>
                  <a:pt x="8534092" y="0"/>
                </a:lnTo>
                <a:close/>
              </a:path>
            </a:pathLst>
          </a:custGeom>
          <a:blipFill>
            <a:blip r:embed="rId8">
              <a:alphaModFix amt="55000"/>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4" name="TextBox 14"/>
          <p:cNvSpPr txBox="1"/>
          <p:nvPr/>
        </p:nvSpPr>
        <p:spPr>
          <a:xfrm>
            <a:off x="1028700" y="971550"/>
            <a:ext cx="16627833" cy="1809750"/>
          </a:xfrm>
          <a:prstGeom prst="rect">
            <a:avLst/>
          </a:prstGeom>
        </p:spPr>
        <p:txBody>
          <a:bodyPr lIns="0" tIns="0" rIns="0" bIns="0" rtlCol="0" anchor="t">
            <a:spAutoFit/>
          </a:bodyPr>
          <a:lstStyle/>
          <a:p>
            <a:pPr algn="l">
              <a:lnSpc>
                <a:spcPts val="6959"/>
              </a:lnSpc>
            </a:pPr>
            <a:r>
              <a:rPr lang="en-US" sz="5799" b="1">
                <a:solidFill>
                  <a:srgbClr val="96C1A4"/>
                </a:solidFill>
                <a:latin typeface="Poppins Semi-Bold"/>
                <a:ea typeface="Poppins Semi-Bold"/>
                <a:cs typeface="Poppins Semi-Bold"/>
                <a:sym typeface="Poppins Semi-Bold"/>
              </a:rPr>
              <a:t>What is The Change Curve: Navigating Emotions of Change</a:t>
            </a:r>
          </a:p>
        </p:txBody>
      </p:sp>
      <p:sp>
        <p:nvSpPr>
          <p:cNvPr id="16" name="TextBox 16"/>
          <p:cNvSpPr txBox="1"/>
          <p:nvPr/>
        </p:nvSpPr>
        <p:spPr>
          <a:xfrm>
            <a:off x="12298951" y="9012403"/>
            <a:ext cx="16627833" cy="425118"/>
          </a:xfrm>
          <a:prstGeom prst="rect">
            <a:avLst/>
          </a:prstGeom>
        </p:spPr>
        <p:txBody>
          <a:bodyPr lIns="0" tIns="0" rIns="0" bIns="0" rtlCol="0" anchor="t">
            <a:spAutoFit/>
          </a:bodyPr>
          <a:lstStyle/>
          <a:p>
            <a:pPr algn="l">
              <a:lnSpc>
                <a:spcPts val="3343"/>
              </a:lnSpc>
              <a:spcBef>
                <a:spcPct val="0"/>
              </a:spcBef>
            </a:pPr>
            <a:r>
              <a:rPr lang="en-US" sz="2388" b="1">
                <a:solidFill>
                  <a:srgbClr val="000000"/>
                </a:solidFill>
                <a:latin typeface="Poppins Bold"/>
                <a:ea typeface="Poppins Bold"/>
                <a:cs typeface="Poppins Bold"/>
                <a:sym typeface="Poppins Bold"/>
              </a:rPr>
              <a:t>Kubler Ross Change Curve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6212524" flipV="1">
            <a:off x="-1692927" y="7341393"/>
            <a:ext cx="3942056" cy="3338166"/>
          </a:xfrm>
          <a:custGeom>
            <a:avLst/>
            <a:gdLst/>
            <a:ahLst/>
            <a:cxnLst/>
            <a:rect l="l" t="t" r="r" b="b"/>
            <a:pathLst>
              <a:path w="3942056" h="3338166">
                <a:moveTo>
                  <a:pt x="0" y="3338167"/>
                </a:moveTo>
                <a:lnTo>
                  <a:pt x="3942056" y="3338167"/>
                </a:lnTo>
                <a:lnTo>
                  <a:pt x="3942056" y="0"/>
                </a:lnTo>
                <a:lnTo>
                  <a:pt x="0" y="0"/>
                </a:lnTo>
                <a:lnTo>
                  <a:pt x="0" y="3338167"/>
                </a:lnTo>
                <a:close/>
              </a:path>
            </a:pathLst>
          </a:custGeom>
          <a:blipFill>
            <a:blip r:embed="rId3">
              <a:extLst>
                <a:ext uri="{96DAC541-7B7A-43D3-8B79-37D633B846F1}">
                  <asvg:svgBlip xmlns:asvg="http://schemas.microsoft.com/office/drawing/2016/SVG/main" r:embed="rId4"/>
                </a:ext>
              </a:extLst>
            </a:blip>
            <a:stretch>
              <a:fillRect r="-109088"/>
            </a:stretch>
          </a:blipFill>
        </p:spPr>
        <p:txBody>
          <a:bodyPr/>
          <a:lstStyle/>
          <a:p>
            <a:endParaRPr lang="en-US"/>
          </a:p>
        </p:txBody>
      </p:sp>
      <p:grpSp>
        <p:nvGrpSpPr>
          <p:cNvPr id="3" name="Group 3"/>
          <p:cNvGrpSpPr/>
          <p:nvPr/>
        </p:nvGrpSpPr>
        <p:grpSpPr>
          <a:xfrm>
            <a:off x="7607345" y="453687"/>
            <a:ext cx="620165" cy="620165"/>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1E3D"/>
            </a:solidFill>
          </p:spPr>
          <p:txBody>
            <a:bodyPr/>
            <a:lstStyle/>
            <a:p>
              <a:endParaRPr lang="en-US"/>
            </a:p>
          </p:txBody>
        </p:sp>
        <p:sp>
          <p:nvSpPr>
            <p:cNvPr id="5" name="TextBox 5"/>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6" name="Group 6"/>
          <p:cNvGrpSpPr/>
          <p:nvPr/>
        </p:nvGrpSpPr>
        <p:grpSpPr>
          <a:xfrm>
            <a:off x="5144700" y="-988552"/>
            <a:ext cx="1752322" cy="175232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5DCC3"/>
            </a:solidFill>
          </p:spPr>
          <p:txBody>
            <a:bodyPr/>
            <a:lstStyle/>
            <a:p>
              <a:endParaRPr lang="en-US"/>
            </a:p>
          </p:txBody>
        </p:sp>
        <p:sp>
          <p:nvSpPr>
            <p:cNvPr id="8" name="TextBox 8"/>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9" name="Freeform 9"/>
          <p:cNvSpPr/>
          <p:nvPr/>
        </p:nvSpPr>
        <p:spPr>
          <a:xfrm>
            <a:off x="14895744" y="9589550"/>
            <a:ext cx="2861074" cy="481149"/>
          </a:xfrm>
          <a:custGeom>
            <a:avLst/>
            <a:gdLst/>
            <a:ahLst/>
            <a:cxnLst/>
            <a:rect l="l" t="t" r="r" b="b"/>
            <a:pathLst>
              <a:path w="2861074" h="481149">
                <a:moveTo>
                  <a:pt x="0" y="0"/>
                </a:moveTo>
                <a:lnTo>
                  <a:pt x="2861073" y="0"/>
                </a:lnTo>
                <a:lnTo>
                  <a:pt x="2861073" y="481148"/>
                </a:lnTo>
                <a:lnTo>
                  <a:pt x="0" y="481148"/>
                </a:lnTo>
                <a:lnTo>
                  <a:pt x="0" y="0"/>
                </a:lnTo>
                <a:close/>
              </a:path>
            </a:pathLst>
          </a:custGeom>
          <a:blipFill>
            <a:blip r:embed="rId5"/>
            <a:stretch>
              <a:fillRect/>
            </a:stretch>
          </a:blipFill>
        </p:spPr>
        <p:txBody>
          <a:bodyPr/>
          <a:lstStyle/>
          <a:p>
            <a:endParaRPr lang="en-US"/>
          </a:p>
        </p:txBody>
      </p:sp>
      <p:sp>
        <p:nvSpPr>
          <p:cNvPr id="10" name="Freeform 10"/>
          <p:cNvSpPr/>
          <p:nvPr/>
        </p:nvSpPr>
        <p:spPr>
          <a:xfrm>
            <a:off x="1561782" y="2682067"/>
            <a:ext cx="15697518" cy="6553714"/>
          </a:xfrm>
          <a:custGeom>
            <a:avLst/>
            <a:gdLst/>
            <a:ahLst/>
            <a:cxnLst/>
            <a:rect l="l" t="t" r="r" b="b"/>
            <a:pathLst>
              <a:path w="15697518" h="6553714">
                <a:moveTo>
                  <a:pt x="0" y="0"/>
                </a:moveTo>
                <a:lnTo>
                  <a:pt x="15697518" y="0"/>
                </a:lnTo>
                <a:lnTo>
                  <a:pt x="15697518" y="6553714"/>
                </a:lnTo>
                <a:lnTo>
                  <a:pt x="0" y="6553714"/>
                </a:lnTo>
                <a:lnTo>
                  <a:pt x="0" y="0"/>
                </a:lnTo>
                <a:close/>
              </a:path>
            </a:pathLst>
          </a:custGeom>
          <a:blipFill>
            <a:blip r:embed="rId6"/>
            <a:stretch>
              <a:fillRect/>
            </a:stretch>
          </a:blipFill>
        </p:spPr>
        <p:txBody>
          <a:bodyPr/>
          <a:lstStyle/>
          <a:p>
            <a:endParaRPr lang="en-US"/>
          </a:p>
        </p:txBody>
      </p:sp>
      <p:sp>
        <p:nvSpPr>
          <p:cNvPr id="11" name="Freeform 11"/>
          <p:cNvSpPr/>
          <p:nvPr/>
        </p:nvSpPr>
        <p:spPr>
          <a:xfrm rot="2785693" flipH="1" flipV="1">
            <a:off x="-5382703" y="-2555230"/>
            <a:ext cx="8534093" cy="8555482"/>
          </a:xfrm>
          <a:custGeom>
            <a:avLst/>
            <a:gdLst/>
            <a:ahLst/>
            <a:cxnLst/>
            <a:rect l="l" t="t" r="r" b="b"/>
            <a:pathLst>
              <a:path w="8534093" h="8555482">
                <a:moveTo>
                  <a:pt x="8534093" y="8555482"/>
                </a:moveTo>
                <a:lnTo>
                  <a:pt x="0" y="8555482"/>
                </a:lnTo>
                <a:lnTo>
                  <a:pt x="0" y="0"/>
                </a:lnTo>
                <a:lnTo>
                  <a:pt x="8534093" y="0"/>
                </a:lnTo>
                <a:lnTo>
                  <a:pt x="8534093" y="8555482"/>
                </a:lnTo>
                <a:close/>
              </a:path>
            </a:pathLst>
          </a:custGeom>
          <a:blipFill>
            <a:blip r:embed="rId7">
              <a:alphaModFix amt="55000"/>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2" name="TextBox 12"/>
          <p:cNvSpPr txBox="1"/>
          <p:nvPr/>
        </p:nvSpPr>
        <p:spPr>
          <a:xfrm>
            <a:off x="1219317" y="1386667"/>
            <a:ext cx="11850951" cy="933450"/>
          </a:xfrm>
          <a:prstGeom prst="rect">
            <a:avLst/>
          </a:prstGeom>
        </p:spPr>
        <p:txBody>
          <a:bodyPr lIns="0" tIns="0" rIns="0" bIns="0" rtlCol="0" anchor="t">
            <a:spAutoFit/>
          </a:bodyPr>
          <a:lstStyle/>
          <a:p>
            <a:pPr algn="l">
              <a:lnSpc>
                <a:spcPts val="6981"/>
              </a:lnSpc>
            </a:pPr>
            <a:r>
              <a:rPr lang="en-US" sz="5817" b="1">
                <a:solidFill>
                  <a:srgbClr val="96C1A4"/>
                </a:solidFill>
                <a:latin typeface="Poppins Semi-Bold"/>
                <a:ea typeface="Poppins Semi-Bold"/>
                <a:cs typeface="Poppins Semi-Bold"/>
                <a:sym typeface="Poppins Semi-Bold"/>
              </a:rPr>
              <a:t>ADKAR:  A Change Model</a:t>
            </a:r>
          </a:p>
        </p:txBody>
      </p:sp>
      <p:sp>
        <p:nvSpPr>
          <p:cNvPr id="13" name="TextBox 13"/>
          <p:cNvSpPr txBox="1"/>
          <p:nvPr/>
        </p:nvSpPr>
        <p:spPr>
          <a:xfrm>
            <a:off x="11391481" y="6082402"/>
            <a:ext cx="4382336" cy="377852"/>
          </a:xfrm>
          <a:prstGeom prst="rect">
            <a:avLst/>
          </a:prstGeom>
        </p:spPr>
        <p:txBody>
          <a:bodyPr lIns="0" tIns="0" rIns="0" bIns="0" rtlCol="0" anchor="t">
            <a:spAutoFit/>
          </a:bodyPr>
          <a:lstStyle/>
          <a:p>
            <a:pPr marL="0" lvl="0" indent="0" algn="l">
              <a:lnSpc>
                <a:spcPts val="2799"/>
              </a:lnSpc>
            </a:pPr>
            <a:r>
              <a:rPr lang="en-US" sz="2499" b="1" spc="24">
                <a:solidFill>
                  <a:srgbClr val="FFFFFF"/>
                </a:solidFill>
                <a:latin typeface="Poppins Bold"/>
                <a:ea typeface="Poppins Bold"/>
                <a:cs typeface="Poppins Bold"/>
                <a:sym typeface="Poppins Bold"/>
              </a:rPr>
              <a:t>Leader Involvement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2785693">
            <a:off x="-1001510" y="753426"/>
            <a:ext cx="8534093" cy="8555482"/>
          </a:xfrm>
          <a:custGeom>
            <a:avLst/>
            <a:gdLst/>
            <a:ahLst/>
            <a:cxnLst/>
            <a:rect l="l" t="t" r="r" b="b"/>
            <a:pathLst>
              <a:path w="8534093" h="8555482">
                <a:moveTo>
                  <a:pt x="0" y="0"/>
                </a:moveTo>
                <a:lnTo>
                  <a:pt x="8534093" y="0"/>
                </a:lnTo>
                <a:lnTo>
                  <a:pt x="8534093" y="8555482"/>
                </a:lnTo>
                <a:lnTo>
                  <a:pt x="0" y="8555482"/>
                </a:lnTo>
                <a:lnTo>
                  <a:pt x="0" y="0"/>
                </a:lnTo>
                <a:close/>
              </a:path>
            </a:pathLst>
          </a:custGeom>
          <a:blipFill>
            <a:blip r:embed="rId3">
              <a:alphaModFix amt="55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1748600" y="538176"/>
            <a:ext cx="15678059" cy="933450"/>
          </a:xfrm>
          <a:prstGeom prst="rect">
            <a:avLst/>
          </a:prstGeom>
        </p:spPr>
        <p:txBody>
          <a:bodyPr lIns="0" tIns="0" rIns="0" bIns="0" rtlCol="0" anchor="t">
            <a:spAutoFit/>
          </a:bodyPr>
          <a:lstStyle/>
          <a:p>
            <a:pPr algn="l">
              <a:lnSpc>
                <a:spcPts val="6981"/>
              </a:lnSpc>
            </a:pPr>
            <a:r>
              <a:rPr lang="en-US" sz="5817" b="1">
                <a:solidFill>
                  <a:srgbClr val="96C1A4"/>
                </a:solidFill>
                <a:latin typeface="Poppins Semi-Bold"/>
                <a:ea typeface="Poppins Semi-Bold"/>
                <a:cs typeface="Poppins Semi-Bold"/>
                <a:sym typeface="Poppins Semi-Bold"/>
              </a:rPr>
              <a:t>Not Everyone Changes At The Same Pace</a:t>
            </a:r>
          </a:p>
        </p:txBody>
      </p:sp>
      <p:sp>
        <p:nvSpPr>
          <p:cNvPr id="6" name="Freeform 6"/>
          <p:cNvSpPr/>
          <p:nvPr/>
        </p:nvSpPr>
        <p:spPr>
          <a:xfrm rot="16668784" flipH="1" flipV="1">
            <a:off x="-1344894" y="15245"/>
            <a:ext cx="3942056" cy="3338166"/>
          </a:xfrm>
          <a:custGeom>
            <a:avLst/>
            <a:gdLst/>
            <a:ahLst/>
            <a:cxnLst/>
            <a:rect l="l" t="t" r="r" b="b"/>
            <a:pathLst>
              <a:path w="3942056" h="3338166">
                <a:moveTo>
                  <a:pt x="0" y="3338167"/>
                </a:moveTo>
                <a:lnTo>
                  <a:pt x="3942056" y="3338167"/>
                </a:lnTo>
                <a:lnTo>
                  <a:pt x="3942056" y="0"/>
                </a:lnTo>
                <a:lnTo>
                  <a:pt x="0" y="0"/>
                </a:lnTo>
                <a:lnTo>
                  <a:pt x="0" y="3338167"/>
                </a:lnTo>
                <a:close/>
              </a:path>
            </a:pathLst>
          </a:custGeom>
          <a:blipFill>
            <a:blip r:embed="rId5">
              <a:extLst>
                <a:ext uri="{96DAC541-7B7A-43D3-8B79-37D633B846F1}">
                  <asvg:svgBlip xmlns:asvg="http://schemas.microsoft.com/office/drawing/2016/SVG/main" r:embed="rId6"/>
                </a:ext>
              </a:extLst>
            </a:blip>
            <a:stretch>
              <a:fillRect r="-109088"/>
            </a:stretch>
          </a:blipFill>
        </p:spPr>
        <p:txBody>
          <a:bodyPr/>
          <a:lstStyle/>
          <a:p>
            <a:endParaRPr lang="en-US"/>
          </a:p>
        </p:txBody>
      </p:sp>
      <p:sp>
        <p:nvSpPr>
          <p:cNvPr id="7" name="Freeform 7"/>
          <p:cNvSpPr/>
          <p:nvPr/>
        </p:nvSpPr>
        <p:spPr>
          <a:xfrm>
            <a:off x="3823223" y="1851877"/>
            <a:ext cx="9926223" cy="7692823"/>
          </a:xfrm>
          <a:custGeom>
            <a:avLst/>
            <a:gdLst/>
            <a:ahLst/>
            <a:cxnLst/>
            <a:rect l="l" t="t" r="r" b="b"/>
            <a:pathLst>
              <a:path w="9926223" h="7692823">
                <a:moveTo>
                  <a:pt x="0" y="0"/>
                </a:moveTo>
                <a:lnTo>
                  <a:pt x="9926222" y="0"/>
                </a:lnTo>
                <a:lnTo>
                  <a:pt x="9926222" y="7692823"/>
                </a:lnTo>
                <a:lnTo>
                  <a:pt x="0" y="7692823"/>
                </a:lnTo>
                <a:lnTo>
                  <a:pt x="0" y="0"/>
                </a:lnTo>
                <a:close/>
              </a:path>
            </a:pathLst>
          </a:custGeom>
          <a:blipFill>
            <a:blip r:embed="rId7"/>
            <a:stretch>
              <a:fillRect/>
            </a:stretch>
          </a:blipFill>
        </p:spPr>
        <p:txBody>
          <a:bodyPr/>
          <a:lstStyle/>
          <a:p>
            <a:endParaRPr lang="en-US"/>
          </a:p>
        </p:txBody>
      </p:sp>
      <p:sp>
        <p:nvSpPr>
          <p:cNvPr id="8" name="Freeform 13">
            <a:extLst>
              <a:ext uri="{FF2B5EF4-FFF2-40B4-BE49-F238E27FC236}">
                <a16:creationId xmlns:a16="http://schemas.microsoft.com/office/drawing/2014/main" id="{A4BBCA0B-D75B-BB15-135E-84F37084E466}"/>
              </a:ext>
            </a:extLst>
          </p:cNvPr>
          <p:cNvSpPr/>
          <p:nvPr/>
        </p:nvSpPr>
        <p:spPr>
          <a:xfrm>
            <a:off x="15544593" y="7640209"/>
            <a:ext cx="2721636" cy="2646791"/>
          </a:xfrm>
          <a:custGeom>
            <a:avLst/>
            <a:gdLst/>
            <a:ahLst/>
            <a:cxnLst/>
            <a:rect l="l" t="t" r="r" b="b"/>
            <a:pathLst>
              <a:path w="2721636" h="2646791">
                <a:moveTo>
                  <a:pt x="0" y="0"/>
                </a:moveTo>
                <a:lnTo>
                  <a:pt x="2721636" y="0"/>
                </a:lnTo>
                <a:lnTo>
                  <a:pt x="2721636" y="2646791"/>
                </a:lnTo>
                <a:lnTo>
                  <a:pt x="0" y="264679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11">
            <a:extLst>
              <a:ext uri="{FF2B5EF4-FFF2-40B4-BE49-F238E27FC236}">
                <a16:creationId xmlns:a16="http://schemas.microsoft.com/office/drawing/2014/main" id="{739D934E-CCE8-FF27-169E-57C172C90D58}"/>
              </a:ext>
            </a:extLst>
          </p:cNvPr>
          <p:cNvSpPr/>
          <p:nvPr/>
        </p:nvSpPr>
        <p:spPr>
          <a:xfrm>
            <a:off x="931778" y="9550143"/>
            <a:ext cx="2861074" cy="481149"/>
          </a:xfrm>
          <a:custGeom>
            <a:avLst/>
            <a:gdLst/>
            <a:ahLst/>
            <a:cxnLst/>
            <a:rect l="l" t="t" r="r" b="b"/>
            <a:pathLst>
              <a:path w="2861074" h="481149">
                <a:moveTo>
                  <a:pt x="0" y="0"/>
                </a:moveTo>
                <a:lnTo>
                  <a:pt x="2861074" y="0"/>
                </a:lnTo>
                <a:lnTo>
                  <a:pt x="2861074" y="481149"/>
                </a:lnTo>
                <a:lnTo>
                  <a:pt x="0" y="481149"/>
                </a:lnTo>
                <a:lnTo>
                  <a:pt x="0" y="0"/>
                </a:lnTo>
                <a:close/>
              </a:path>
            </a:pathLst>
          </a:custGeom>
          <a:blipFill>
            <a:blip r:embed="rId10"/>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785693">
            <a:off x="13277868" y="5311809"/>
            <a:ext cx="8534093" cy="8555482"/>
          </a:xfrm>
          <a:custGeom>
            <a:avLst/>
            <a:gdLst/>
            <a:ahLst/>
            <a:cxnLst/>
            <a:rect l="l" t="t" r="r" b="b"/>
            <a:pathLst>
              <a:path w="8534093" h="8555482">
                <a:moveTo>
                  <a:pt x="0" y="0"/>
                </a:moveTo>
                <a:lnTo>
                  <a:pt x="8534093" y="0"/>
                </a:lnTo>
                <a:lnTo>
                  <a:pt x="8534093" y="8555481"/>
                </a:lnTo>
                <a:lnTo>
                  <a:pt x="0" y="8555481"/>
                </a:lnTo>
                <a:lnTo>
                  <a:pt x="0" y="0"/>
                </a:lnTo>
                <a:close/>
              </a:path>
            </a:pathLst>
          </a:custGeom>
          <a:blipFill>
            <a:blip r:embed="rId3">
              <a:alphaModFix amt="55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222542" y="-1822357"/>
            <a:ext cx="19430999" cy="5702114"/>
          </a:xfrm>
          <a:custGeom>
            <a:avLst/>
            <a:gdLst/>
            <a:ahLst/>
            <a:cxnLst/>
            <a:rect l="l" t="t" r="r" b="b"/>
            <a:pathLst>
              <a:path w="19430999" h="5702114">
                <a:moveTo>
                  <a:pt x="0" y="0"/>
                </a:moveTo>
                <a:lnTo>
                  <a:pt x="19431000" y="0"/>
                </a:lnTo>
                <a:lnTo>
                  <a:pt x="19431000" y="5702114"/>
                </a:lnTo>
                <a:lnTo>
                  <a:pt x="0" y="5702114"/>
                </a:lnTo>
                <a:lnTo>
                  <a:pt x="0" y="0"/>
                </a:lnTo>
                <a:close/>
              </a:path>
            </a:pathLst>
          </a:custGeom>
          <a:blipFill>
            <a:blip r:embed="rId5">
              <a:extLst>
                <a:ext uri="{96DAC541-7B7A-43D3-8B79-37D633B846F1}">
                  <asvg:svgBlip xmlns:asvg="http://schemas.microsoft.com/office/drawing/2016/SVG/main" r:embed="rId6"/>
                </a:ext>
              </a:extLst>
            </a:blip>
            <a:stretch>
              <a:fillRect r="-1444" b="-1978"/>
            </a:stretch>
          </a:blipFill>
        </p:spPr>
        <p:txBody>
          <a:bodyPr/>
          <a:lstStyle/>
          <a:p>
            <a:endParaRPr lang="en-US"/>
          </a:p>
        </p:txBody>
      </p:sp>
      <p:grpSp>
        <p:nvGrpSpPr>
          <p:cNvPr id="4" name="Group 4"/>
          <p:cNvGrpSpPr/>
          <p:nvPr/>
        </p:nvGrpSpPr>
        <p:grpSpPr>
          <a:xfrm>
            <a:off x="1283110" y="8638135"/>
            <a:ext cx="620165" cy="620165"/>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6C1A4"/>
            </a:solidFill>
          </p:spPr>
          <p:txBody>
            <a:bodyPr/>
            <a:lstStyle/>
            <a:p>
              <a:endParaRPr lang="en-US"/>
            </a:p>
          </p:txBody>
        </p:sp>
        <p:sp>
          <p:nvSpPr>
            <p:cNvPr id="6" name="TextBox 6"/>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7" name="Group 7"/>
          <p:cNvGrpSpPr/>
          <p:nvPr/>
        </p:nvGrpSpPr>
        <p:grpSpPr>
          <a:xfrm>
            <a:off x="-723622" y="8948218"/>
            <a:ext cx="1752322" cy="1752322"/>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1E3D"/>
            </a:solidFill>
          </p:spPr>
          <p:txBody>
            <a:bodyPr/>
            <a:lstStyle/>
            <a:p>
              <a:endParaRPr lang="en-US"/>
            </a:p>
          </p:txBody>
        </p:sp>
        <p:sp>
          <p:nvSpPr>
            <p:cNvPr id="9" name="TextBox 9"/>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10" name="Freeform 10"/>
          <p:cNvSpPr/>
          <p:nvPr/>
        </p:nvSpPr>
        <p:spPr>
          <a:xfrm rot="-9419425" flipH="1" flipV="1">
            <a:off x="-2704640" y="-458020"/>
            <a:ext cx="9662263" cy="6969684"/>
          </a:xfrm>
          <a:custGeom>
            <a:avLst/>
            <a:gdLst/>
            <a:ahLst/>
            <a:cxnLst/>
            <a:rect l="l" t="t" r="r" b="b"/>
            <a:pathLst>
              <a:path w="9662263" h="6969684">
                <a:moveTo>
                  <a:pt x="9662263" y="6969685"/>
                </a:moveTo>
                <a:lnTo>
                  <a:pt x="0" y="6969685"/>
                </a:lnTo>
                <a:lnTo>
                  <a:pt x="0" y="0"/>
                </a:lnTo>
                <a:lnTo>
                  <a:pt x="9662263" y="0"/>
                </a:lnTo>
                <a:lnTo>
                  <a:pt x="9662263" y="6969685"/>
                </a:lnTo>
                <a:close/>
              </a:path>
            </a:pathLst>
          </a:custGeom>
          <a:blipFill>
            <a:blip r:embed="rId7">
              <a:extLst>
                <a:ext uri="{96DAC541-7B7A-43D3-8B79-37D633B846F1}">
                  <asvg:svgBlip xmlns:asvg="http://schemas.microsoft.com/office/drawing/2016/SVG/main" r:embed="rId8"/>
                </a:ext>
              </a:extLst>
            </a:blip>
            <a:stretch>
              <a:fillRect b="-105002"/>
            </a:stretch>
          </a:blipFill>
        </p:spPr>
        <p:txBody>
          <a:bodyPr/>
          <a:lstStyle/>
          <a:p>
            <a:endParaRPr lang="en-US"/>
          </a:p>
        </p:txBody>
      </p:sp>
      <p:sp>
        <p:nvSpPr>
          <p:cNvPr id="11" name="Freeform 11"/>
          <p:cNvSpPr/>
          <p:nvPr/>
        </p:nvSpPr>
        <p:spPr>
          <a:xfrm>
            <a:off x="14895744" y="9589550"/>
            <a:ext cx="2861074" cy="481149"/>
          </a:xfrm>
          <a:custGeom>
            <a:avLst/>
            <a:gdLst/>
            <a:ahLst/>
            <a:cxnLst/>
            <a:rect l="l" t="t" r="r" b="b"/>
            <a:pathLst>
              <a:path w="2861074" h="481149">
                <a:moveTo>
                  <a:pt x="0" y="0"/>
                </a:moveTo>
                <a:lnTo>
                  <a:pt x="2861073" y="0"/>
                </a:lnTo>
                <a:lnTo>
                  <a:pt x="2861073" y="481148"/>
                </a:lnTo>
                <a:lnTo>
                  <a:pt x="0" y="481148"/>
                </a:lnTo>
                <a:lnTo>
                  <a:pt x="0" y="0"/>
                </a:lnTo>
                <a:close/>
              </a:path>
            </a:pathLst>
          </a:custGeom>
          <a:blipFill>
            <a:blip r:embed="rId9"/>
            <a:stretch>
              <a:fillRect/>
            </a:stretch>
          </a:blipFill>
        </p:spPr>
        <p:txBody>
          <a:bodyPr/>
          <a:lstStyle/>
          <a:p>
            <a:endParaRPr lang="en-US"/>
          </a:p>
        </p:txBody>
      </p:sp>
      <p:sp>
        <p:nvSpPr>
          <p:cNvPr id="12" name="TextBox 12"/>
          <p:cNvSpPr txBox="1"/>
          <p:nvPr/>
        </p:nvSpPr>
        <p:spPr>
          <a:xfrm>
            <a:off x="1028700" y="4882584"/>
            <a:ext cx="15004355" cy="2705100"/>
          </a:xfrm>
          <a:prstGeom prst="rect">
            <a:avLst/>
          </a:prstGeom>
        </p:spPr>
        <p:txBody>
          <a:bodyPr lIns="0" tIns="0" rIns="0" bIns="0" rtlCol="0" anchor="t">
            <a:spAutoFit/>
          </a:bodyPr>
          <a:lstStyle/>
          <a:p>
            <a:pPr algn="l">
              <a:lnSpc>
                <a:spcPts val="6981"/>
              </a:lnSpc>
            </a:pPr>
            <a:r>
              <a:rPr lang="en-US" sz="5817" b="1">
                <a:solidFill>
                  <a:srgbClr val="000000"/>
                </a:solidFill>
                <a:latin typeface="Poppins Semi-Bold"/>
                <a:ea typeface="Poppins Semi-Bold"/>
                <a:cs typeface="Poppins Semi-Bold"/>
                <a:sym typeface="Poppins Semi-Bold"/>
              </a:rPr>
              <a:t>What is the biggest barrier to effective change conversations in your experience?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785693">
            <a:off x="10917342" y="6881595"/>
            <a:ext cx="8534093" cy="8555482"/>
          </a:xfrm>
          <a:custGeom>
            <a:avLst/>
            <a:gdLst/>
            <a:ahLst/>
            <a:cxnLst/>
            <a:rect l="l" t="t" r="r" b="b"/>
            <a:pathLst>
              <a:path w="8534093" h="8555482">
                <a:moveTo>
                  <a:pt x="0" y="0"/>
                </a:moveTo>
                <a:lnTo>
                  <a:pt x="8534093" y="0"/>
                </a:lnTo>
                <a:lnTo>
                  <a:pt x="8534093" y="8555482"/>
                </a:lnTo>
                <a:lnTo>
                  <a:pt x="0" y="8555482"/>
                </a:lnTo>
                <a:lnTo>
                  <a:pt x="0" y="0"/>
                </a:lnTo>
                <a:close/>
              </a:path>
            </a:pathLst>
          </a:custGeom>
          <a:blipFill>
            <a:blip r:embed="rId3">
              <a:alphaModFix amt="55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 name="Group 3"/>
          <p:cNvGrpSpPr/>
          <p:nvPr/>
        </p:nvGrpSpPr>
        <p:grpSpPr>
          <a:xfrm>
            <a:off x="-3288451" y="4040401"/>
            <a:ext cx="13244917" cy="13244917"/>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6C1A4"/>
            </a:solidFill>
          </p:spPr>
          <p:txBody>
            <a:bodyPr/>
            <a:lstStyle/>
            <a:p>
              <a:endParaRPr lang="en-US"/>
            </a:p>
          </p:txBody>
        </p:sp>
        <p:sp>
          <p:nvSpPr>
            <p:cNvPr id="5" name="TextBox 5"/>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3120055" y="2931045"/>
            <a:ext cx="11397246" cy="11397246"/>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FFFFFF"/>
              </a:solidFill>
              <a:prstDash val="solid"/>
              <a:miter/>
            </a:ln>
          </p:spPr>
          <p:txBody>
            <a:bodyPr/>
            <a:lstStyle/>
            <a:p>
              <a:endParaRPr lang="en-US"/>
            </a:p>
          </p:txBody>
        </p:sp>
        <p:sp>
          <p:nvSpPr>
            <p:cNvPr id="8" name="TextBox 8"/>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rot="1419412" flipH="1" flipV="1">
            <a:off x="13359492" y="2836303"/>
            <a:ext cx="8627800" cy="6223494"/>
          </a:xfrm>
          <a:custGeom>
            <a:avLst/>
            <a:gdLst/>
            <a:ahLst/>
            <a:cxnLst/>
            <a:rect l="l" t="t" r="r" b="b"/>
            <a:pathLst>
              <a:path w="8627800" h="6223494">
                <a:moveTo>
                  <a:pt x="8627799" y="6223494"/>
                </a:moveTo>
                <a:lnTo>
                  <a:pt x="0" y="6223494"/>
                </a:lnTo>
                <a:lnTo>
                  <a:pt x="0" y="0"/>
                </a:lnTo>
                <a:lnTo>
                  <a:pt x="8627799" y="0"/>
                </a:lnTo>
                <a:lnTo>
                  <a:pt x="8627799" y="6223494"/>
                </a:lnTo>
                <a:close/>
              </a:path>
            </a:pathLst>
          </a:custGeom>
          <a:blipFill>
            <a:blip r:embed="rId5">
              <a:extLst>
                <a:ext uri="{96DAC541-7B7A-43D3-8B79-37D633B846F1}">
                  <asvg:svgBlip xmlns:asvg="http://schemas.microsoft.com/office/drawing/2016/SVG/main" r:embed="rId6"/>
                </a:ext>
              </a:extLst>
            </a:blip>
            <a:stretch>
              <a:fillRect b="-105002"/>
            </a:stretch>
          </a:blipFill>
        </p:spPr>
        <p:txBody>
          <a:bodyPr/>
          <a:lstStyle/>
          <a:p>
            <a:endParaRPr lang="en-US"/>
          </a:p>
        </p:txBody>
      </p:sp>
      <p:sp>
        <p:nvSpPr>
          <p:cNvPr id="10" name="Freeform 10"/>
          <p:cNvSpPr/>
          <p:nvPr/>
        </p:nvSpPr>
        <p:spPr>
          <a:xfrm rot="-8563418" flipH="1" flipV="1">
            <a:off x="-997077" y="2122909"/>
            <a:ext cx="8308025" cy="5992831"/>
          </a:xfrm>
          <a:custGeom>
            <a:avLst/>
            <a:gdLst/>
            <a:ahLst/>
            <a:cxnLst/>
            <a:rect l="l" t="t" r="r" b="b"/>
            <a:pathLst>
              <a:path w="8308025" h="5992831">
                <a:moveTo>
                  <a:pt x="8308025" y="5992831"/>
                </a:moveTo>
                <a:lnTo>
                  <a:pt x="0" y="5992831"/>
                </a:lnTo>
                <a:lnTo>
                  <a:pt x="0" y="0"/>
                </a:lnTo>
                <a:lnTo>
                  <a:pt x="8308025" y="0"/>
                </a:lnTo>
                <a:lnTo>
                  <a:pt x="8308025" y="5992831"/>
                </a:lnTo>
                <a:close/>
              </a:path>
            </a:pathLst>
          </a:custGeom>
          <a:blipFill>
            <a:blip r:embed="rId7">
              <a:extLst>
                <a:ext uri="{96DAC541-7B7A-43D3-8B79-37D633B846F1}">
                  <asvg:svgBlip xmlns:asvg="http://schemas.microsoft.com/office/drawing/2016/SVG/main" r:embed="rId8"/>
                </a:ext>
              </a:extLst>
            </a:blip>
            <a:stretch>
              <a:fillRect b="-105002"/>
            </a:stretch>
          </a:blipFill>
        </p:spPr>
        <p:txBody>
          <a:bodyPr/>
          <a:lstStyle/>
          <a:p>
            <a:endParaRPr lang="en-US"/>
          </a:p>
        </p:txBody>
      </p:sp>
      <p:grpSp>
        <p:nvGrpSpPr>
          <p:cNvPr id="11" name="Group 11"/>
          <p:cNvGrpSpPr/>
          <p:nvPr/>
        </p:nvGrpSpPr>
        <p:grpSpPr>
          <a:xfrm>
            <a:off x="8327862" y="-4891715"/>
            <a:ext cx="11969889" cy="11969889"/>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1E3D"/>
            </a:solidFill>
            <a:ln w="28575" cap="sq">
              <a:solidFill>
                <a:srgbClr val="FFFFFF"/>
              </a:solidFill>
              <a:prstDash val="solid"/>
              <a:miter/>
            </a:ln>
          </p:spPr>
          <p:txBody>
            <a:bodyPr/>
            <a:lstStyle/>
            <a:p>
              <a:endParaRPr lang="en-US"/>
            </a:p>
          </p:txBody>
        </p:sp>
        <p:sp>
          <p:nvSpPr>
            <p:cNvPr id="13" name="TextBox 13"/>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6769185" y="5555662"/>
            <a:ext cx="4634997" cy="4634997"/>
          </a:xfrm>
          <a:custGeom>
            <a:avLst/>
            <a:gdLst/>
            <a:ahLst/>
            <a:cxnLst/>
            <a:rect l="l" t="t" r="r" b="b"/>
            <a:pathLst>
              <a:path w="4634997" h="4634997">
                <a:moveTo>
                  <a:pt x="0" y="0"/>
                </a:moveTo>
                <a:lnTo>
                  <a:pt x="4634997" y="0"/>
                </a:lnTo>
                <a:lnTo>
                  <a:pt x="4634997" y="4634997"/>
                </a:lnTo>
                <a:lnTo>
                  <a:pt x="0" y="4634997"/>
                </a:lnTo>
                <a:lnTo>
                  <a:pt x="0" y="0"/>
                </a:lnTo>
                <a:close/>
              </a:path>
            </a:pathLst>
          </a:custGeom>
          <a:blipFill>
            <a:blip r:embed="rId9">
              <a:alphaModFix amt="7999"/>
            </a:blip>
            <a:stretch>
              <a:fillRect/>
            </a:stretch>
          </a:blipFill>
        </p:spPr>
        <p:txBody>
          <a:bodyPr/>
          <a:lstStyle/>
          <a:p>
            <a:endParaRPr lang="en-US"/>
          </a:p>
        </p:txBody>
      </p:sp>
      <p:sp>
        <p:nvSpPr>
          <p:cNvPr id="15" name="TextBox 15"/>
          <p:cNvSpPr txBox="1"/>
          <p:nvPr/>
        </p:nvSpPr>
        <p:spPr>
          <a:xfrm>
            <a:off x="742811" y="5579731"/>
            <a:ext cx="5990826" cy="1553959"/>
          </a:xfrm>
          <a:prstGeom prst="rect">
            <a:avLst/>
          </a:prstGeom>
        </p:spPr>
        <p:txBody>
          <a:bodyPr lIns="0" tIns="0" rIns="0" bIns="0" rtlCol="0" anchor="t">
            <a:spAutoFit/>
          </a:bodyPr>
          <a:lstStyle/>
          <a:p>
            <a:pPr algn="l">
              <a:lnSpc>
                <a:spcPts val="4123"/>
              </a:lnSpc>
            </a:pPr>
            <a:r>
              <a:rPr lang="en-US" sz="2945" spc="70">
                <a:solidFill>
                  <a:srgbClr val="FFFFFF"/>
                </a:solidFill>
                <a:latin typeface="Poppins"/>
                <a:ea typeface="Poppins"/>
                <a:cs typeface="Poppins"/>
                <a:sym typeface="Poppins"/>
              </a:rPr>
              <a:t>Show you care about their goals</a:t>
            </a:r>
          </a:p>
          <a:p>
            <a:pPr marL="0" lvl="0" indent="0" algn="l">
              <a:lnSpc>
                <a:spcPts val="4123"/>
              </a:lnSpc>
            </a:pPr>
            <a:endParaRPr lang="en-US" sz="2945" spc="70">
              <a:solidFill>
                <a:srgbClr val="FFFFFF"/>
              </a:solidFill>
              <a:latin typeface="Poppins"/>
              <a:ea typeface="Poppins"/>
              <a:cs typeface="Poppins"/>
              <a:sym typeface="Poppins"/>
            </a:endParaRPr>
          </a:p>
        </p:txBody>
      </p:sp>
      <p:sp>
        <p:nvSpPr>
          <p:cNvPr id="16" name="TextBox 16"/>
          <p:cNvSpPr txBox="1"/>
          <p:nvPr/>
        </p:nvSpPr>
        <p:spPr>
          <a:xfrm>
            <a:off x="9796162" y="899152"/>
            <a:ext cx="7463138" cy="1609725"/>
          </a:xfrm>
          <a:prstGeom prst="rect">
            <a:avLst/>
          </a:prstGeom>
        </p:spPr>
        <p:txBody>
          <a:bodyPr lIns="0" tIns="0" rIns="0" bIns="0" rtlCol="0" anchor="t">
            <a:spAutoFit/>
          </a:bodyPr>
          <a:lstStyle/>
          <a:p>
            <a:pPr algn="l">
              <a:lnSpc>
                <a:spcPts val="4200"/>
              </a:lnSpc>
            </a:pPr>
            <a:r>
              <a:rPr lang="en-US" sz="3000" spc="72">
                <a:solidFill>
                  <a:srgbClr val="000000"/>
                </a:solidFill>
                <a:latin typeface="Poppins"/>
                <a:ea typeface="Poppins"/>
                <a:cs typeface="Poppins"/>
                <a:sym typeface="Poppins"/>
              </a:rPr>
              <a:t>Facts are less controversial – avoid assumptions and jumping to blame</a:t>
            </a:r>
          </a:p>
          <a:p>
            <a:pPr marL="0" lvl="0" indent="0" algn="l">
              <a:lnSpc>
                <a:spcPts val="4200"/>
              </a:lnSpc>
            </a:pPr>
            <a:endParaRPr lang="en-US" sz="3000" spc="72">
              <a:solidFill>
                <a:srgbClr val="000000"/>
              </a:solidFill>
              <a:latin typeface="Poppins"/>
              <a:ea typeface="Poppins"/>
              <a:cs typeface="Poppins"/>
              <a:sym typeface="Poppins"/>
            </a:endParaRPr>
          </a:p>
        </p:txBody>
      </p:sp>
      <p:sp>
        <p:nvSpPr>
          <p:cNvPr id="17" name="TextBox 17"/>
          <p:cNvSpPr txBox="1"/>
          <p:nvPr/>
        </p:nvSpPr>
        <p:spPr>
          <a:xfrm>
            <a:off x="742811" y="4944945"/>
            <a:ext cx="5474548" cy="540385"/>
          </a:xfrm>
          <a:prstGeom prst="rect">
            <a:avLst/>
          </a:prstGeom>
        </p:spPr>
        <p:txBody>
          <a:bodyPr lIns="0" tIns="0" rIns="0" bIns="0" rtlCol="0" anchor="t">
            <a:spAutoFit/>
          </a:bodyPr>
          <a:lstStyle/>
          <a:p>
            <a:pPr marL="0" lvl="0" indent="0" algn="l">
              <a:lnSpc>
                <a:spcPts val="3920"/>
              </a:lnSpc>
            </a:pPr>
            <a:r>
              <a:rPr lang="en-US" sz="3500" b="1" spc="35">
                <a:solidFill>
                  <a:srgbClr val="EC1B23"/>
                </a:solidFill>
                <a:latin typeface="Poppins Bold"/>
                <a:ea typeface="Poppins Bold"/>
                <a:cs typeface="Poppins Bold"/>
                <a:sym typeface="Poppins Bold"/>
              </a:rPr>
              <a:t>Mutual Purpose</a:t>
            </a:r>
          </a:p>
        </p:txBody>
      </p:sp>
      <p:sp>
        <p:nvSpPr>
          <p:cNvPr id="18" name="TextBox 18"/>
          <p:cNvSpPr txBox="1"/>
          <p:nvPr/>
        </p:nvSpPr>
        <p:spPr>
          <a:xfrm>
            <a:off x="9796162" y="314337"/>
            <a:ext cx="6261562" cy="540385"/>
          </a:xfrm>
          <a:prstGeom prst="rect">
            <a:avLst/>
          </a:prstGeom>
        </p:spPr>
        <p:txBody>
          <a:bodyPr lIns="0" tIns="0" rIns="0" bIns="0" rtlCol="0" anchor="t">
            <a:spAutoFit/>
          </a:bodyPr>
          <a:lstStyle/>
          <a:p>
            <a:pPr marL="0" lvl="0" indent="0" algn="l">
              <a:lnSpc>
                <a:spcPts val="3920"/>
              </a:lnSpc>
            </a:pPr>
            <a:r>
              <a:rPr lang="en-US" sz="3500" b="1" spc="35">
                <a:solidFill>
                  <a:srgbClr val="F1F2F2"/>
                </a:solidFill>
                <a:latin typeface="Poppins Bold"/>
                <a:ea typeface="Poppins Bold"/>
                <a:cs typeface="Poppins Bold"/>
                <a:sym typeface="Poppins Bold"/>
              </a:rPr>
              <a:t>Start with Facts</a:t>
            </a:r>
          </a:p>
        </p:txBody>
      </p:sp>
      <p:grpSp>
        <p:nvGrpSpPr>
          <p:cNvPr id="19" name="Group 19"/>
          <p:cNvGrpSpPr/>
          <p:nvPr/>
        </p:nvGrpSpPr>
        <p:grpSpPr>
          <a:xfrm>
            <a:off x="13110750" y="8009503"/>
            <a:ext cx="620165" cy="620165"/>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5DCC3"/>
            </a:solidFill>
          </p:spPr>
          <p:txBody>
            <a:bodyPr/>
            <a:lstStyle/>
            <a:p>
              <a:endParaRPr lang="en-US"/>
            </a:p>
          </p:txBody>
        </p:sp>
        <p:sp>
          <p:nvSpPr>
            <p:cNvPr id="21" name="TextBox 21"/>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22" name="Group 22"/>
          <p:cNvGrpSpPr/>
          <p:nvPr/>
        </p:nvGrpSpPr>
        <p:grpSpPr>
          <a:xfrm>
            <a:off x="11008357" y="9407015"/>
            <a:ext cx="1752322" cy="1752322"/>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1E3D"/>
            </a:solidFill>
          </p:spPr>
          <p:txBody>
            <a:bodyPr/>
            <a:lstStyle/>
            <a:p>
              <a:endParaRPr lang="en-US"/>
            </a:p>
          </p:txBody>
        </p:sp>
        <p:sp>
          <p:nvSpPr>
            <p:cNvPr id="24" name="TextBox 24"/>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25" name="Freeform 25"/>
          <p:cNvSpPr/>
          <p:nvPr/>
        </p:nvSpPr>
        <p:spPr>
          <a:xfrm>
            <a:off x="6701447" y="436703"/>
            <a:ext cx="4634997" cy="4634997"/>
          </a:xfrm>
          <a:custGeom>
            <a:avLst/>
            <a:gdLst/>
            <a:ahLst/>
            <a:cxnLst/>
            <a:rect l="l" t="t" r="r" b="b"/>
            <a:pathLst>
              <a:path w="4634997" h="4634997">
                <a:moveTo>
                  <a:pt x="0" y="0"/>
                </a:moveTo>
                <a:lnTo>
                  <a:pt x="4634997" y="0"/>
                </a:lnTo>
                <a:lnTo>
                  <a:pt x="4634997" y="4634997"/>
                </a:lnTo>
                <a:lnTo>
                  <a:pt x="0" y="4634997"/>
                </a:lnTo>
                <a:lnTo>
                  <a:pt x="0" y="0"/>
                </a:lnTo>
                <a:close/>
              </a:path>
            </a:pathLst>
          </a:custGeom>
          <a:blipFill>
            <a:blip r:embed="rId9">
              <a:alphaModFix amt="7999"/>
            </a:blip>
            <a:stretch>
              <a:fillRect/>
            </a:stretch>
          </a:blipFill>
        </p:spPr>
        <p:txBody>
          <a:bodyPr/>
          <a:lstStyle/>
          <a:p>
            <a:endParaRPr lang="en-US"/>
          </a:p>
        </p:txBody>
      </p:sp>
      <p:sp>
        <p:nvSpPr>
          <p:cNvPr id="26" name="TextBox 26"/>
          <p:cNvSpPr txBox="1"/>
          <p:nvPr/>
        </p:nvSpPr>
        <p:spPr>
          <a:xfrm>
            <a:off x="1028700" y="613566"/>
            <a:ext cx="7336962" cy="2705100"/>
          </a:xfrm>
          <a:prstGeom prst="rect">
            <a:avLst/>
          </a:prstGeom>
        </p:spPr>
        <p:txBody>
          <a:bodyPr lIns="0" tIns="0" rIns="0" bIns="0" rtlCol="0" anchor="t">
            <a:spAutoFit/>
          </a:bodyPr>
          <a:lstStyle/>
          <a:p>
            <a:pPr algn="l">
              <a:lnSpc>
                <a:spcPts val="6981"/>
              </a:lnSpc>
            </a:pPr>
            <a:r>
              <a:rPr lang="en-US" sz="5817" b="1">
                <a:solidFill>
                  <a:srgbClr val="96C1A4"/>
                </a:solidFill>
                <a:latin typeface="Poppins Semi-Bold"/>
                <a:ea typeface="Poppins Semi-Bold"/>
                <a:cs typeface="Poppins Semi-Bold"/>
                <a:sym typeface="Poppins Semi-Bold"/>
              </a:rPr>
              <a:t>Crucial Conversations: Core Concepts</a:t>
            </a:r>
          </a:p>
        </p:txBody>
      </p:sp>
      <p:sp>
        <p:nvSpPr>
          <p:cNvPr id="27" name="TextBox 27"/>
          <p:cNvSpPr txBox="1"/>
          <p:nvPr/>
        </p:nvSpPr>
        <p:spPr>
          <a:xfrm>
            <a:off x="742811" y="6959208"/>
            <a:ext cx="6265863" cy="540385"/>
          </a:xfrm>
          <a:prstGeom prst="rect">
            <a:avLst/>
          </a:prstGeom>
        </p:spPr>
        <p:txBody>
          <a:bodyPr lIns="0" tIns="0" rIns="0" bIns="0" rtlCol="0" anchor="t">
            <a:spAutoFit/>
          </a:bodyPr>
          <a:lstStyle/>
          <a:p>
            <a:pPr marL="0" lvl="0" indent="0" algn="l">
              <a:lnSpc>
                <a:spcPts val="3920"/>
              </a:lnSpc>
            </a:pPr>
            <a:r>
              <a:rPr lang="en-US" sz="3500" b="1" spc="35">
                <a:solidFill>
                  <a:srgbClr val="EC1B23"/>
                </a:solidFill>
                <a:latin typeface="Poppins Bold"/>
                <a:ea typeface="Poppins Bold"/>
                <a:cs typeface="Poppins Bold"/>
                <a:sym typeface="Poppins Bold"/>
              </a:rPr>
              <a:t>Welcoming Environment</a:t>
            </a:r>
          </a:p>
        </p:txBody>
      </p:sp>
      <p:sp>
        <p:nvSpPr>
          <p:cNvPr id="28" name="TextBox 28"/>
          <p:cNvSpPr txBox="1"/>
          <p:nvPr/>
        </p:nvSpPr>
        <p:spPr>
          <a:xfrm>
            <a:off x="778360" y="7584571"/>
            <a:ext cx="5990826" cy="1609725"/>
          </a:xfrm>
          <a:prstGeom prst="rect">
            <a:avLst/>
          </a:prstGeom>
        </p:spPr>
        <p:txBody>
          <a:bodyPr lIns="0" tIns="0" rIns="0" bIns="0" rtlCol="0" anchor="t">
            <a:spAutoFit/>
          </a:bodyPr>
          <a:lstStyle/>
          <a:p>
            <a:pPr algn="l">
              <a:lnSpc>
                <a:spcPts val="4200"/>
              </a:lnSpc>
            </a:pPr>
            <a:r>
              <a:rPr lang="en-US" sz="3000" spc="72">
                <a:solidFill>
                  <a:srgbClr val="FFFFFF"/>
                </a:solidFill>
                <a:latin typeface="Poppins"/>
                <a:ea typeface="Poppins"/>
                <a:cs typeface="Poppins"/>
                <a:sym typeface="Poppins"/>
              </a:rPr>
              <a:t>Show you care about them as people</a:t>
            </a:r>
          </a:p>
          <a:p>
            <a:pPr marL="0" lvl="0" indent="0" algn="l">
              <a:lnSpc>
                <a:spcPts val="4200"/>
              </a:lnSpc>
            </a:pPr>
            <a:endParaRPr lang="en-US" sz="3000" spc="72">
              <a:solidFill>
                <a:srgbClr val="FFFFFF"/>
              </a:solidFill>
              <a:latin typeface="Poppins"/>
              <a:ea typeface="Poppins"/>
              <a:cs typeface="Poppins"/>
              <a:sym typeface="Poppins"/>
            </a:endParaRPr>
          </a:p>
        </p:txBody>
      </p:sp>
      <p:sp>
        <p:nvSpPr>
          <p:cNvPr id="29" name="TextBox 29"/>
          <p:cNvSpPr txBox="1"/>
          <p:nvPr/>
        </p:nvSpPr>
        <p:spPr>
          <a:xfrm>
            <a:off x="9796162" y="2419235"/>
            <a:ext cx="7052878" cy="540385"/>
          </a:xfrm>
          <a:prstGeom prst="rect">
            <a:avLst/>
          </a:prstGeom>
        </p:spPr>
        <p:txBody>
          <a:bodyPr lIns="0" tIns="0" rIns="0" bIns="0" rtlCol="0" anchor="t">
            <a:spAutoFit/>
          </a:bodyPr>
          <a:lstStyle/>
          <a:p>
            <a:pPr marL="0" lvl="0" indent="0" algn="l">
              <a:lnSpc>
                <a:spcPts val="3920"/>
              </a:lnSpc>
            </a:pPr>
            <a:r>
              <a:rPr lang="en-US" sz="3500" b="1" spc="35">
                <a:solidFill>
                  <a:srgbClr val="F1F2F2"/>
                </a:solidFill>
                <a:latin typeface="Poppins Bold"/>
                <a:ea typeface="Poppins Bold"/>
                <a:cs typeface="Poppins Bold"/>
                <a:sym typeface="Poppins Bold"/>
              </a:rPr>
              <a:t>Psychological Safety</a:t>
            </a:r>
          </a:p>
        </p:txBody>
      </p:sp>
      <p:sp>
        <p:nvSpPr>
          <p:cNvPr id="30" name="TextBox 30"/>
          <p:cNvSpPr txBox="1"/>
          <p:nvPr/>
        </p:nvSpPr>
        <p:spPr>
          <a:xfrm>
            <a:off x="9796162" y="3128002"/>
            <a:ext cx="7463138" cy="1609725"/>
          </a:xfrm>
          <a:prstGeom prst="rect">
            <a:avLst/>
          </a:prstGeom>
        </p:spPr>
        <p:txBody>
          <a:bodyPr lIns="0" tIns="0" rIns="0" bIns="0" rtlCol="0" anchor="t">
            <a:spAutoFit/>
          </a:bodyPr>
          <a:lstStyle/>
          <a:p>
            <a:pPr algn="l">
              <a:lnSpc>
                <a:spcPts val="4200"/>
              </a:lnSpc>
            </a:pPr>
            <a:r>
              <a:rPr lang="en-US" sz="3000" spc="72">
                <a:solidFill>
                  <a:srgbClr val="000000"/>
                </a:solidFill>
                <a:latin typeface="Poppins"/>
                <a:ea typeface="Poppins"/>
                <a:cs typeface="Poppins"/>
                <a:sym typeface="Poppins"/>
              </a:rPr>
              <a:t>Foster trust so everyone feels safe to speak</a:t>
            </a:r>
          </a:p>
          <a:p>
            <a:pPr marL="0" lvl="0" indent="0" algn="l">
              <a:lnSpc>
                <a:spcPts val="4200"/>
              </a:lnSpc>
            </a:pPr>
            <a:endParaRPr lang="en-US" sz="3000" spc="72">
              <a:solidFill>
                <a:srgbClr val="000000"/>
              </a:solidFill>
              <a:latin typeface="Poppins"/>
              <a:ea typeface="Poppins"/>
              <a:cs typeface="Poppins"/>
              <a:sym typeface="Poppins"/>
            </a:endParaRPr>
          </a:p>
        </p:txBody>
      </p:sp>
      <p:sp>
        <p:nvSpPr>
          <p:cNvPr id="31" name="Freeform 31"/>
          <p:cNvSpPr/>
          <p:nvPr/>
        </p:nvSpPr>
        <p:spPr>
          <a:xfrm>
            <a:off x="14895744" y="9589550"/>
            <a:ext cx="2861074" cy="481149"/>
          </a:xfrm>
          <a:custGeom>
            <a:avLst/>
            <a:gdLst/>
            <a:ahLst/>
            <a:cxnLst/>
            <a:rect l="l" t="t" r="r" b="b"/>
            <a:pathLst>
              <a:path w="2861074" h="481149">
                <a:moveTo>
                  <a:pt x="0" y="0"/>
                </a:moveTo>
                <a:lnTo>
                  <a:pt x="2861073" y="0"/>
                </a:lnTo>
                <a:lnTo>
                  <a:pt x="2861073" y="481148"/>
                </a:lnTo>
                <a:lnTo>
                  <a:pt x="0" y="481148"/>
                </a:lnTo>
                <a:lnTo>
                  <a:pt x="0" y="0"/>
                </a:lnTo>
                <a:close/>
              </a:path>
            </a:pathLst>
          </a:custGeom>
          <a:blipFill>
            <a:blip r:embed="rId10"/>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MCA">
      <a:dk1>
        <a:sysClr val="windowText" lastClr="000000"/>
      </a:dk1>
      <a:lt1>
        <a:sysClr val="window" lastClr="FFFFFF"/>
      </a:lt1>
      <a:dk2>
        <a:srgbClr val="44546A"/>
      </a:dk2>
      <a:lt2>
        <a:srgbClr val="E7E6E6"/>
      </a:lt2>
      <a:accent1>
        <a:srgbClr val="E51E3D"/>
      </a:accent1>
      <a:accent2>
        <a:srgbClr val="B5DCC3"/>
      </a:accent2>
      <a:accent3>
        <a:srgbClr val="6B717E"/>
      </a:accent3>
      <a:accent4>
        <a:srgbClr val="BC1932"/>
      </a:accent4>
      <a:accent5>
        <a:srgbClr val="96C1A4"/>
      </a:accent5>
      <a:accent6>
        <a:srgbClr val="585D68"/>
      </a:accent6>
      <a:hlink>
        <a:srgbClr val="D6DCE4"/>
      </a:hlink>
      <a:folHlink>
        <a:srgbClr val="D5EB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igrationWizIdVersion xmlns="972a035d-98d1-4dfa-af39-2e54d1769783" xsi:nil="true"/>
    <MigrationWizIdDocumentLibraryPermissions xmlns="972a035d-98d1-4dfa-af39-2e54d1769783" xsi:nil="true"/>
    <lcf76f155ced4ddcb4097134ff3c332f0 xmlns="972a035d-98d1-4dfa-af39-2e54d1769783" xsi:nil="true"/>
    <TaxCatchAll xmlns="69ce15bd-d09b-4576-816b-a1236e428b87" xsi:nil="true"/>
    <Date_x002f_Time xmlns="972a035d-98d1-4dfa-af39-2e54d1769783" xsi:nil="true"/>
    <MigrationWizIdPermissionLevels xmlns="972a035d-98d1-4dfa-af39-2e54d1769783" xsi:nil="true"/>
    <lcf76f155ced4ddcb4097134ff3c332f xmlns="972a035d-98d1-4dfa-af39-2e54d1769783">
      <Terms xmlns="http://schemas.microsoft.com/office/infopath/2007/PartnerControls"/>
    </lcf76f155ced4ddcb4097134ff3c332f>
    <MigrationWizId xmlns="972a035d-98d1-4dfa-af39-2e54d1769783" xsi:nil="true"/>
    <MigrationWizIdPermissions xmlns="972a035d-98d1-4dfa-af39-2e54d1769783" xsi:nil="true"/>
    <MigrationWizIdSecurityGroups xmlns="972a035d-98d1-4dfa-af39-2e54d176978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E69F48EA43B9A4A9330CB84C8328B48" ma:contentTypeVersion="23" ma:contentTypeDescription="Create a new document." ma:contentTypeScope="" ma:versionID="3b5ee535162e7a9ef92c2acba0295df8">
  <xsd:schema xmlns:xsd="http://www.w3.org/2001/XMLSchema" xmlns:xs="http://www.w3.org/2001/XMLSchema" xmlns:p="http://schemas.microsoft.com/office/2006/metadata/properties" xmlns:ns2="972a035d-98d1-4dfa-af39-2e54d1769783" xmlns:ns3="69ce15bd-d09b-4576-816b-a1236e428b87" targetNamespace="http://schemas.microsoft.com/office/2006/metadata/properties" ma:root="true" ma:fieldsID="90394893bba8c9b8892932cf94235598" ns2:_="" ns3:_="">
    <xsd:import namespace="972a035d-98d1-4dfa-af39-2e54d1769783"/>
    <xsd:import namespace="69ce15bd-d09b-4576-816b-a1236e428b87"/>
    <xsd:element name="properties">
      <xsd:complexType>
        <xsd:sequence>
          <xsd:element name="documentManagement">
            <xsd:complexType>
              <xsd:all>
                <xsd:element ref="ns2:MigrationWizId" minOccurs="0"/>
                <xsd:element ref="ns2:MigrationWizIdPermissions" minOccurs="0"/>
                <xsd:element ref="ns2:MigrationWizIdVersion" minOccurs="0"/>
                <xsd:element ref="ns2:MigrationWizIdPermissionLevels" minOccurs="0"/>
                <xsd:element ref="ns2:MigrationWizIdDocumentLibraryPermissions" minOccurs="0"/>
                <xsd:element ref="ns2:MigrationWizIdSecurityGroups" minOccurs="0"/>
                <xsd:element ref="ns2:Date_x002f_Time" minOccurs="0"/>
                <xsd:element ref="ns2:lcf76f155ced4ddcb4097134ff3c332f0" minOccurs="0"/>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2a035d-98d1-4dfa-af39-2e54d1769783"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Version" ma:index="10" nillable="true" ma:displayName="MigrationWizIdVersion" ma:internalName="MigrationWizIdVersion">
      <xsd:simpleType>
        <xsd:restriction base="dms:Text"/>
      </xsd:simpleType>
    </xsd:element>
    <xsd:element name="MigrationWizIdPermissionLevels" ma:index="11" nillable="true" ma:displayName="MigrationWizIdPermissionLevels" ma:internalName="MigrationWizIdPermissionLevels">
      <xsd:simpleType>
        <xsd:restriction base="dms:Text"/>
      </xsd:simpleType>
    </xsd:element>
    <xsd:element name="MigrationWizIdDocumentLibraryPermissions" ma:index="12" nillable="true" ma:displayName="MigrationWizIdDocumentLibraryPermissions" ma:internalName="MigrationWizIdDocumentLibraryPermissions">
      <xsd:simpleType>
        <xsd:restriction base="dms:Text"/>
      </xsd:simpleType>
    </xsd:element>
    <xsd:element name="MigrationWizIdSecurityGroups" ma:index="13" nillable="true" ma:displayName="MigrationWizIdSecurityGroups" ma:internalName="MigrationWizIdSecurityGroups">
      <xsd:simpleType>
        <xsd:restriction base="dms:Text"/>
      </xsd:simpleType>
    </xsd:element>
    <xsd:element name="Date_x002f_Time" ma:index="14" nillable="true" ma:displayName="Date/Time" ma:format="DateTime" ma:internalName="Date_x002f_Time" ma:readOnly="false">
      <xsd:simpleType>
        <xsd:restriction base="dms:DateTime"/>
      </xsd:simpleType>
    </xsd:element>
    <xsd:element name="lcf76f155ced4ddcb4097134ff3c332f0" ma:index="15" nillable="true" ma:displayName="Image Tags_0" ma:hidden="true" ma:internalName="lcf76f155ced4ddcb4097134ff3c332f0" ma:readOnly="false">
      <xsd:simpleType>
        <xsd:restriction base="dms:Note"/>
      </xsd:simple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174577e8-6a81-4bfc-8df1-940cf68f23c1" ma:termSetId="09814cd3-568e-fe90-9814-8d621ff8fb84" ma:anchorId="fba54fb3-c3e1-fe81-a776-ca4b69148c4d" ma:open="true" ma:isKeyword="false">
      <xsd:complexType>
        <xsd:sequence>
          <xsd:element ref="pc:Terms" minOccurs="0" maxOccurs="1"/>
        </xsd:sequence>
      </xsd:complexType>
    </xsd:element>
    <xsd:element name="MediaServiceOCR" ma:index="26" nillable="true" ma:displayName="Extracted Text" ma:internalName="MediaServiceOCR" ma:readOnly="true">
      <xsd:simpleType>
        <xsd:restriction base="dms:Note">
          <xsd:maxLength value="255"/>
        </xsd:restrictio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Location" ma:index="3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ce15bd-d09b-4576-816b-a1236e428b87"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89839326-7b5f-4931-970b-172291b94fd6}" ma:internalName="TaxCatchAll" ma:showField="CatchAllData" ma:web="69ce15bd-d09b-4576-816b-a1236e428b87">
      <xsd:complexType>
        <xsd:complexContent>
          <xsd:extension base="dms:MultiChoiceLookup">
            <xsd:sequence>
              <xsd:element name="Value" type="dms:Lookup" maxOccurs="unbounded" minOccurs="0" nillable="true"/>
            </xsd:sequence>
          </xsd:extension>
        </xsd:complexContent>
      </xsd:complexType>
    </xsd:element>
    <xsd:element name="SharedWithUsers" ma:index="2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B3226C-EF68-4BC1-8385-C491AC8FA519}">
  <ds:schemaRefs>
    <ds:schemaRef ds:uri="69ce15bd-d09b-4576-816b-a1236e428b87"/>
    <ds:schemaRef ds:uri="972a035d-98d1-4dfa-af39-2e54d1769783"/>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BA7850C-240C-464B-BC83-E486114F2D96}">
  <ds:schemaRefs>
    <ds:schemaRef ds:uri="69ce15bd-d09b-4576-816b-a1236e428b87"/>
    <ds:schemaRef ds:uri="972a035d-98d1-4dfa-af39-2e54d176978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9409EFE-F5A9-425B-A58D-A7BA9DADE9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512</Words>
  <Application>Microsoft Office PowerPoint</Application>
  <PresentationFormat>Custom</PresentationFormat>
  <Paragraphs>98</Paragraphs>
  <Slides>14</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Poppins Bold</vt:lpstr>
      <vt:lpstr>Calibri</vt:lpstr>
      <vt:lpstr>Poppins</vt:lpstr>
      <vt:lpstr>Arial</vt:lpstr>
      <vt:lpstr>Poppins Ultra-Bold</vt:lpstr>
      <vt:lpstr>Poppins Medium</vt:lpstr>
      <vt:lpstr>Poppins Italics</vt:lpstr>
      <vt:lpstr>Poppins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UMNB October 2025</dc:title>
  <dc:creator>Cormier, Stephanie</dc:creator>
  <cp:lastModifiedBy>Stamp, Heather</cp:lastModifiedBy>
  <cp:revision>2</cp:revision>
  <dcterms:created xsi:type="dcterms:W3CDTF">2006-08-16T00:00:00Z</dcterms:created>
  <dcterms:modified xsi:type="dcterms:W3CDTF">2025-10-14T19:47:02Z</dcterms:modified>
  <dc:identifier>DAGukYn8j_8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0x0101009E69F48EA43B9A4A9330CB84C8328B48</vt:lpwstr>
  </property>
  <property fmtid="{D5CDD505-2E9C-101B-9397-08002B2CF9AE}" pid="3" name="MediaServiceImageTags">
    <vt:lpwstr/>
  </property>
</Properties>
</file>