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ags/tag1.xml" ContentType="application/vnd.openxmlformats-officedocument.presentationml.tag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1095" r:id="rId2"/>
    <p:sldId id="1326" r:id="rId3"/>
    <p:sldId id="1405" r:id="rId4"/>
    <p:sldId id="1409" r:id="rId5"/>
    <p:sldId id="1416" r:id="rId6"/>
    <p:sldId id="1390" r:id="rId7"/>
    <p:sldId id="1406" r:id="rId8"/>
    <p:sldId id="1391" r:id="rId9"/>
    <p:sldId id="1407" r:id="rId10"/>
    <p:sldId id="1417" r:id="rId11"/>
    <p:sldId id="1418" r:id="rId12"/>
    <p:sldId id="1419" r:id="rId13"/>
    <p:sldId id="1393" r:id="rId14"/>
    <p:sldId id="1408" r:id="rId15"/>
    <p:sldId id="1410" r:id="rId16"/>
    <p:sldId id="1411" r:id="rId17"/>
    <p:sldId id="1394" r:id="rId18"/>
    <p:sldId id="1412" r:id="rId19"/>
    <p:sldId id="1415" r:id="rId20"/>
    <p:sldId id="1413" r:id="rId21"/>
    <p:sldId id="1414" r:id="rId22"/>
    <p:sldId id="1395" r:id="rId23"/>
    <p:sldId id="1403" r:id="rId24"/>
    <p:sldId id="1404" r:id="rId25"/>
    <p:sldId id="1104" r:id="rId26"/>
    <p:sldId id="1339" r:id="rId27"/>
    <p:sldId id="1397" r:id="rId28"/>
    <p:sldId id="1399" r:id="rId29"/>
    <p:sldId id="1420" r:id="rId30"/>
    <p:sldId id="1396" r:id="rId31"/>
    <p:sldId id="1398" r:id="rId32"/>
    <p:sldId id="1401" r:id="rId33"/>
    <p:sldId id="1402" r:id="rId34"/>
    <p:sldId id="1400" r:id="rId35"/>
    <p:sldId id="1348" r:id="rId36"/>
    <p:sldId id="1106" r:id="rId37"/>
  </p:sldIdLst>
  <p:sldSz cx="12192000" cy="6858000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D4E"/>
    <a:srgbClr val="315F7C"/>
    <a:srgbClr val="8995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2" y="2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55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Workbackup\NBmunicipalities\octboerpre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Workbackup\NBmunicipalities\octboerpresentation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y%20Drive\Workbackup\Growingpains2020\hrconference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Workbackup\UMNB\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Workbackup\UMNB\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Workbackup\UMNB\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Workbackup\NBmunicipalities\octboerpresentation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vid\Downloads\1710015501-noSymbol%20(9).csv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Workbackup\NBmunicipalities\octboerpresentation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Workbackup\NBmunicipalities\octboerpresentatio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G:\My%20Drive\Workbackup\NBmunicipalities\octboerpresentation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504156625891498"/>
          <c:y val="2.3381705678192151E-2"/>
          <c:w val="0.61500853018372703"/>
          <c:h val="0.9617353793174875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1E4D4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2BF-4AE7-8A09-55402DDC43E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GDP!$A$49:$A$58</c:f>
              <c:strCache>
                <c:ptCount val="10"/>
                <c:pt idx="0">
                  <c:v>Nova Scotia</c:v>
                </c:pt>
                <c:pt idx="1">
                  <c:v>New Brunswick</c:v>
                </c:pt>
                <c:pt idx="2">
                  <c:v>Newfoundland and Labrador</c:v>
                </c:pt>
                <c:pt idx="3">
                  <c:v>Alberta</c:v>
                </c:pt>
                <c:pt idx="4">
                  <c:v>Manitoba</c:v>
                </c:pt>
                <c:pt idx="5">
                  <c:v>Ontario</c:v>
                </c:pt>
                <c:pt idx="6">
                  <c:v>Saskatchewan</c:v>
                </c:pt>
                <c:pt idx="7">
                  <c:v>Quebec</c:v>
                </c:pt>
                <c:pt idx="8">
                  <c:v>British Columbia</c:v>
                </c:pt>
                <c:pt idx="9">
                  <c:v>Prince Edward Island</c:v>
                </c:pt>
              </c:strCache>
            </c:strRef>
          </c:cat>
          <c:val>
            <c:numRef>
              <c:f>GDP!$B$49:$B$58</c:f>
              <c:numCache>
                <c:formatCode>0%</c:formatCode>
                <c:ptCount val="10"/>
                <c:pt idx="0">
                  <c:v>-0.12942025768252896</c:v>
                </c:pt>
                <c:pt idx="1">
                  <c:v>-0.12880986036618647</c:v>
                </c:pt>
                <c:pt idx="2">
                  <c:v>-0.10959950171485999</c:v>
                </c:pt>
                <c:pt idx="3">
                  <c:v>-9.1596212720222003E-2</c:v>
                </c:pt>
                <c:pt idx="4">
                  <c:v>-8.9598547109178917E-2</c:v>
                </c:pt>
                <c:pt idx="5">
                  <c:v>-8.7154296315510305E-2</c:v>
                </c:pt>
                <c:pt idx="6">
                  <c:v>-2.0138242949452323E-3</c:v>
                </c:pt>
                <c:pt idx="7">
                  <c:v>8.3675932155458099E-4</c:v>
                </c:pt>
                <c:pt idx="8">
                  <c:v>2.5122064010236311E-2</c:v>
                </c:pt>
                <c:pt idx="9">
                  <c:v>4.8704567232321194E-2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BF-4AE7-8A09-55402DDC43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686009263"/>
        <c:axId val="1686009743"/>
      </c:barChart>
      <c:catAx>
        <c:axId val="16860092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686009743"/>
        <c:crosses val="autoZero"/>
        <c:auto val="1"/>
        <c:lblAlgn val="ctr"/>
        <c:lblOffset val="100"/>
        <c:noMultiLvlLbl val="0"/>
      </c:catAx>
      <c:valAx>
        <c:axId val="1686009743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686009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2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07290330966753"/>
          <c:y val="5.7386506787103893E-2"/>
          <c:w val="0.86077257187482981"/>
          <c:h val="0.8277417574222524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657-4942-85D5-B91D3159CFF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'LFS1'!$N$38:$N$42</c:f>
              <c:strCache>
                <c:ptCount val="5"/>
                <c:pt idx="0">
                  <c:v>Aug 2006</c:v>
                </c:pt>
                <c:pt idx="1">
                  <c:v>Aug 2009</c:v>
                </c:pt>
                <c:pt idx="2">
                  <c:v>Aug 2014</c:v>
                </c:pt>
                <c:pt idx="3">
                  <c:v>Aug 2019</c:v>
                </c:pt>
                <c:pt idx="4">
                  <c:v>Aug 2024</c:v>
                </c:pt>
              </c:strCache>
            </c:strRef>
          </c:cat>
          <c:val>
            <c:numRef>
              <c:f>'LFS1'!$O$38:$O$42</c:f>
              <c:numCache>
                <c:formatCode>_(* #,##0_);_(* \(#,##0\);_(* "-"??_);_(@_)</c:formatCode>
                <c:ptCount val="5"/>
                <c:pt idx="0">
                  <c:v>14500</c:v>
                </c:pt>
                <c:pt idx="1">
                  <c:v>17500</c:v>
                </c:pt>
                <c:pt idx="2">
                  <c:v>21400</c:v>
                </c:pt>
                <c:pt idx="3">
                  <c:v>28100</c:v>
                </c:pt>
                <c:pt idx="4">
                  <c:v>71100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57-4942-85D5-B91D3159C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2721487"/>
        <c:axId val="2042739727"/>
      </c:barChart>
      <c:catAx>
        <c:axId val="2042721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2042739727"/>
        <c:crosses val="autoZero"/>
        <c:auto val="1"/>
        <c:lblAlgn val="ctr"/>
        <c:lblOffset val="100"/>
        <c:noMultiLvlLbl val="0"/>
      </c:catAx>
      <c:valAx>
        <c:axId val="2042739727"/>
        <c:scaling>
          <c:orientation val="minMax"/>
        </c:scaling>
        <c:delete val="0"/>
        <c:axPos val="l"/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2042721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24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40" b="1" i="0" u="none" strike="noStrike" kern="1200" spc="0" baseline="0">
                <a:solidFill>
                  <a:sysClr val="windowText" lastClr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r>
              <a:rPr lang="en-US" b="1" dirty="0"/>
              <a:t>New Brunswick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nat!$A$133</c:f>
              <c:strCache>
                <c:ptCount val="1"/>
                <c:pt idx="0">
                  <c:v>New Brunswick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6458330342984714E-2"/>
                  <c:y val="-4.4394975039907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D5-46CE-9099-8C5CDE24E5A7}"/>
                </c:ext>
              </c:extLst>
            </c:dLbl>
            <c:dLbl>
              <c:idx val="52"/>
              <c:layout>
                <c:manualLayout>
                  <c:x val="-6.2499994873688085E-3"/>
                  <c:y val="3.3949098559929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D5-46CE-9099-8C5CDE24E5A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nat!$B$132:$BB$132</c:f>
              <c:numCache>
                <c:formatCode>General</c:formatCode>
                <c:ptCount val="53"/>
                <c:pt idx="0">
                  <c:v>1972</c:v>
                </c:pt>
                <c:pt idx="1">
                  <c:v>1973</c:v>
                </c:pt>
                <c:pt idx="2">
                  <c:v>1974</c:v>
                </c:pt>
                <c:pt idx="3">
                  <c:v>1975</c:v>
                </c:pt>
                <c:pt idx="4">
                  <c:v>1976</c:v>
                </c:pt>
                <c:pt idx="5">
                  <c:v>1977</c:v>
                </c:pt>
                <c:pt idx="6">
                  <c:v>1978</c:v>
                </c:pt>
                <c:pt idx="7">
                  <c:v>1979</c:v>
                </c:pt>
                <c:pt idx="8">
                  <c:v>1980</c:v>
                </c:pt>
                <c:pt idx="9">
                  <c:v>1981</c:v>
                </c:pt>
                <c:pt idx="10">
                  <c:v>1982</c:v>
                </c:pt>
                <c:pt idx="11">
                  <c:v>1983</c:v>
                </c:pt>
                <c:pt idx="12">
                  <c:v>1984</c:v>
                </c:pt>
                <c:pt idx="13">
                  <c:v>1985</c:v>
                </c:pt>
                <c:pt idx="14">
                  <c:v>1986</c:v>
                </c:pt>
                <c:pt idx="15">
                  <c:v>1987</c:v>
                </c:pt>
                <c:pt idx="16">
                  <c:v>1988</c:v>
                </c:pt>
                <c:pt idx="17">
                  <c:v>1989</c:v>
                </c:pt>
                <c:pt idx="18">
                  <c:v>1990</c:v>
                </c:pt>
                <c:pt idx="19">
                  <c:v>1991</c:v>
                </c:pt>
                <c:pt idx="20">
                  <c:v>1992</c:v>
                </c:pt>
                <c:pt idx="21">
                  <c:v>1993</c:v>
                </c:pt>
                <c:pt idx="22">
                  <c:v>1994</c:v>
                </c:pt>
                <c:pt idx="23">
                  <c:v>1995</c:v>
                </c:pt>
                <c:pt idx="24">
                  <c:v>1996</c:v>
                </c:pt>
                <c:pt idx="25">
                  <c:v>1997</c:v>
                </c:pt>
                <c:pt idx="26">
                  <c:v>1998</c:v>
                </c:pt>
                <c:pt idx="27">
                  <c:v>1999</c:v>
                </c:pt>
                <c:pt idx="28">
                  <c:v>2000</c:v>
                </c:pt>
                <c:pt idx="29">
                  <c:v>2001</c:v>
                </c:pt>
                <c:pt idx="30">
                  <c:v>2002</c:v>
                </c:pt>
                <c:pt idx="31">
                  <c:v>2003</c:v>
                </c:pt>
                <c:pt idx="32">
                  <c:v>2004</c:v>
                </c:pt>
                <c:pt idx="33">
                  <c:v>2005</c:v>
                </c:pt>
                <c:pt idx="34">
                  <c:v>2006</c:v>
                </c:pt>
                <c:pt idx="35">
                  <c:v>2007</c:v>
                </c:pt>
                <c:pt idx="36">
                  <c:v>2008</c:v>
                </c:pt>
                <c:pt idx="37">
                  <c:v>2009</c:v>
                </c:pt>
                <c:pt idx="38">
                  <c:v>2010</c:v>
                </c:pt>
                <c:pt idx="39">
                  <c:v>2011</c:v>
                </c:pt>
                <c:pt idx="40">
                  <c:v>2012</c:v>
                </c:pt>
                <c:pt idx="41">
                  <c:v>2013</c:v>
                </c:pt>
                <c:pt idx="42">
                  <c:v>2014</c:v>
                </c:pt>
                <c:pt idx="43">
                  <c:v>2015</c:v>
                </c:pt>
                <c:pt idx="44">
                  <c:v>2016</c:v>
                </c:pt>
                <c:pt idx="45">
                  <c:v>2017</c:v>
                </c:pt>
                <c:pt idx="46">
                  <c:v>2018</c:v>
                </c:pt>
                <c:pt idx="47">
                  <c:v>2019</c:v>
                </c:pt>
                <c:pt idx="48">
                  <c:v>2020</c:v>
                </c:pt>
                <c:pt idx="49">
                  <c:v>2021</c:v>
                </c:pt>
                <c:pt idx="50">
                  <c:v>2022</c:v>
                </c:pt>
                <c:pt idx="51">
                  <c:v>2023</c:v>
                </c:pt>
                <c:pt idx="52">
                  <c:v>2024</c:v>
                </c:pt>
              </c:numCache>
            </c:numRef>
          </c:cat>
          <c:val>
            <c:numRef>
              <c:f>nat!$B$133:$BB$133</c:f>
              <c:numCache>
                <c:formatCode>_(* #,##0_);_(* \(#,##0\);_(* "-"??_);_(@_)</c:formatCode>
                <c:ptCount val="53"/>
                <c:pt idx="0">
                  <c:v>240.94000000000003</c:v>
                </c:pt>
                <c:pt idx="1">
                  <c:v>231.43539717300419</c:v>
                </c:pt>
                <c:pt idx="2">
                  <c:v>218.03692905733723</c:v>
                </c:pt>
                <c:pt idx="3">
                  <c:v>228.16492450638793</c:v>
                </c:pt>
                <c:pt idx="4">
                  <c:v>226.82366456059734</c:v>
                </c:pt>
                <c:pt idx="5">
                  <c:v>226.25968992248059</c:v>
                </c:pt>
                <c:pt idx="6">
                  <c:v>213.56716130275584</c:v>
                </c:pt>
                <c:pt idx="7">
                  <c:v>209.7518076998241</c:v>
                </c:pt>
                <c:pt idx="8">
                  <c:v>204.69785944307634</c:v>
                </c:pt>
                <c:pt idx="9">
                  <c:v>206.24392141606691</c:v>
                </c:pt>
                <c:pt idx="10">
                  <c:v>201.90254319549604</c:v>
                </c:pt>
                <c:pt idx="11">
                  <c:v>198.28230022404782</c:v>
                </c:pt>
                <c:pt idx="12">
                  <c:v>201.66376475140257</c:v>
                </c:pt>
                <c:pt idx="13">
                  <c:v>192.17095310136156</c:v>
                </c:pt>
                <c:pt idx="14">
                  <c:v>187.31924360400444</c:v>
                </c:pt>
                <c:pt idx="15">
                  <c:v>180.13852489704229</c:v>
                </c:pt>
                <c:pt idx="16">
                  <c:v>173.48318713450291</c:v>
                </c:pt>
                <c:pt idx="17">
                  <c:v>175.63117453347971</c:v>
                </c:pt>
                <c:pt idx="18">
                  <c:v>178.42607599495767</c:v>
                </c:pt>
                <c:pt idx="19">
                  <c:v>180.31378408666419</c:v>
                </c:pt>
                <c:pt idx="20">
                  <c:v>171.46753955264592</c:v>
                </c:pt>
                <c:pt idx="21">
                  <c:v>160.85832471561531</c:v>
                </c:pt>
                <c:pt idx="22">
                  <c:v>152.57960156649074</c:v>
                </c:pt>
                <c:pt idx="23">
                  <c:v>147.97423292083405</c:v>
                </c:pt>
                <c:pt idx="24">
                  <c:v>142.14115240368224</c:v>
                </c:pt>
                <c:pt idx="25">
                  <c:v>132.74132543989475</c:v>
                </c:pt>
                <c:pt idx="26">
                  <c:v>129.68036529680364</c:v>
                </c:pt>
                <c:pt idx="27">
                  <c:v>125.12636556334584</c:v>
                </c:pt>
                <c:pt idx="28">
                  <c:v>125.73541495480691</c:v>
                </c:pt>
                <c:pt idx="29">
                  <c:v>120.55230125523013</c:v>
                </c:pt>
                <c:pt idx="30">
                  <c:v>114.90028020438436</c:v>
                </c:pt>
                <c:pt idx="31">
                  <c:v>114.91426722743449</c:v>
                </c:pt>
                <c:pt idx="32">
                  <c:v>110.94558569860436</c:v>
                </c:pt>
                <c:pt idx="33">
                  <c:v>110.97305147652091</c:v>
                </c:pt>
                <c:pt idx="34">
                  <c:v>114.60973982655102</c:v>
                </c:pt>
                <c:pt idx="35">
                  <c:v>114.95161290322579</c:v>
                </c:pt>
                <c:pt idx="36">
                  <c:v>112.51159913393134</c:v>
                </c:pt>
                <c:pt idx="37">
                  <c:v>117.17298913898946</c:v>
                </c:pt>
                <c:pt idx="38">
                  <c:v>117.10484637313905</c:v>
                </c:pt>
                <c:pt idx="39">
                  <c:v>110.3896103896104</c:v>
                </c:pt>
                <c:pt idx="40">
                  <c:v>113.99371069182389</c:v>
                </c:pt>
                <c:pt idx="41">
                  <c:v>106.09587992035534</c:v>
                </c:pt>
                <c:pt idx="42">
                  <c:v>106.19535725052758</c:v>
                </c:pt>
                <c:pt idx="43">
                  <c:v>90.433725172274009</c:v>
                </c:pt>
                <c:pt idx="44">
                  <c:v>95.270173426974353</c:v>
                </c:pt>
                <c:pt idx="45">
                  <c:v>89.118680724520132</c:v>
                </c:pt>
                <c:pt idx="46">
                  <c:v>84.386080105055811</c:v>
                </c:pt>
                <c:pt idx="47">
                  <c:v>83.418467583497062</c:v>
                </c:pt>
                <c:pt idx="48">
                  <c:v>82.098602689164252</c:v>
                </c:pt>
                <c:pt idx="49">
                  <c:v>82.287436132582201</c:v>
                </c:pt>
                <c:pt idx="50">
                  <c:v>72.765666019860745</c:v>
                </c:pt>
                <c:pt idx="51">
                  <c:v>65.98602901665771</c:v>
                </c:pt>
                <c:pt idx="52">
                  <c:v>64.895061083846713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D5-46CE-9099-8C5CDE24E5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06753776"/>
        <c:axId val="1706750416"/>
      </c:lineChart>
      <c:catAx>
        <c:axId val="1706753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ysClr val="windowText" lastClr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706750416"/>
        <c:crosses val="autoZero"/>
        <c:auto val="1"/>
        <c:lblAlgn val="ctr"/>
        <c:lblOffset val="100"/>
        <c:noMultiLvlLbl val="0"/>
      </c:catAx>
      <c:valAx>
        <c:axId val="170675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ysClr val="windowText" lastClr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706753776"/>
        <c:crosses val="autoZero"/>
        <c:crossBetween val="between"/>
      </c:valAx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2200">
          <a:solidFill>
            <a:sysClr val="windowText" lastClr="000000"/>
          </a:solidFill>
          <a:latin typeface="Century Gothic" panose="020B050202020202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364446775039326E-2"/>
          <c:y val="5.2106299212598427E-2"/>
          <c:w val="0.90156266386995276"/>
          <c:h val="0.82840296004666081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016-44DF-A3CF-44ACABA878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Warrant!$I$31:$I$37</c:f>
              <c:numCache>
                <c:formatCode>General</c:formatCode>
                <c:ptCount val="7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Warrant!$J$31:$J$37</c:f>
              <c:numCache>
                <c:formatCode>0%</c:formatCode>
                <c:ptCount val="7"/>
                <c:pt idx="0">
                  <c:v>0.80759679460526701</c:v>
                </c:pt>
                <c:pt idx="1">
                  <c:v>0.80742127284739051</c:v>
                </c:pt>
                <c:pt idx="2">
                  <c:v>0.80410944320238464</c:v>
                </c:pt>
                <c:pt idx="3">
                  <c:v>0.81998654249186753</c:v>
                </c:pt>
                <c:pt idx="4">
                  <c:v>0.81343133306484083</c:v>
                </c:pt>
                <c:pt idx="5">
                  <c:v>0.83989209583364133</c:v>
                </c:pt>
                <c:pt idx="6">
                  <c:v>0.84491154482312381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16-44DF-A3CF-44ACABA878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7"/>
        <c:axId val="854046176"/>
        <c:axId val="854046656"/>
      </c:barChart>
      <c:catAx>
        <c:axId val="85404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854046656"/>
        <c:crosses val="autoZero"/>
        <c:auto val="1"/>
        <c:lblAlgn val="ctr"/>
        <c:lblOffset val="100"/>
        <c:noMultiLvlLbl val="0"/>
      </c:catAx>
      <c:valAx>
        <c:axId val="85404665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854046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24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1E4D4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CC4-45C2-9B6B-4009F9BF537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ysClr val="windowText" lastClr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Warrant!$J$50:$J$53</c:f>
              <c:strCache>
                <c:ptCount val="4"/>
                <c:pt idx="0">
                  <c:v>Ontario</c:v>
                </c:pt>
                <c:pt idx="1">
                  <c:v>Alberta</c:v>
                </c:pt>
                <c:pt idx="2">
                  <c:v>Nova Scotia</c:v>
                </c:pt>
                <c:pt idx="3">
                  <c:v>New Brunswick</c:v>
                </c:pt>
              </c:strCache>
            </c:strRef>
          </c:cat>
          <c:val>
            <c:numRef>
              <c:f>Warrant!$K$50:$K$53</c:f>
              <c:numCache>
                <c:formatCode>0%</c:formatCode>
                <c:ptCount val="4"/>
                <c:pt idx="0">
                  <c:v>0.42</c:v>
                </c:pt>
                <c:pt idx="1">
                  <c:v>0.44</c:v>
                </c:pt>
                <c:pt idx="2">
                  <c:v>0.63</c:v>
                </c:pt>
                <c:pt idx="3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C4-45C2-9B6B-4009F9BF53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031187200"/>
        <c:axId val="1031189120"/>
      </c:barChart>
      <c:catAx>
        <c:axId val="1031187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ysClr val="windowText" lastClr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031189120"/>
        <c:crosses val="autoZero"/>
        <c:auto val="1"/>
        <c:lblAlgn val="ctr"/>
        <c:lblOffset val="100"/>
        <c:noMultiLvlLbl val="0"/>
      </c:catAx>
      <c:valAx>
        <c:axId val="103118912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031187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2800">
          <a:solidFill>
            <a:sysClr val="windowText" lastClr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327570208689727"/>
          <c:y val="2.6448029621793177E-2"/>
          <c:w val="0.63145145692723104"/>
          <c:h val="0.9399071706653766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1E4D4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0F0-4879-987C-04709B459A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PROPTAX!$B$220:$B$224</c:f>
              <c:strCache>
                <c:ptCount val="5"/>
                <c:pt idx="0">
                  <c:v>Highest quintile</c:v>
                </c:pt>
                <c:pt idx="1">
                  <c:v>Fourth quintile</c:v>
                </c:pt>
                <c:pt idx="2">
                  <c:v>Third quintile</c:v>
                </c:pt>
                <c:pt idx="3">
                  <c:v>Second quintile</c:v>
                </c:pt>
                <c:pt idx="4">
                  <c:v>Lowest quintile</c:v>
                </c:pt>
              </c:strCache>
            </c:strRef>
          </c:cat>
          <c:val>
            <c:numRef>
              <c:f>PROPTAX!$C$220:$C$224</c:f>
              <c:numCache>
                <c:formatCode>0%</c:formatCode>
                <c:ptCount val="5"/>
                <c:pt idx="0">
                  <c:v>5.2365985681857866E-2</c:v>
                </c:pt>
                <c:pt idx="1">
                  <c:v>7.955128964727258E-2</c:v>
                </c:pt>
                <c:pt idx="2">
                  <c:v>9.4625693786381485E-2</c:v>
                </c:pt>
                <c:pt idx="3">
                  <c:v>0.15555278574099465</c:v>
                </c:pt>
                <c:pt idx="4">
                  <c:v>0.24938574938574939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F0-4879-987C-04709B459A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7845248"/>
        <c:axId val="197862048"/>
      </c:barChart>
      <c:catAx>
        <c:axId val="197845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97862048"/>
        <c:crosses val="autoZero"/>
        <c:auto val="1"/>
        <c:lblAlgn val="ctr"/>
        <c:lblOffset val="100"/>
        <c:noMultiLvlLbl val="0"/>
      </c:catAx>
      <c:valAx>
        <c:axId val="19786204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97845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2400">
          <a:solidFill>
            <a:sysClr val="windowText" lastClr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8997989554492"/>
          <c:y val="6.5854307420254748E-2"/>
          <c:w val="0.88063726152436939"/>
          <c:h val="0.7065532452044944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1E4D4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B5F-4D2E-B193-B8446970B9B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Sheet7!$K$435:$K$439</c:f>
              <c:strCache>
                <c:ptCount val="5"/>
                <c:pt idx="0">
                  <c:v>January to August 2021</c:v>
                </c:pt>
                <c:pt idx="1">
                  <c:v>January to August 2022</c:v>
                </c:pt>
                <c:pt idx="2">
                  <c:v>January to August 2023</c:v>
                </c:pt>
                <c:pt idx="3">
                  <c:v>January to August 2024</c:v>
                </c:pt>
                <c:pt idx="4">
                  <c:v>January to August 2025</c:v>
                </c:pt>
              </c:strCache>
            </c:strRef>
          </c:cat>
          <c:val>
            <c:numRef>
              <c:f>Sheet7!$L$435:$L$439</c:f>
              <c:numCache>
                <c:formatCode>_(* #,##0_);_(* \(#,##0\);_(* "-"??_);_(@_)</c:formatCode>
                <c:ptCount val="5"/>
                <c:pt idx="0">
                  <c:v>920</c:v>
                </c:pt>
                <c:pt idx="1">
                  <c:v>1732</c:v>
                </c:pt>
                <c:pt idx="2">
                  <c:v>1688</c:v>
                </c:pt>
                <c:pt idx="3">
                  <c:v>2694</c:v>
                </c:pt>
                <c:pt idx="4">
                  <c:v>2543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5F-4D2E-B193-B8446970B9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2042721487"/>
        <c:axId val="2042739727"/>
      </c:barChart>
      <c:catAx>
        <c:axId val="2042721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2042739727"/>
        <c:crosses val="autoZero"/>
        <c:auto val="1"/>
        <c:lblAlgn val="ctr"/>
        <c:lblOffset val="100"/>
        <c:noMultiLvlLbl val="0"/>
      </c:catAx>
      <c:valAx>
        <c:axId val="2042739727"/>
        <c:scaling>
          <c:orientation val="minMax"/>
        </c:scaling>
        <c:delete val="0"/>
        <c:axPos val="l"/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2042721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904912811065251"/>
          <c:y val="2.8332024557395773E-2"/>
          <c:w val="0.72260606329334709"/>
          <c:h val="0.943335950885208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Sheet1!$A$1:$A$11</c:f>
              <c:strCache>
                <c:ptCount val="11"/>
                <c:pt idx="0">
                  <c:v>Shippagan</c:v>
                </c:pt>
                <c:pt idx="1">
                  <c:v>Miramichi</c:v>
                </c:pt>
                <c:pt idx="2">
                  <c:v>Bathurst</c:v>
                </c:pt>
                <c:pt idx="3">
                  <c:v>Haut-Madawaska</c:v>
                </c:pt>
                <c:pt idx="4">
                  <c:v>Memramcook</c:v>
                </c:pt>
                <c:pt idx="5">
                  <c:v>Richibucto</c:v>
                </c:pt>
                <c:pt idx="6">
                  <c:v>Edmundston</c:v>
                </c:pt>
                <c:pt idx="7">
                  <c:v>Lamèque</c:v>
                </c:pt>
                <c:pt idx="8">
                  <c:v>Sussex</c:v>
                </c:pt>
                <c:pt idx="9">
                  <c:v>Saint John</c:v>
                </c:pt>
                <c:pt idx="10">
                  <c:v>Cap-Pelé</c:v>
                </c:pt>
              </c:strCache>
            </c:strRef>
          </c:cat>
          <c:val>
            <c:numRef>
              <c:f>Sheet1!$B$1:$B$11</c:f>
              <c:numCache>
                <c:formatCode>0.0%</c:formatCode>
                <c:ptCount val="11"/>
                <c:pt idx="0">
                  <c:v>5.4545454545454453E-2</c:v>
                </c:pt>
                <c:pt idx="1">
                  <c:v>5.6109589041095864E-2</c:v>
                </c:pt>
                <c:pt idx="2">
                  <c:v>5.676573001862506E-2</c:v>
                </c:pt>
                <c:pt idx="3">
                  <c:v>5.7990028863815324E-2</c:v>
                </c:pt>
                <c:pt idx="4">
                  <c:v>5.8181818181818112E-2</c:v>
                </c:pt>
                <c:pt idx="5">
                  <c:v>5.9807073954983858E-2</c:v>
                </c:pt>
                <c:pt idx="6">
                  <c:v>6.313597143707228E-2</c:v>
                </c:pt>
                <c:pt idx="7">
                  <c:v>6.4247921390778506E-2</c:v>
                </c:pt>
                <c:pt idx="8">
                  <c:v>6.7693642872640458E-2</c:v>
                </c:pt>
                <c:pt idx="9">
                  <c:v>7.7261263247839773E-2</c:v>
                </c:pt>
                <c:pt idx="10">
                  <c:v>0.11385767790262169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43-40B2-B371-07E3D61F8A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381039807"/>
        <c:axId val="1381037887"/>
      </c:barChart>
      <c:catAx>
        <c:axId val="13810398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381037887"/>
        <c:crosses val="autoZero"/>
        <c:auto val="1"/>
        <c:lblAlgn val="ctr"/>
        <c:lblOffset val="100"/>
        <c:noMultiLvlLbl val="0"/>
      </c:catAx>
      <c:valAx>
        <c:axId val="1381037887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13810398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22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B26-48E9-8FE4-9CFB20F9E0B3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B26-48E9-8FE4-9CFB20F9E0B3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B26-48E9-8FE4-9CFB20F9E0B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pop!$D$29:$D$41</c:f>
              <c:strCache>
                <c:ptCount val="13"/>
                <c:pt idx="0">
                  <c:v>Q3 2022</c:v>
                </c:pt>
                <c:pt idx="1">
                  <c:v>Q4 2022</c:v>
                </c:pt>
                <c:pt idx="2">
                  <c:v>Q1 2023</c:v>
                </c:pt>
                <c:pt idx="3">
                  <c:v>Q2 2023</c:v>
                </c:pt>
                <c:pt idx="4">
                  <c:v>Q3 2023</c:v>
                </c:pt>
                <c:pt idx="5">
                  <c:v>Q4 2023</c:v>
                </c:pt>
                <c:pt idx="6">
                  <c:v>Q1 2024</c:v>
                </c:pt>
                <c:pt idx="7">
                  <c:v>Q2 2024</c:v>
                </c:pt>
                <c:pt idx="8">
                  <c:v>Q3 2024</c:v>
                </c:pt>
                <c:pt idx="9">
                  <c:v>Q4 2024</c:v>
                </c:pt>
                <c:pt idx="10">
                  <c:v>Q1 2025</c:v>
                </c:pt>
                <c:pt idx="11">
                  <c:v>Q2 2025</c:v>
                </c:pt>
                <c:pt idx="12">
                  <c:v>Q3 2025</c:v>
                </c:pt>
              </c:strCache>
            </c:strRef>
          </c:cat>
          <c:val>
            <c:numRef>
              <c:f>pop!$E$29:$E$41</c:f>
              <c:numCache>
                <c:formatCode>#,##0</c:formatCode>
                <c:ptCount val="13"/>
                <c:pt idx="0">
                  <c:v>7550</c:v>
                </c:pt>
                <c:pt idx="1">
                  <c:v>7551</c:v>
                </c:pt>
                <c:pt idx="2">
                  <c:v>2994</c:v>
                </c:pt>
                <c:pt idx="3">
                  <c:v>4736</c:v>
                </c:pt>
                <c:pt idx="4">
                  <c:v>6953</c:v>
                </c:pt>
                <c:pt idx="5">
                  <c:v>9027</c:v>
                </c:pt>
                <c:pt idx="6">
                  <c:v>4729</c:v>
                </c:pt>
                <c:pt idx="7">
                  <c:v>6071</c:v>
                </c:pt>
                <c:pt idx="8">
                  <c:v>7363</c:v>
                </c:pt>
                <c:pt idx="9">
                  <c:v>5548</c:v>
                </c:pt>
                <c:pt idx="10">
                  <c:v>2104</c:v>
                </c:pt>
                <c:pt idx="11">
                  <c:v>1069</c:v>
                </c:pt>
                <c:pt idx="12">
                  <c:v>2668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26-48E9-8FE4-9CFB20F9E0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7"/>
        <c:axId val="1369276943"/>
        <c:axId val="1369276463"/>
      </c:barChart>
      <c:catAx>
        <c:axId val="1369276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369276463"/>
        <c:crosses val="autoZero"/>
        <c:auto val="1"/>
        <c:lblAlgn val="ctr"/>
        <c:lblOffset val="100"/>
        <c:noMultiLvlLbl val="0"/>
      </c:catAx>
      <c:valAx>
        <c:axId val="1369276463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3692769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2200"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 - CSD'!$C$159:$C$168</c:f>
              <c:strCache>
                <c:ptCount val="10"/>
                <c:pt idx="0">
                  <c:v>Miramichi</c:v>
                </c:pt>
                <c:pt idx="1">
                  <c:v>Shediac</c:v>
                </c:pt>
                <c:pt idx="2">
                  <c:v>Moncton</c:v>
                </c:pt>
                <c:pt idx="3">
                  <c:v>Bathurst</c:v>
                </c:pt>
                <c:pt idx="4">
                  <c:v>Saint John</c:v>
                </c:pt>
                <c:pt idx="5">
                  <c:v>Campbellton</c:v>
                </c:pt>
                <c:pt idx="6">
                  <c:v>New Brunswick </c:v>
                </c:pt>
                <c:pt idx="7">
                  <c:v>Edmundston</c:v>
                </c:pt>
                <c:pt idx="8">
                  <c:v>Woodstock</c:v>
                </c:pt>
                <c:pt idx="9">
                  <c:v>Fredericton</c:v>
                </c:pt>
              </c:strCache>
            </c:strRef>
          </c:cat>
          <c:val>
            <c:numRef>
              <c:f>'PR - CSD'!$D$159:$D$168</c:f>
              <c:numCache>
                <c:formatCode>0%</c:formatCode>
                <c:ptCount val="10"/>
                <c:pt idx="0">
                  <c:v>-0.42528735632183901</c:v>
                </c:pt>
                <c:pt idx="1">
                  <c:v>-0.31034482758620685</c:v>
                </c:pt>
                <c:pt idx="2">
                  <c:v>-0.30634848138844484</c:v>
                </c:pt>
                <c:pt idx="3">
                  <c:v>-0.29006085192697773</c:v>
                </c:pt>
                <c:pt idx="4">
                  <c:v>-0.24200769774566011</c:v>
                </c:pt>
                <c:pt idx="5">
                  <c:v>-0.23371647509578541</c:v>
                </c:pt>
                <c:pt idx="6">
                  <c:v>-0.23198504040426526</c:v>
                </c:pt>
                <c:pt idx="7">
                  <c:v>-0.16800320769847632</c:v>
                </c:pt>
                <c:pt idx="8">
                  <c:v>-0.16256157635467972</c:v>
                </c:pt>
                <c:pt idx="9">
                  <c:v>-0.15186748427172092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5A-49AB-9268-E151321650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580062479"/>
        <c:axId val="1580069199"/>
      </c:barChart>
      <c:catAx>
        <c:axId val="15800624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580069199"/>
        <c:crosses val="autoZero"/>
        <c:auto val="1"/>
        <c:lblAlgn val="ctr"/>
        <c:lblOffset val="100"/>
        <c:noMultiLvlLbl val="0"/>
      </c:catAx>
      <c:valAx>
        <c:axId val="1580069199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800624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22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'LFS1'!$J$38:$J$42</c:f>
              <c:strCache>
                <c:ptCount val="5"/>
                <c:pt idx="0">
                  <c:v>Aug 2006</c:v>
                </c:pt>
                <c:pt idx="1">
                  <c:v>Aug 2009</c:v>
                </c:pt>
                <c:pt idx="2">
                  <c:v>Aug 2014</c:v>
                </c:pt>
                <c:pt idx="3">
                  <c:v>Aug 2019</c:v>
                </c:pt>
                <c:pt idx="4">
                  <c:v>Aug 2024</c:v>
                </c:pt>
              </c:strCache>
            </c:strRef>
          </c:cat>
          <c:val>
            <c:numRef>
              <c:f>'LFS1'!$K$38:$K$42</c:f>
              <c:numCache>
                <c:formatCode>_(* #,##0_);_(* \(#,##0\);_(* "-"??_);_(@_)</c:formatCode>
                <c:ptCount val="5"/>
                <c:pt idx="0">
                  <c:v>384100</c:v>
                </c:pt>
                <c:pt idx="1">
                  <c:v>395300</c:v>
                </c:pt>
                <c:pt idx="2">
                  <c:v>387100</c:v>
                </c:pt>
                <c:pt idx="3">
                  <c:v>378100</c:v>
                </c:pt>
                <c:pt idx="4">
                  <c:v>380000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64-4447-9A09-8230747D10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2721487"/>
        <c:axId val="2042739727"/>
      </c:barChart>
      <c:catAx>
        <c:axId val="2042721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2042739727"/>
        <c:crosses val="autoZero"/>
        <c:auto val="1"/>
        <c:lblAlgn val="ctr"/>
        <c:lblOffset val="100"/>
        <c:noMultiLvlLbl val="0"/>
      </c:catAx>
      <c:valAx>
        <c:axId val="2042739727"/>
        <c:scaling>
          <c:orientation val="minMax"/>
        </c:scaling>
        <c:delete val="0"/>
        <c:axPos val="l"/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2042721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>
                <a:latin typeface="Century Gothic" panose="020B0502020202020204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320C05B4-1873-4D37-92AC-4D2E2CB895EC}" type="datetimeFigureOut">
              <a:rPr lang="en-CA" smtClean="0"/>
              <a:pPr/>
              <a:t>2025-10-04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5700"/>
            <a:ext cx="5541962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47153"/>
            <a:ext cx="5563870" cy="3638580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>
                <a:latin typeface="Century Gothic" panose="020B0502020202020204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22D4A797-F410-4FBE-9A80-562361F957C3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1459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4BD36-314D-4D08-B603-DA34180BB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BAEA12-EA3B-4EB9-96D7-D3F7F63A73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6C605-5677-42B5-9F59-D839BF79E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63572-96FC-45F2-985F-B5CFB0159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42CB6-F4A3-4AAD-A6D8-0B6905FC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833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FEAAB-9E4A-45FA-B516-9AAEB088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215170-3992-4563-8112-01E626043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93BD4-62BB-4FE4-8789-603E77686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CE406-A624-4764-9F1E-F78E4F9A9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73109-53FE-40F5-80D1-03D72C371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13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CD563C-9304-4341-ADFD-699D4DD716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3C334B-011B-4073-8F98-95DC7AABC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5EF63-8A4C-4E5B-8985-A97F6EA1B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2E4EE-044F-48EE-AF91-CBB47C06D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E53A7-2A1C-43BA-8E80-1B5FBC1ED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3734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946FC-8E4F-429F-8BBA-AB3680C1F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FB086-5082-4FCF-B6C2-943E0FF48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40AE4-DAB3-43B2-9E96-EDEA1D57B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897BD-6FDE-4486-95AF-4D927A747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85EA8-3223-4C8B-8D1E-5841E0C4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217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FE2D2-8DDD-46B4-98A2-35CEBE5A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AB59D-7071-46D7-91A5-CCC7D8420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18669-437D-44AC-A407-D1095C681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FCE71-47EC-488E-8844-50EA2A1D2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4D685-81F6-4118-A61F-D3950105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271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E325-DB0F-4A18-BD30-4378B72F7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267C4-1C10-4865-8634-E0569BC797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21F284-F365-4F6B-98A9-BF73D0542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FB9088-F850-47CA-8034-283023D3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EE110-23EC-4D8B-9372-7FC62DF69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897E57-58B4-45AD-ABC9-4C99669C0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2142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B02BC-2604-40E2-991E-871456E37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DB557-F83A-4A65-836C-5E06C79F0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39777F-6EBD-48C7-A4E8-E6E7876F3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D48F12-26BA-4F03-B021-9E07F45350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078F93-BD92-4D1E-9D5E-DCC963B8F2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E19857-2EE5-4A14-BDE9-6B44A4DDC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A79743-EFE4-40B3-8ACC-234A64EB8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FEE29C-1E94-4FDA-8F76-C1B9DC277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7425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FBCF1-8DB3-40A2-B62C-B9A2479CB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10B414-729B-48D5-BF12-84BF40325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ECD8C-9CC3-47DF-8F33-29DCB06C6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7CBAD-6C6A-4CB0-85DF-164A20C10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101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B9FF4E-E337-43A1-A85E-80D46D88D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909864-375D-4206-98C2-21D701AE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4A34E-7158-4BB3-BF6B-15340DF59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69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EE5F3-76BB-457F-8AD3-10901719B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28F89-DBC2-4496-9F91-75EFE8479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711E07-EFBD-444D-B408-DA80D3C1C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370707-87B9-4C49-B6D4-BC7033022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8C664B-6E27-4D94-A179-98675321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5B5732-96C5-4A0A-A516-6FD54A27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6596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83D12-CFC6-4A14-BBF0-C77F4166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528AAB-36CF-4328-859D-5C30FCE578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E125B-8A7C-43A1-AB2B-B135CF137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BAA3AC-DE49-4626-AF25-3C68D73AD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E948A-BB46-4EB0-8B11-0540C4831CD1}" type="datetimeFigureOut">
              <a:rPr lang="en-CA" smtClean="0"/>
              <a:t>2025-10-04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27260-6D0B-4B8B-969C-07969AFD6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0071A-4D3C-478E-BC24-1F7C6B5C9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264-D2BF-4A3B-92E2-AFCDAFCC7E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3674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389BC9-ACF8-4868-9ECE-E5BA930ED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AC8D31-1CDA-41F7-864F-89FF9F9EC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EBECA-57B4-456F-9859-17739D059B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C44E948A-BB46-4EB0-8B11-0540C4831CD1}" type="datetimeFigureOut">
              <a:rPr lang="en-CA" smtClean="0"/>
              <a:pPr/>
              <a:t>2025-10-04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27ED2-07FE-42A5-8CC8-220A16221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2DBCF-20EA-4679-A49C-2B8FCB523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F9203264-D2BF-4A3B-92E2-AFCDAFCC7EC3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798A65-BAD5-11B5-F9DE-0DC98621E21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0" y="6205538"/>
            <a:ext cx="1759198" cy="65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29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BE422-3C92-74D4-712E-868AC4FA0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717A40-1CCE-0468-EDE2-51981035EAB8}"/>
              </a:ext>
            </a:extLst>
          </p:cNvPr>
          <p:cNvSpPr txBox="1"/>
          <p:nvPr/>
        </p:nvSpPr>
        <p:spPr>
          <a:xfrm>
            <a:off x="388475" y="1627288"/>
            <a:ext cx="1141504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CA" sz="54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Considerations on the potential impact of sharing HST revenue with municipalities</a:t>
            </a:r>
            <a:endParaRPr lang="en-US" sz="2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52AC38-75AC-28E2-BD71-99E6FC658DEA}"/>
              </a:ext>
            </a:extLst>
          </p:cNvPr>
          <p:cNvSpPr txBox="1"/>
          <p:nvPr/>
        </p:nvSpPr>
        <p:spPr>
          <a:xfrm>
            <a:off x="2517890" y="4687209"/>
            <a:ext cx="6703112" cy="886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buNone/>
            </a:pPr>
            <a:r>
              <a:rPr lang="en-CA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Prepared for:</a:t>
            </a:r>
            <a:endParaRPr lang="en-US" sz="24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en-CA" sz="2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Union of Municipalities of New Brunswick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1615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E2BC1-9BB5-0321-EE49-B804454BF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79CEA-504D-3F05-767D-04A123828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9235"/>
            <a:ext cx="12072395" cy="82674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200" b="1" dirty="0"/>
              <a:t>Warrant as a percentage of total revenue, all New Brunswick municipalities combined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E333118-BB92-F283-7D1B-71CC8F4838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94872"/>
              </p:ext>
            </p:extLst>
          </p:nvPr>
        </p:nvGraphicFramePr>
        <p:xfrm>
          <a:off x="5527313" y="6586642"/>
          <a:ext cx="6664687" cy="280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64687">
                  <a:extLst>
                    <a:ext uri="{9D8B030D-6E8A-4147-A177-3AD203B41FA5}">
                      <a16:colId xmlns:a16="http://schemas.microsoft.com/office/drawing/2014/main" val="1200696352"/>
                    </a:ext>
                  </a:extLst>
                </a:gridCol>
              </a:tblGrid>
              <a:tr h="152813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Source: New Brunswick Annual Report on Municipal Statistics.</a:t>
                      </a: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232941"/>
                  </a:ext>
                </a:extLst>
              </a:tr>
            </a:tbl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2217533-C945-F804-B596-6F82EC944F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6035304"/>
              </p:ext>
            </p:extLst>
          </p:nvPr>
        </p:nvGraphicFramePr>
        <p:xfrm>
          <a:off x="-18528" y="1169043"/>
          <a:ext cx="12210528" cy="4838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8552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D5AEC-D77C-0D8C-0182-06D9709B4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52933-CCE1-CC38-241D-66B2600D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9235"/>
            <a:ext cx="12072395" cy="82674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200" b="1" dirty="0"/>
              <a:t>Property tax revenue as a share of municipal government revenue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11CBED0-88B6-8399-C9B2-A0306B7242D0}"/>
              </a:ext>
            </a:extLst>
          </p:cNvPr>
          <p:cNvGraphicFramePr>
            <a:graphicFrameLocks noGrp="1"/>
          </p:cNvGraphicFramePr>
          <p:nvPr/>
        </p:nvGraphicFramePr>
        <p:xfrm>
          <a:off x="5527313" y="6586642"/>
          <a:ext cx="6664687" cy="280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64687">
                  <a:extLst>
                    <a:ext uri="{9D8B030D-6E8A-4147-A177-3AD203B41FA5}">
                      <a16:colId xmlns:a16="http://schemas.microsoft.com/office/drawing/2014/main" val="1200696352"/>
                    </a:ext>
                  </a:extLst>
                </a:gridCol>
              </a:tblGrid>
              <a:tr h="152813"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Source: New Brunswick Annual Report on Municipal Statistics.</a:t>
                      </a: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232941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2ED9104-6077-1904-0676-62DE79439F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0755007"/>
              </p:ext>
            </p:extLst>
          </p:nvPr>
        </p:nvGraphicFramePr>
        <p:xfrm>
          <a:off x="45085" y="1365813"/>
          <a:ext cx="12027310" cy="4456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6676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FD019-F7D1-9A24-6C39-4F4272B9D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EB84D-62DC-F921-1B0E-1D7BC9F7B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9235"/>
            <a:ext cx="12072395" cy="82674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200" b="1" dirty="0"/>
              <a:t>Property taxes as a share of total taxes paid by household income quintile, New Brunswick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3219A8C-F2E2-B704-23CE-53BC9129A1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8648932"/>
              </p:ext>
            </p:extLst>
          </p:nvPr>
        </p:nvGraphicFramePr>
        <p:xfrm>
          <a:off x="277792" y="1458409"/>
          <a:ext cx="11839575" cy="4629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0240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B181A-8796-1562-70E8-E3A287F27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94024-84B8-21BF-1E66-9B5286ED8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272" y="2002631"/>
            <a:ext cx="11267456" cy="285273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Key Finding #4</a:t>
            </a:r>
            <a:br>
              <a:rPr lang="en-US" b="1" dirty="0">
                <a:solidFill>
                  <a:schemeClr val="accent6"/>
                </a:solidFill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Sharing HST revenue with municipalities would have a number of important impacts.</a:t>
            </a:r>
          </a:p>
        </p:txBody>
      </p:sp>
    </p:spTree>
    <p:extLst>
      <p:ext uri="{BB962C8B-B14F-4D97-AF65-F5344CB8AC3E}">
        <p14:creationId xmlns:p14="http://schemas.microsoft.com/office/powerpoint/2010/main" val="635447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10313-B03A-443F-983F-824B722B5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AFDA6-8C56-3605-79AB-19EFA06BB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2"/>
            <a:ext cx="12191076" cy="855956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Potential impacts of sharing HST with municipalities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8468B17-60C5-46AB-A58E-CEA0DE89CD6A}"/>
              </a:ext>
            </a:extLst>
          </p:cNvPr>
          <p:cNvSpPr>
            <a:spLocks noGrp="1"/>
          </p:cNvSpPr>
          <p:nvPr/>
        </p:nvSpPr>
        <p:spPr>
          <a:xfrm>
            <a:off x="52137" y="1423686"/>
            <a:ext cx="12191076" cy="4896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</a:pPr>
            <a:r>
              <a:rPr lang="en-US" sz="2600" dirty="0"/>
              <a:t>If one point of GNB’s HST revenue was allocated to municipalities, it would: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200" dirty="0"/>
              <a:t>Boost the sector’s GDP contribution by 18%. </a:t>
            </a:r>
            <a:r>
              <a:rPr lang="en-US" dirty="0"/>
              <a:t>NB would still rank 7</a:t>
            </a:r>
            <a:r>
              <a:rPr lang="en-US" baseline="30000" dirty="0"/>
              <a:t>th</a:t>
            </a:r>
            <a:r>
              <a:rPr lang="en-US" dirty="0"/>
              <a:t> but it would be a significant boost to help diversify revenue sources and sustainably address capital investment needs.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Reduce reliance on the warrant from 84% to 72% - still higher than most other provinces.</a:t>
            </a:r>
          </a:p>
        </p:txBody>
      </p:sp>
    </p:spTree>
    <p:extLst>
      <p:ext uri="{BB962C8B-B14F-4D97-AF65-F5344CB8AC3E}">
        <p14:creationId xmlns:p14="http://schemas.microsoft.com/office/powerpoint/2010/main" val="1383391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18F5F-2210-8E89-8F0F-5A15C2E53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CCD90-A02B-E363-E12A-3483FC023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2"/>
            <a:ext cx="12191076" cy="855956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Potential impacts of sharing HST with municipalities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2006EE1-51AD-5FBB-29B4-E39A0C9AB830}"/>
              </a:ext>
            </a:extLst>
          </p:cNvPr>
          <p:cNvSpPr>
            <a:spLocks noGrp="1"/>
          </p:cNvSpPr>
          <p:nvPr/>
        </p:nvSpPr>
        <p:spPr>
          <a:xfrm>
            <a:off x="52137" y="1423686"/>
            <a:ext cx="12191076" cy="48960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Assuming half the HST money was spent on operations and half on infrastructure investment, the one percentage point of GNB HST revenue would: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Boost provincial GDP by $218 million.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Support over 2,000 full time equivalent (FTE) jobs and $126 million employment income.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Induce $95 million in household spending on goods and services.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600" dirty="0"/>
              <a:t>Boost government taxes by $55 million.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And it should allow municipalities to </a:t>
            </a:r>
            <a:r>
              <a:rPr lang="en-US" sz="2600" b="1" dirty="0"/>
              <a:t>leverage additional funding </a:t>
            </a:r>
            <a:r>
              <a:rPr lang="en-US" sz="2600" dirty="0"/>
              <a:t>from the federal government, private sector and other sources.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53354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16D3E-3AF0-82E8-195E-107815EAB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5FCDF-C04F-DED6-28E1-1070B7F37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1"/>
            <a:ext cx="12191076" cy="1261069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400" b="1" dirty="0"/>
              <a:t>If municipalities had been receiving the HST revenue, the infrastructure shortfall would be much less</a:t>
            </a:r>
            <a:endParaRPr lang="en-CA" sz="34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5921742-8A47-7DE0-6F2B-61F34DB47A70}"/>
              </a:ext>
            </a:extLst>
          </p:cNvPr>
          <p:cNvSpPr>
            <a:spLocks noGrp="1"/>
          </p:cNvSpPr>
          <p:nvPr/>
        </p:nvSpPr>
        <p:spPr>
          <a:xfrm>
            <a:off x="52137" y="2071868"/>
            <a:ext cx="12191076" cy="4247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In the past five years, it would have added nearly $500 million to municipal capital investment across the province, a 32% increase.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endParaRPr lang="en-US" sz="26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This would have brought the five-year average per capita municipal capital investment up to slightly above the national level (based on Statistics Canada data).</a:t>
            </a:r>
          </a:p>
        </p:txBody>
      </p:sp>
    </p:spTree>
    <p:extLst>
      <p:ext uri="{BB962C8B-B14F-4D97-AF65-F5344CB8AC3E}">
        <p14:creationId xmlns:p14="http://schemas.microsoft.com/office/powerpoint/2010/main" val="2572413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6C327-290D-A217-288C-ADE469152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05665-0851-BAC9-EE86-E249AFF28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272" y="2187826"/>
            <a:ext cx="11563824" cy="285273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Key Finding #5</a:t>
            </a:r>
            <a:br>
              <a:rPr lang="en-US" b="1" dirty="0"/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Municipal government infrastructure investment is critical to meeting housing targets</a:t>
            </a:r>
          </a:p>
        </p:txBody>
      </p:sp>
    </p:spTree>
    <p:extLst>
      <p:ext uri="{BB962C8B-B14F-4D97-AF65-F5344CB8AC3E}">
        <p14:creationId xmlns:p14="http://schemas.microsoft.com/office/powerpoint/2010/main" val="2338470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2A909-156A-8112-ADE0-A9292687D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727BC-1120-1B8E-74CE-59D08B34D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1"/>
            <a:ext cx="12191076" cy="844381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400" b="1" dirty="0"/>
              <a:t>Meeting housing goals</a:t>
            </a:r>
            <a:endParaRPr lang="en-CA" sz="34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08561A2-C94B-E383-C2F3-1B7AE1057624}"/>
              </a:ext>
            </a:extLst>
          </p:cNvPr>
          <p:cNvSpPr>
            <a:spLocks noGrp="1"/>
          </p:cNvSpPr>
          <p:nvPr/>
        </p:nvSpPr>
        <p:spPr>
          <a:xfrm>
            <a:off x="0" y="1527858"/>
            <a:ext cx="12191076" cy="45951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600" dirty="0"/>
              <a:t>Dr. Brett’s report estimated $100 million more is needed each year to start catching up from the municipal infrastructure investment backlog.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600" dirty="0"/>
              <a:t>Based on estimated municipality costs per door, NB municipalities will need to invest $357 million per year to support the 6,000/year homes target (not including inflation).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600" dirty="0"/>
              <a:t>Without an infusion of new funding to support municipal infrastructure, the province’s municipalities could end up increasing the municipal infrastructure shortfall by 2028-2029 by an additional $593 million.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600" dirty="0"/>
              <a:t>With the HST point (half going to infrastructure investment), the increase in the municipal infrastructure shortfall by 2028-2029 declines to only $117 million. </a:t>
            </a:r>
          </a:p>
        </p:txBody>
      </p:sp>
    </p:spTree>
    <p:extLst>
      <p:ext uri="{BB962C8B-B14F-4D97-AF65-F5344CB8AC3E}">
        <p14:creationId xmlns:p14="http://schemas.microsoft.com/office/powerpoint/2010/main" val="2896532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AA2DF-7B8C-A176-E997-7270EDF17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A40A1-E35E-0301-D321-B763BCCF9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7342"/>
            <a:ext cx="12072395" cy="973317"/>
          </a:xfrm>
        </p:spPr>
        <p:txBody>
          <a:bodyPr>
            <a:normAutofit/>
          </a:bodyPr>
          <a:lstStyle/>
          <a:p>
            <a:r>
              <a:rPr lang="en-US" sz="3600" b="1" dirty="0"/>
              <a:t>Housing completions by timeframe, New Brunswick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3E3A8E-B782-D114-704A-AA4B770E5E56}"/>
              </a:ext>
            </a:extLst>
          </p:cNvPr>
          <p:cNvSpPr txBox="1"/>
          <p:nvPr/>
        </p:nvSpPr>
        <p:spPr>
          <a:xfrm>
            <a:off x="3932498" y="6533835"/>
            <a:ext cx="8371390" cy="3847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>
              <a:lnSpc>
                <a:spcPct val="110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Source: CMHC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7C27BDE-81E8-44C3-85A6-0EC8480B7E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6187611"/>
              </p:ext>
            </p:extLst>
          </p:nvPr>
        </p:nvGraphicFramePr>
        <p:xfrm>
          <a:off x="0" y="1319514"/>
          <a:ext cx="11991372" cy="4849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7521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974EB-786A-0970-C94A-138A9DDAF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B6DB2-6EBE-0EBE-06D3-50242D5BD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272" y="2002631"/>
            <a:ext cx="11267456" cy="285273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Key Finding #1</a:t>
            </a:r>
            <a:br>
              <a:rPr lang="en-US" b="1" dirty="0">
                <a:solidFill>
                  <a:schemeClr val="accent6"/>
                </a:solidFill>
              </a:rPr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Municipal government is much smaller in New Brunswick compared to its peers.</a:t>
            </a:r>
          </a:p>
        </p:txBody>
      </p:sp>
    </p:spTree>
    <p:extLst>
      <p:ext uri="{BB962C8B-B14F-4D97-AF65-F5344CB8AC3E}">
        <p14:creationId xmlns:p14="http://schemas.microsoft.com/office/powerpoint/2010/main" val="3872432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5986B-9AB1-00D4-D455-F7BB06474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68B57-0F2B-0918-444B-7DA0F531C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4156" y="2129953"/>
            <a:ext cx="10348482" cy="285273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Key Finding #6</a:t>
            </a:r>
            <a:br>
              <a:rPr lang="en-US" b="1" dirty="0"/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Highly livable communities will be critical to our economic development.</a:t>
            </a:r>
          </a:p>
        </p:txBody>
      </p:sp>
    </p:spTree>
    <p:extLst>
      <p:ext uri="{BB962C8B-B14F-4D97-AF65-F5344CB8AC3E}">
        <p14:creationId xmlns:p14="http://schemas.microsoft.com/office/powerpoint/2010/main" val="20462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2CA9B-A20C-9FF0-BDB6-F22293386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0B1D5-91DC-2C95-19B6-652F2F74C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2"/>
            <a:ext cx="12191076" cy="902254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400" b="1" dirty="0"/>
              <a:t>What is the value proposition for your municipality? </a:t>
            </a:r>
            <a:endParaRPr lang="en-CA" sz="34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618EC81-8D57-BF6C-FE7A-4E9B64958BA3}"/>
              </a:ext>
            </a:extLst>
          </p:cNvPr>
          <p:cNvSpPr>
            <a:spLocks noGrp="1"/>
          </p:cNvSpPr>
          <p:nvPr/>
        </p:nvSpPr>
        <p:spPr>
          <a:xfrm>
            <a:off x="924" y="1305045"/>
            <a:ext cx="12191076" cy="47369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600" dirty="0"/>
              <a:t>Having a </a:t>
            </a:r>
            <a:r>
              <a:rPr lang="en-US" sz="2600" b="1" dirty="0"/>
              <a:t>strong and successful municipal government </a:t>
            </a:r>
            <a:r>
              <a:rPr lang="en-US" sz="2600" dirty="0"/>
              <a:t>sector is more important than ever.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600" dirty="0"/>
              <a:t>The </a:t>
            </a:r>
            <a:r>
              <a:rPr lang="en-US" sz="2600" b="1" dirty="0"/>
              <a:t>competition</a:t>
            </a:r>
            <a:r>
              <a:rPr lang="en-US" sz="2600" dirty="0"/>
              <a:t> for population growth and business investment has never been more pronounced.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600" dirty="0"/>
              <a:t>People and investment are </a:t>
            </a:r>
            <a:r>
              <a:rPr lang="en-US" sz="2600" b="1" dirty="0"/>
              <a:t>more mobile now </a:t>
            </a:r>
            <a:r>
              <a:rPr lang="en-US" sz="2600" dirty="0"/>
              <a:t>than at any time in history.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2600" dirty="0"/>
              <a:t>There must be a strong ‘</a:t>
            </a:r>
            <a:r>
              <a:rPr lang="en-US" sz="2600" b="1" dirty="0"/>
              <a:t>value proposition</a:t>
            </a:r>
            <a:r>
              <a:rPr lang="en-US" sz="2600" dirty="0"/>
              <a:t>’ for living or operating a business in New Brunswick and municipalities are key to this value proposition.</a:t>
            </a:r>
          </a:p>
        </p:txBody>
      </p:sp>
    </p:spTree>
    <p:extLst>
      <p:ext uri="{BB962C8B-B14F-4D97-AF65-F5344CB8AC3E}">
        <p14:creationId xmlns:p14="http://schemas.microsoft.com/office/powerpoint/2010/main" val="94644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4EAFD-A930-D430-F6E1-BF27ADC5E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7EA04-C804-948F-22CE-A9C0F99C5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272" y="2002631"/>
            <a:ext cx="11267456" cy="2852737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Early impacts of recent immigration and international student and worker programs</a:t>
            </a:r>
          </a:p>
        </p:txBody>
      </p:sp>
    </p:spTree>
    <p:extLst>
      <p:ext uri="{BB962C8B-B14F-4D97-AF65-F5344CB8AC3E}">
        <p14:creationId xmlns:p14="http://schemas.microsoft.com/office/powerpoint/2010/main" val="39188680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F66B3-B61F-C2AC-C61A-B7FA84AE4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F6856-B03B-868B-B5EF-F9C9BABFF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1"/>
            <a:ext cx="12191076" cy="1122173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Recent population growth has been more beneficial in smaller urban and rural Canada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5152707-058C-4ABF-6D1E-516BE16D0A96}"/>
              </a:ext>
            </a:extLst>
          </p:cNvPr>
          <p:cNvSpPr>
            <a:spLocks noGrp="1"/>
          </p:cNvSpPr>
          <p:nvPr/>
        </p:nvSpPr>
        <p:spPr>
          <a:xfrm>
            <a:off x="52137" y="1640321"/>
            <a:ext cx="12087726" cy="4514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/>
              <a:t>In 2015, over 60% of New Brunswick municipalities were </a:t>
            </a:r>
            <a:r>
              <a:rPr lang="en-US" b="1" i="1" dirty="0"/>
              <a:t>shrinking</a:t>
            </a:r>
            <a:r>
              <a:rPr lang="en-US" dirty="0"/>
              <a:t> (losing population).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/>
              <a:t>By 2024, 80% were </a:t>
            </a:r>
            <a:r>
              <a:rPr lang="en-US" b="1" i="1" dirty="0"/>
              <a:t>growing</a:t>
            </a:r>
            <a:r>
              <a:rPr lang="en-US" dirty="0"/>
              <a:t> (adding population).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/>
              <a:t>Immigrant attraction rates in the largest cities were not much higher than in 2019 but much higher in most mid-sized and smaller areas.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1603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51524-AA2D-D3E9-435B-5997E6F21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4F764-8E80-6F90-C6F3-AF2C2E20A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7342"/>
            <a:ext cx="12072395" cy="1158512"/>
          </a:xfrm>
        </p:spPr>
        <p:txBody>
          <a:bodyPr>
            <a:normAutofit/>
          </a:bodyPr>
          <a:lstStyle/>
          <a:p>
            <a:r>
              <a:rPr lang="en-US" sz="3200" b="1" dirty="0"/>
              <a:t>Population growth rate in selected New Brunswick municipalities, 2022 to 2024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E09AD56-4D99-F03A-098E-50BA575447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6719371"/>
              </p:ext>
            </p:extLst>
          </p:nvPr>
        </p:nvGraphicFramePr>
        <p:xfrm>
          <a:off x="299909" y="1250066"/>
          <a:ext cx="11592182" cy="5073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5AFFD3B-D537-6E4B-84CD-0459E73FBA1E}"/>
              </a:ext>
            </a:extLst>
          </p:cNvPr>
          <p:cNvSpPr txBox="1"/>
          <p:nvPr/>
        </p:nvSpPr>
        <p:spPr>
          <a:xfrm>
            <a:off x="3434787" y="6481501"/>
            <a:ext cx="8371390" cy="3847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>
              <a:lnSpc>
                <a:spcPct val="110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Source: Statistics Canada Table: 17-10-0155-01.</a:t>
            </a:r>
          </a:p>
        </p:txBody>
      </p:sp>
    </p:spTree>
    <p:extLst>
      <p:ext uri="{BB962C8B-B14F-4D97-AF65-F5344CB8AC3E}">
        <p14:creationId xmlns:p14="http://schemas.microsoft.com/office/powerpoint/2010/main" val="20239319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33451-FCC3-0958-D9B6-08F12A72F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36E176-2EDA-A64E-4DAF-B97F6B052204}"/>
              </a:ext>
            </a:extLst>
          </p:cNvPr>
          <p:cNvSpPr/>
          <p:nvPr/>
        </p:nvSpPr>
        <p:spPr>
          <a:xfrm>
            <a:off x="0" y="0"/>
            <a:ext cx="3295291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latin typeface="Century Gothic" panose="020B0502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1EC05A-79CC-B5E2-04B8-059539C37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5290" y="115308"/>
            <a:ext cx="8895785" cy="811169"/>
          </a:xfrm>
          <a:noFill/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CA" sz="3400" b="1" dirty="0">
                <a:latin typeface="Century Gothic" panose="020B0502020202020204" pitchFamily="34" charset="0"/>
              </a:rPr>
              <a:t> </a:t>
            </a:r>
            <a:r>
              <a:rPr lang="en-CA" sz="3000" b="1" cap="all" dirty="0"/>
              <a:t>Top 10 jurisdictions for PR admissions per 10,000 population in 2024, CMA or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F1511-588C-67D4-FC9E-290B393E993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361083" y="1618784"/>
            <a:ext cx="5352289" cy="476192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Brooks, AB - 558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>
                <a:solidFill>
                  <a:schemeClr val="accent2"/>
                </a:solidFill>
              </a:rPr>
              <a:t>Greater Moncton - 385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>
                <a:solidFill>
                  <a:schemeClr val="accent2"/>
                </a:solidFill>
              </a:rPr>
              <a:t>Summerside - 379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>
                <a:solidFill>
                  <a:schemeClr val="accent2"/>
                </a:solidFill>
              </a:rPr>
              <a:t>Edmundston - 353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Brandon, MB - 328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Winkler, MB - 300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Regina, SK - 283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>
                <a:solidFill>
                  <a:schemeClr val="accent2"/>
                </a:solidFill>
              </a:rPr>
              <a:t>Charlottetown - 277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Moose Jaw, SK - 260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Steinbach, MB - 236 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1278BB-B636-4C0A-B1E2-98D1BCF8B1B8}"/>
              </a:ext>
            </a:extLst>
          </p:cNvPr>
          <p:cNvSpPr txBox="1"/>
          <p:nvPr/>
        </p:nvSpPr>
        <p:spPr>
          <a:xfrm>
            <a:off x="10766327" y="6488668"/>
            <a:ext cx="1424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IRCC.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BB2044D-3402-AA7F-0792-C369A7E3F05A}"/>
              </a:ext>
            </a:extLst>
          </p:cNvPr>
          <p:cNvSpPr txBox="1">
            <a:spLocks/>
          </p:cNvSpPr>
          <p:nvPr/>
        </p:nvSpPr>
        <p:spPr>
          <a:xfrm>
            <a:off x="87188" y="1484313"/>
            <a:ext cx="3208104" cy="405996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200" dirty="0"/>
              <a:t>In 2024, </a:t>
            </a:r>
            <a:r>
              <a:rPr lang="en-US" sz="3200" b="1" dirty="0"/>
              <a:t>FOUR OF THE TOP</a:t>
            </a:r>
            <a:r>
              <a:rPr lang="en-US" sz="3200" dirty="0"/>
              <a:t> </a:t>
            </a:r>
            <a:r>
              <a:rPr lang="en-US" sz="3200" b="1" dirty="0"/>
              <a:t>10</a:t>
            </a:r>
            <a:r>
              <a:rPr lang="en-US" sz="3200" dirty="0"/>
              <a:t> urban centres for immigrant attraction were in Atlantic Canada.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3749066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FF143-43D2-3AFE-6490-7955D9225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123B6-69B4-8409-EA30-D9A3C97AD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1"/>
            <a:ext cx="12191076" cy="811169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Federal government objectives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21004E-5617-1A36-ADC2-C7B218DA7401}"/>
              </a:ext>
            </a:extLst>
          </p:cNvPr>
          <p:cNvSpPr>
            <a:spLocks noGrp="1"/>
          </p:cNvSpPr>
          <p:nvPr/>
        </p:nvSpPr>
        <p:spPr>
          <a:xfrm>
            <a:off x="104274" y="1385678"/>
            <a:ext cx="12087726" cy="4514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/>
              <a:t>Drop annual permanent resident admissions from just under 500,000 in 2023 to 365,000 in 2027 (27% cut).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/>
              <a:t>Significant cuts in temporary residents (students, temporary workers, etc.)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/>
              <a:t>Provincial nominee programs numbers have been cut in half.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/>
              <a:t>More focus on in-Canada transitions and Francophone immigration outside Quebec.</a:t>
            </a:r>
          </a:p>
        </p:txBody>
      </p:sp>
    </p:spTree>
    <p:extLst>
      <p:ext uri="{BB962C8B-B14F-4D97-AF65-F5344CB8AC3E}">
        <p14:creationId xmlns:p14="http://schemas.microsoft.com/office/powerpoint/2010/main" val="13738350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C2B91-F997-57BF-188D-0C75BAD95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02AA7-5AD2-FF9F-6CDC-A5574413A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1"/>
            <a:ext cx="12191076" cy="811169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Impacts of the changes: Impact on population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F25383-217E-AF8B-2071-3698DB84F9B3}"/>
              </a:ext>
            </a:extLst>
          </p:cNvPr>
          <p:cNvSpPr>
            <a:spLocks noGrp="1"/>
          </p:cNvSpPr>
          <p:nvPr/>
        </p:nvSpPr>
        <p:spPr>
          <a:xfrm>
            <a:off x="104274" y="1385678"/>
            <a:ext cx="12087726" cy="5292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New Brunswick population growth in Q1-Q3 2025 </a:t>
            </a:r>
            <a:r>
              <a:rPr lang="en-US" b="1" dirty="0"/>
              <a:t>down 68%</a:t>
            </a:r>
            <a:r>
              <a:rPr lang="en-US" dirty="0"/>
              <a:t> over 2024.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Across Canada population growth is </a:t>
            </a:r>
            <a:r>
              <a:rPr lang="en-US" b="1" dirty="0"/>
              <a:t>down 80% </a:t>
            </a:r>
            <a:r>
              <a:rPr lang="en-US" dirty="0"/>
              <a:t>(Ontario down 91%).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18-24 declined by 1.5% between July 1, 2024 and July 1, 2025.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New Brunswick 18-24 population up but only 0.5%.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en-US" sz="105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Annual population growth across Canada - 0.9% between 2024-2025.</a:t>
            </a:r>
          </a:p>
        </p:txBody>
      </p:sp>
    </p:spTree>
    <p:extLst>
      <p:ext uri="{BB962C8B-B14F-4D97-AF65-F5344CB8AC3E}">
        <p14:creationId xmlns:p14="http://schemas.microsoft.com/office/powerpoint/2010/main" val="35325023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C8F40-2BA5-87A1-6FA6-801386531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"/>
            <a:ext cx="12072395" cy="752354"/>
          </a:xfrm>
        </p:spPr>
        <p:txBody>
          <a:bodyPr>
            <a:normAutofit/>
          </a:bodyPr>
          <a:lstStyle/>
          <a:p>
            <a:r>
              <a:rPr lang="en-US" sz="3200" b="1" dirty="0"/>
              <a:t>Population change by quarter, New Brunswick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F08CE50-FE60-F7EC-E79A-C0B7B6673D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311863"/>
              </p:ext>
            </p:extLst>
          </p:nvPr>
        </p:nvGraphicFramePr>
        <p:xfrm>
          <a:off x="5527313" y="6356588"/>
          <a:ext cx="6664687" cy="4445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64687">
                  <a:extLst>
                    <a:ext uri="{9D8B030D-6E8A-4147-A177-3AD203B41FA5}">
                      <a16:colId xmlns:a16="http://schemas.microsoft.com/office/drawing/2014/main" val="1200696352"/>
                    </a:ext>
                  </a:extLst>
                </a:gridCol>
              </a:tblGrid>
              <a:tr h="4445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Table: 17-10-0009-01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232941"/>
                  </a:ext>
                </a:extLst>
              </a:tr>
            </a:tbl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8F51F38-0EDF-848E-0CB5-EF7CA4C002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6693345"/>
              </p:ext>
            </p:extLst>
          </p:nvPr>
        </p:nvGraphicFramePr>
        <p:xfrm>
          <a:off x="119605" y="1041722"/>
          <a:ext cx="11952789" cy="5046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66660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C046A-36A9-8DDD-65AA-213FE3AA2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B09A3-7C71-81BF-195D-CEDEEC86C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"/>
            <a:ext cx="12192001" cy="752353"/>
          </a:xfrm>
        </p:spPr>
        <p:txBody>
          <a:bodyPr>
            <a:normAutofit/>
          </a:bodyPr>
          <a:lstStyle/>
          <a:p>
            <a:r>
              <a:rPr lang="en-US" sz="2800" b="1" i="1" dirty="0"/>
              <a:t>Projected</a:t>
            </a:r>
            <a:r>
              <a:rPr lang="en-US" sz="2800" b="1" dirty="0"/>
              <a:t> change in PR admissions by municipality 2025 versus 2024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9B836D8-B30B-78F8-2983-20E5E9316F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4356093"/>
              </p:ext>
            </p:extLst>
          </p:nvPr>
        </p:nvGraphicFramePr>
        <p:xfrm>
          <a:off x="0" y="1099595"/>
          <a:ext cx="12072394" cy="5220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90FE80B-42E4-AFF6-35FF-38D811D51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986775"/>
              </p:ext>
            </p:extLst>
          </p:nvPr>
        </p:nvGraphicFramePr>
        <p:xfrm>
          <a:off x="5527313" y="6356588"/>
          <a:ext cx="6664687" cy="4445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64687">
                  <a:extLst>
                    <a:ext uri="{9D8B030D-6E8A-4147-A177-3AD203B41FA5}">
                      <a16:colId xmlns:a16="http://schemas.microsoft.com/office/drawing/2014/main" val="1200696352"/>
                    </a:ext>
                  </a:extLst>
                </a:gridCol>
              </a:tblGrid>
              <a:tr h="4445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Based on IRCC admissions data for the first seven months of the year. 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232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05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49026-FFA8-FA8D-FCFA-4B2B14252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29195-8E8A-92AE-83FB-8EB225A70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2"/>
            <a:ext cx="12191076" cy="855956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Limited municipal GDP contribution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C67945-727D-BA45-BAD1-5B80B48BEFB0}"/>
              </a:ext>
            </a:extLst>
          </p:cNvPr>
          <p:cNvSpPr>
            <a:spLocks noGrp="1"/>
          </p:cNvSpPr>
          <p:nvPr/>
        </p:nvSpPr>
        <p:spPr>
          <a:xfrm>
            <a:off x="52137" y="1423686"/>
            <a:ext cx="12191076" cy="4896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600" dirty="0"/>
              <a:t>New Brunswick ranks 8th among the provinces for the relative size of municipal and regional government (GDP contribution per capita).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600" dirty="0"/>
              <a:t>To reach the municipal GDP level in Manitoba would require a 37% increase and to reach the level in Alberta a 2.5 times increase. 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600" dirty="0"/>
              <a:t>The per capita GDP contribution from local, municipal and regional public administration in New Brunswick declined between 2019 and 2024. </a:t>
            </a:r>
          </a:p>
        </p:txBody>
      </p:sp>
    </p:spTree>
    <p:extLst>
      <p:ext uri="{BB962C8B-B14F-4D97-AF65-F5344CB8AC3E}">
        <p14:creationId xmlns:p14="http://schemas.microsoft.com/office/powerpoint/2010/main" val="28461845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AD992-7BEA-75B6-AECD-C053918C6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8180A-3F15-8803-2AEA-E7603A999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1"/>
            <a:ext cx="12191076" cy="811169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Impacts of the changes: International students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D5ED61-84F0-4F16-074D-D8962B44F973}"/>
              </a:ext>
            </a:extLst>
          </p:cNvPr>
          <p:cNvSpPr>
            <a:spLocks noGrp="1"/>
          </p:cNvSpPr>
          <p:nvPr/>
        </p:nvSpPr>
        <p:spPr>
          <a:xfrm>
            <a:off x="104274" y="1385678"/>
            <a:ext cx="12087726" cy="4514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/>
              <a:t>Number of new international study permits issued across Canada on pace in 2025 to </a:t>
            </a:r>
            <a:r>
              <a:rPr lang="en-US" b="1" dirty="0"/>
              <a:t>drop 50% or more </a:t>
            </a:r>
            <a:r>
              <a:rPr lang="en-US" dirty="0"/>
              <a:t>compared to 2023.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/>
              <a:t>New Brunswick cuts so far </a:t>
            </a:r>
            <a:r>
              <a:rPr lang="en-US" b="1" dirty="0"/>
              <a:t>not as deep </a:t>
            </a:r>
            <a:r>
              <a:rPr lang="en-US" dirty="0"/>
              <a:t>but we were well below the national international student rate in our PSE institutions.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/>
              <a:t>NBCC reported a </a:t>
            </a:r>
            <a:r>
              <a:rPr lang="en-US" b="1" dirty="0"/>
              <a:t>39% cut in international students </a:t>
            </a:r>
            <a:r>
              <a:rPr lang="en-US" dirty="0"/>
              <a:t>compared to last year.</a:t>
            </a:r>
          </a:p>
        </p:txBody>
      </p:sp>
    </p:spTree>
    <p:extLst>
      <p:ext uri="{BB962C8B-B14F-4D97-AF65-F5344CB8AC3E}">
        <p14:creationId xmlns:p14="http://schemas.microsoft.com/office/powerpoint/2010/main" val="19348710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BF0B7-0361-94B1-5F2B-3035E36F0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54E50-44DB-6B41-EB5D-57015C13B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1"/>
            <a:ext cx="12191076" cy="811169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Impacts of the changes: Impact on the workforce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9D6071-82CD-9646-3045-7F3681B3DE21}"/>
              </a:ext>
            </a:extLst>
          </p:cNvPr>
          <p:cNvSpPr>
            <a:spLocks noGrp="1"/>
          </p:cNvSpPr>
          <p:nvPr/>
        </p:nvSpPr>
        <p:spPr>
          <a:xfrm>
            <a:off x="104274" y="1385678"/>
            <a:ext cx="12087726" cy="4514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400" dirty="0"/>
              <a:t>Cuts not showing up in the NB workforce, yet.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400" dirty="0"/>
              <a:t>Nearly 51,000 immigrants in the workforce in August and 20,200 temporary workers.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400" dirty="0"/>
              <a:t>An increase of 10,000 over August 2024 and 43,000 since August 2019.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400" dirty="0"/>
              <a:t>The born in Canada workforce has also increased slightly (+2,000 since 2019).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400" dirty="0"/>
              <a:t>But, overall, the number of people born in Canada and participating in the New Brunswick workforce was lower in August 2025 than August 2006.</a:t>
            </a:r>
          </a:p>
        </p:txBody>
      </p:sp>
    </p:spTree>
    <p:extLst>
      <p:ext uri="{BB962C8B-B14F-4D97-AF65-F5344CB8AC3E}">
        <p14:creationId xmlns:p14="http://schemas.microsoft.com/office/powerpoint/2010/main" val="34237323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87231-5F82-CFCF-011E-D51D2838C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4A619-6FAE-A525-C450-FA0D0E93B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5255"/>
            <a:ext cx="12072395" cy="1008041"/>
          </a:xfrm>
        </p:spPr>
        <p:txBody>
          <a:bodyPr>
            <a:noAutofit/>
          </a:bodyPr>
          <a:lstStyle/>
          <a:p>
            <a:r>
              <a:rPr lang="en-US" sz="3600" b="1" dirty="0"/>
              <a:t>Born in Canada, participating in the New Brunswick workforce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B2FD84F-DE68-4921-E129-7CCC1DAAF5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394247"/>
              </p:ext>
            </p:extLst>
          </p:nvPr>
        </p:nvGraphicFramePr>
        <p:xfrm>
          <a:off x="5527313" y="6356588"/>
          <a:ext cx="6664687" cy="4445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64687">
                  <a:extLst>
                    <a:ext uri="{9D8B030D-6E8A-4147-A177-3AD203B41FA5}">
                      <a16:colId xmlns:a16="http://schemas.microsoft.com/office/drawing/2014/main" val="1200696352"/>
                    </a:ext>
                  </a:extLst>
                </a:gridCol>
              </a:tblGrid>
              <a:tr h="4445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Table: 14-10-0471-01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232941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703E4F7-FD83-5D88-2230-2BC37ABBED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0992617"/>
              </p:ext>
            </p:extLst>
          </p:nvPr>
        </p:nvGraphicFramePr>
        <p:xfrm>
          <a:off x="280686" y="1380921"/>
          <a:ext cx="11630628" cy="4975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42017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E76AF-EFE1-C051-2622-911759D45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99A77-6C86-7552-1FBA-807BF3317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072395" cy="1111169"/>
          </a:xfrm>
        </p:spPr>
        <p:txBody>
          <a:bodyPr>
            <a:normAutofit/>
          </a:bodyPr>
          <a:lstStyle/>
          <a:p>
            <a:r>
              <a:rPr lang="en-US" sz="3600" b="1" dirty="0"/>
              <a:t>Born in outside Canada, participating in the New Brunswick workforce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43F0048-6043-5961-74A9-79C9F93E4194}"/>
              </a:ext>
            </a:extLst>
          </p:cNvPr>
          <p:cNvGraphicFramePr>
            <a:graphicFrameLocks noGrp="1"/>
          </p:cNvGraphicFramePr>
          <p:nvPr/>
        </p:nvGraphicFramePr>
        <p:xfrm>
          <a:off x="5527313" y="6356588"/>
          <a:ext cx="6664687" cy="4445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64687">
                  <a:extLst>
                    <a:ext uri="{9D8B030D-6E8A-4147-A177-3AD203B41FA5}">
                      <a16:colId xmlns:a16="http://schemas.microsoft.com/office/drawing/2014/main" val="1200696352"/>
                    </a:ext>
                  </a:extLst>
                </a:gridCol>
              </a:tblGrid>
              <a:tr h="4445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Table: 14-10-0471-01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232941"/>
                  </a:ext>
                </a:extLst>
              </a:tr>
            </a:tbl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6257E7D-4EA0-4C58-8402-AF580C95E6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7941902"/>
              </p:ext>
            </p:extLst>
          </p:nvPr>
        </p:nvGraphicFramePr>
        <p:xfrm>
          <a:off x="163974" y="1422997"/>
          <a:ext cx="11493662" cy="5155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26075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FBAAE-DE09-CB1C-CB11-78AEE4AE7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895E-EE4D-F29E-EC2F-EDDF198F4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1"/>
            <a:ext cx="12191076" cy="811169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Considerations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43F5C75-99EF-3204-B6D3-4368E32FB1AA}"/>
              </a:ext>
            </a:extLst>
          </p:cNvPr>
          <p:cNvSpPr>
            <a:spLocks noGrp="1"/>
          </p:cNvSpPr>
          <p:nvPr/>
        </p:nvSpPr>
        <p:spPr>
          <a:xfrm>
            <a:off x="104274" y="1385678"/>
            <a:ext cx="12087726" cy="4514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600"/>
              </a:spcBef>
            </a:pPr>
            <a:r>
              <a:rPr lang="en-US" dirty="0"/>
              <a:t>New Brunswick has the second oldest population in Canada.</a:t>
            </a:r>
          </a:p>
          <a:p>
            <a:pPr>
              <a:lnSpc>
                <a:spcPct val="100000"/>
              </a:lnSpc>
              <a:spcBef>
                <a:spcPts val="3600"/>
              </a:spcBef>
            </a:pPr>
            <a:r>
              <a:rPr lang="en-US" dirty="0"/>
              <a:t>One-third of the workforce will retire in the next 10-15 years.</a:t>
            </a:r>
          </a:p>
          <a:p>
            <a:pPr>
              <a:lnSpc>
                <a:spcPct val="100000"/>
              </a:lnSpc>
              <a:spcBef>
                <a:spcPts val="3600"/>
              </a:spcBef>
            </a:pPr>
            <a:r>
              <a:rPr lang="en-US" dirty="0"/>
              <a:t>Immigrants and temporary workers have been responsible for all </a:t>
            </a:r>
            <a:r>
              <a:rPr lang="en-US" i="1" dirty="0"/>
              <a:t>net</a:t>
            </a:r>
            <a:r>
              <a:rPr lang="en-US" dirty="0"/>
              <a:t> growth in the workforce in the past 20 years. </a:t>
            </a:r>
          </a:p>
          <a:p>
            <a:pPr>
              <a:lnSpc>
                <a:spcPct val="100000"/>
              </a:lnSpc>
              <a:spcBef>
                <a:spcPts val="3600"/>
              </a:spcBef>
            </a:pPr>
            <a:r>
              <a:rPr lang="en-US" dirty="0"/>
              <a:t>These cuts could curtail the province’s economic growth potential in the years ahead.</a:t>
            </a:r>
          </a:p>
        </p:txBody>
      </p:sp>
    </p:spTree>
    <p:extLst>
      <p:ext uri="{BB962C8B-B14F-4D97-AF65-F5344CB8AC3E}">
        <p14:creationId xmlns:p14="http://schemas.microsoft.com/office/powerpoint/2010/main" val="10752990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0F34E-BC4C-B53C-D1AB-DB55DE455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90249-B97F-9BF7-78D7-DD4008989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615316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400" b="1" dirty="0"/>
              <a:t>Number of births per 100 deaths by year</a:t>
            </a:r>
            <a:endParaRPr lang="en-CA" sz="3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A892CB-71A1-9F4C-F4D0-7AE82A1E4961}"/>
              </a:ext>
            </a:extLst>
          </p:cNvPr>
          <p:cNvSpPr txBox="1"/>
          <p:nvPr/>
        </p:nvSpPr>
        <p:spPr>
          <a:xfrm>
            <a:off x="7632803" y="6488668"/>
            <a:ext cx="455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Statistics Canada Table: 17-10-0008-01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DE4AB37-3239-454D-99A5-C0F309427975}"/>
              </a:ext>
            </a:extLst>
          </p:cNvPr>
          <p:cNvGraphicFramePr>
            <a:graphicFrameLocks/>
          </p:cNvGraphicFramePr>
          <p:nvPr/>
        </p:nvGraphicFramePr>
        <p:xfrm>
          <a:off x="-2" y="1114124"/>
          <a:ext cx="12192001" cy="4863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18262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0787B-5F85-39BE-FA52-46BD488EC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31B36-B342-4175-2D66-77FB8F4FE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19024"/>
            <a:ext cx="10515600" cy="1519599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6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439747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F2A4C-27D2-F6FE-73FB-88F083B76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23D20-A6EE-0744-D92E-5044FD412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2"/>
            <a:ext cx="12191076" cy="855956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Fewer employees relative to population size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D437160-3F40-887E-AC0F-910E4FF357EC}"/>
              </a:ext>
            </a:extLst>
          </p:cNvPr>
          <p:cNvSpPr>
            <a:spLocks noGrp="1"/>
          </p:cNvSpPr>
          <p:nvPr/>
        </p:nvSpPr>
        <p:spPr>
          <a:xfrm>
            <a:off x="52137" y="1423686"/>
            <a:ext cx="12191076" cy="4896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600" dirty="0"/>
              <a:t>Among the 10 provinces, only PEI has less.  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600" dirty="0"/>
              <a:t>Further, the municipal/regional government workforce per 10,000 residents has declined by 11% between 2013 and 2023.  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sz="2600" dirty="0"/>
              <a:t>The average hourly compensation in NB in the municipal sector is 25% below the country overall (provincial government administration hourly compensation is only 1% less).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b="1" dirty="0"/>
              <a:t>Is the municipal government sector sized, resourced and fit-for-purpose?</a:t>
            </a:r>
          </a:p>
        </p:txBody>
      </p:sp>
    </p:spTree>
    <p:extLst>
      <p:ext uri="{BB962C8B-B14F-4D97-AF65-F5344CB8AC3E}">
        <p14:creationId xmlns:p14="http://schemas.microsoft.com/office/powerpoint/2010/main" val="2569697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566F6-EC17-4C7D-BC1A-B8CC446C9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B2A5D-E6E9-AE41-2168-8B3DF7038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9235"/>
            <a:ext cx="12072395" cy="82674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200" b="1" dirty="0"/>
              <a:t>% change in inflation-adjusted per capita GDP from the provision of local, municipal and regional public admin, 2019 to 2024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8EE7490-4566-0FF1-93D8-61E6BB5961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058247"/>
              </p:ext>
            </p:extLst>
          </p:nvPr>
        </p:nvGraphicFramePr>
        <p:xfrm>
          <a:off x="5527313" y="6356588"/>
          <a:ext cx="6664687" cy="554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64687">
                  <a:extLst>
                    <a:ext uri="{9D8B030D-6E8A-4147-A177-3AD203B41FA5}">
                      <a16:colId xmlns:a16="http://schemas.microsoft.com/office/drawing/2014/main" val="1200696352"/>
                    </a:ext>
                  </a:extLst>
                </a:gridCol>
              </a:tblGrid>
              <a:tr h="403027">
                <a:tc>
                  <a:txBody>
                    <a:bodyPr/>
                    <a:lstStyle/>
                    <a:p>
                      <a:pPr algn="r"/>
                      <a:r>
                        <a:rPr lang="en-C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*Expressed in chained (2017) dollars.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en-C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Source: Statistics Canada Table: 36-10-0402-01.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232941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3C519B2-F97F-1BF6-1C41-561DF1D5B6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8955508"/>
              </p:ext>
            </p:extLst>
          </p:nvPr>
        </p:nvGraphicFramePr>
        <p:xfrm>
          <a:off x="0" y="1296365"/>
          <a:ext cx="11665351" cy="5060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1410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382C4-EC5D-971A-6321-5DD6A5F83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97CEB-CA34-8187-E249-7E96560F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373" y="2245699"/>
            <a:ext cx="9839196" cy="285273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Key Finding #2</a:t>
            </a:r>
            <a:br>
              <a:rPr lang="en-US" b="1" dirty="0">
                <a:solidFill>
                  <a:schemeClr val="accent6"/>
                </a:solidFill>
              </a:rPr>
            </a:br>
            <a:r>
              <a:rPr lang="en-US" sz="5300" b="1" dirty="0">
                <a:solidFill>
                  <a:schemeClr val="accent2">
                    <a:lumMod val="75000"/>
                  </a:schemeClr>
                </a:solidFill>
              </a:rPr>
              <a:t>NB municipalities rank 8th among 10 provinces for infrastructure investment in recent years.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922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D56D5-A223-DCBE-746C-900377152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15025-773B-FFB2-A5BE-27CB1CF0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2"/>
            <a:ext cx="12191076" cy="855956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Under investing in municipal infrastructure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FCB525C-CE65-3EED-8189-6A4320AD433D}"/>
              </a:ext>
            </a:extLst>
          </p:cNvPr>
          <p:cNvSpPr>
            <a:spLocks noGrp="1"/>
          </p:cNvSpPr>
          <p:nvPr/>
        </p:nvSpPr>
        <p:spPr>
          <a:xfrm>
            <a:off x="52137" y="1423686"/>
            <a:ext cx="12191076" cy="4896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</a:pPr>
            <a:r>
              <a:rPr lang="en-US" sz="2600" dirty="0"/>
              <a:t>Capital expenditures in the local, municipal and regional public administration sector was 38% below the national level in 2024.  </a:t>
            </a:r>
          </a:p>
          <a:p>
            <a:pPr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</a:pPr>
            <a:r>
              <a:rPr lang="en-US" sz="2600" dirty="0"/>
              <a:t>To reach the national level of investment in this sector in the </a:t>
            </a:r>
            <a:r>
              <a:rPr lang="en-US" sz="2600" b="1" dirty="0"/>
              <a:t>past four years </a:t>
            </a:r>
            <a:r>
              <a:rPr lang="en-US" sz="2600" dirty="0"/>
              <a:t>would have required an additional $330 million.  </a:t>
            </a:r>
          </a:p>
          <a:p>
            <a:pPr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</a:pPr>
            <a:r>
              <a:rPr lang="en-US" sz="2600" dirty="0"/>
              <a:t>To reach the level in fast-growing Alberta would have required $950 million more (note the population of New Brunswick increased by 9% between 2020 and 2024, only slightly less than Alberta’s 11%).</a:t>
            </a:r>
          </a:p>
        </p:txBody>
      </p:sp>
    </p:spTree>
    <p:extLst>
      <p:ext uri="{BB962C8B-B14F-4D97-AF65-F5344CB8AC3E}">
        <p14:creationId xmlns:p14="http://schemas.microsoft.com/office/powerpoint/2010/main" val="1438709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5EACE-2DA9-10A2-5F0A-7C4935757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B17A4-E80E-6125-E0BF-7BBA5B2C0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272" y="2002631"/>
            <a:ext cx="11267456" cy="285273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Key Finding #3</a:t>
            </a:r>
            <a:br>
              <a:rPr lang="en-US" b="1" dirty="0"/>
            </a:b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NB municipalities are far more reliant on a single source of revenue.</a:t>
            </a:r>
          </a:p>
        </p:txBody>
      </p:sp>
    </p:spTree>
    <p:extLst>
      <p:ext uri="{BB962C8B-B14F-4D97-AF65-F5344CB8AC3E}">
        <p14:creationId xmlns:p14="http://schemas.microsoft.com/office/powerpoint/2010/main" val="120513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3806A-C792-D9DF-D7FA-E45913597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40EE9-2642-19E9-2FB5-86214145C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" y="572"/>
            <a:ext cx="12191076" cy="855956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CA" sz="3400" b="1" dirty="0"/>
              <a:t>Over-reliance on property tax revenue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B418287-F698-F384-4E8A-7797EB6063FC}"/>
              </a:ext>
            </a:extLst>
          </p:cNvPr>
          <p:cNvSpPr>
            <a:spLocks noGrp="1"/>
          </p:cNvSpPr>
          <p:nvPr/>
        </p:nvSpPr>
        <p:spPr>
          <a:xfrm>
            <a:off x="52137" y="1423686"/>
            <a:ext cx="12191076" cy="4896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</a:pPr>
            <a:r>
              <a:rPr lang="en-US" sz="2600" dirty="0"/>
              <a:t>In 2024, the warrant (property tax) accounted for 84% of total revenue raised by municipalities across New Brunswick.  </a:t>
            </a:r>
          </a:p>
          <a:p>
            <a:pPr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</a:pPr>
            <a:r>
              <a:rPr lang="en-US" sz="2600" dirty="0"/>
              <a:t>In Alberta it was 44%, in Nova Scotia 63% and in Ontario 42%.</a:t>
            </a:r>
          </a:p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US" sz="2600" dirty="0"/>
              <a:t>Property taxes hit the lowest income households the hardest.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Unlike income tax rates, property tax </a:t>
            </a:r>
            <a:r>
              <a:rPr lang="en-US" i="1" dirty="0"/>
              <a:t>rates</a:t>
            </a:r>
            <a:r>
              <a:rPr lang="en-US" dirty="0"/>
              <a:t> are the same regardless of income. 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In New Brunswick, the lowest quintile (bottom 20%) of households by income pay </a:t>
            </a:r>
            <a:r>
              <a:rPr lang="en-US" b="1" dirty="0"/>
              <a:t>five times more of their total tax bill </a:t>
            </a:r>
            <a:r>
              <a:rPr lang="en-US" dirty="0"/>
              <a:t>on property taxes compared to the highest quintile.</a:t>
            </a:r>
          </a:p>
        </p:txBody>
      </p:sp>
    </p:spTree>
    <p:extLst>
      <p:ext uri="{BB962C8B-B14F-4D97-AF65-F5344CB8AC3E}">
        <p14:creationId xmlns:p14="http://schemas.microsoft.com/office/powerpoint/2010/main" val="7131266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8456</TotalTime>
  <Words>1607</Words>
  <Application>Microsoft Office PowerPoint</Application>
  <PresentationFormat>Widescreen</PresentationFormat>
  <Paragraphs>124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Aptos</vt:lpstr>
      <vt:lpstr>Arial</vt:lpstr>
      <vt:lpstr>Calibri</vt:lpstr>
      <vt:lpstr>Century Gothic</vt:lpstr>
      <vt:lpstr>Office Theme</vt:lpstr>
      <vt:lpstr>PowerPoint Presentation</vt:lpstr>
      <vt:lpstr>Key Finding #1 Municipal government is much smaller in New Brunswick compared to its peers.</vt:lpstr>
      <vt:lpstr>Limited municipal GDP contribution</vt:lpstr>
      <vt:lpstr>Fewer employees relative to population size</vt:lpstr>
      <vt:lpstr>% change in inflation-adjusted per capita GDP from the provision of local, municipal and regional public admin, 2019 to 2024</vt:lpstr>
      <vt:lpstr>Key Finding #2 NB municipalities rank 8th among 10 provinces for infrastructure investment in recent years.</vt:lpstr>
      <vt:lpstr>Under investing in municipal infrastructure</vt:lpstr>
      <vt:lpstr>Key Finding #3 NB municipalities are far more reliant on a single source of revenue.</vt:lpstr>
      <vt:lpstr>Over-reliance on property tax revenue</vt:lpstr>
      <vt:lpstr>Warrant as a percentage of total revenue, all New Brunswick municipalities combined</vt:lpstr>
      <vt:lpstr>Property tax revenue as a share of municipal government revenue</vt:lpstr>
      <vt:lpstr>Property taxes as a share of total taxes paid by household income quintile, New Brunswick</vt:lpstr>
      <vt:lpstr>Key Finding #4 Sharing HST revenue with municipalities would have a number of important impacts.</vt:lpstr>
      <vt:lpstr>Potential impacts of sharing HST with municipalities</vt:lpstr>
      <vt:lpstr>Potential impacts of sharing HST with municipalities</vt:lpstr>
      <vt:lpstr>If municipalities had been receiving the HST revenue, the infrastructure shortfall would be much less</vt:lpstr>
      <vt:lpstr>Key Finding #5 Municipal government infrastructure investment is critical to meeting housing targets</vt:lpstr>
      <vt:lpstr>Meeting housing goals</vt:lpstr>
      <vt:lpstr>Housing completions by timeframe, New Brunswick</vt:lpstr>
      <vt:lpstr>Key Finding #6 Highly livable communities will be critical to our economic development.</vt:lpstr>
      <vt:lpstr>What is the value proposition for your municipality? </vt:lpstr>
      <vt:lpstr>Early impacts of recent immigration and international student and worker programs</vt:lpstr>
      <vt:lpstr>Recent population growth has been more beneficial in smaller urban and rural Canada</vt:lpstr>
      <vt:lpstr>Population growth rate in selected New Brunswick municipalities, 2022 to 2024</vt:lpstr>
      <vt:lpstr> Top 10 jurisdictions for PR admissions per 10,000 population in 2024, CMA or CA</vt:lpstr>
      <vt:lpstr>Federal government objectives</vt:lpstr>
      <vt:lpstr>Impacts of the changes: Impact on population</vt:lpstr>
      <vt:lpstr>Population change by quarter, New Brunswick</vt:lpstr>
      <vt:lpstr>Projected change in PR admissions by municipality 2025 versus 2024</vt:lpstr>
      <vt:lpstr>Impacts of the changes: International students</vt:lpstr>
      <vt:lpstr>Impacts of the changes: Impact on the workforce</vt:lpstr>
      <vt:lpstr>Born in Canada, participating in the New Brunswick workforce</vt:lpstr>
      <vt:lpstr>Born in outside Canada, participating in the New Brunswick workforce</vt:lpstr>
      <vt:lpstr>Considerations </vt:lpstr>
      <vt:lpstr>Number of births per 100 deaths by year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value proposition for increasing immigration: Making immigration relevant to local communities and residents</dc:title>
  <dc:creator>David Campbell</dc:creator>
  <cp:lastModifiedBy>David Campbell</cp:lastModifiedBy>
  <cp:revision>170</cp:revision>
  <cp:lastPrinted>2025-09-13T10:44:48Z</cp:lastPrinted>
  <dcterms:created xsi:type="dcterms:W3CDTF">2020-01-28T19:17:48Z</dcterms:created>
  <dcterms:modified xsi:type="dcterms:W3CDTF">2025-10-04T15:09:37Z</dcterms:modified>
</cp:coreProperties>
</file>