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5"/>
  </p:notesMasterIdLst>
  <p:handoutMasterIdLst>
    <p:handoutMasterId r:id="rId26"/>
  </p:handoutMasterIdLst>
  <p:sldIdLst>
    <p:sldId id="26913" r:id="rId5"/>
    <p:sldId id="26907" r:id="rId6"/>
    <p:sldId id="26902" r:id="rId7"/>
    <p:sldId id="26903" r:id="rId8"/>
    <p:sldId id="26871" r:id="rId9"/>
    <p:sldId id="26872" r:id="rId10"/>
    <p:sldId id="26914" r:id="rId11"/>
    <p:sldId id="26927" r:id="rId12"/>
    <p:sldId id="26921" r:id="rId13"/>
    <p:sldId id="26925" r:id="rId14"/>
    <p:sldId id="26926" r:id="rId15"/>
    <p:sldId id="26915" r:id="rId16"/>
    <p:sldId id="26912" r:id="rId17"/>
    <p:sldId id="26923" r:id="rId18"/>
    <p:sldId id="26929" r:id="rId19"/>
    <p:sldId id="26917" r:id="rId20"/>
    <p:sldId id="26918" r:id="rId21"/>
    <p:sldId id="26924" r:id="rId22"/>
    <p:sldId id="26928" r:id="rId23"/>
    <p:sldId id="26904"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97112E-E0A4-D150-F94F-025DDBD2C918}" name="Jocelyne Savoie" initials="JS" userId="S::Jocelyne.Savoie@Medavienb.ca::88bf781c-2f9a-40c5-b1ca-6f914b8f9bdf" providerId="AD"/>
  <p188:author id="{1A552399-A464-ED49-2EC2-9D1D2A9B2A33}" name="Eric Robichaud" initials="ER" userId="S::Eric.Robichaud@medavienb.ca::edf4b838-c64d-48cf-87d6-033965babb46" providerId="AD"/>
  <p188:author id="{7A11EFA1-E80B-4E37-636F-09D1B05A06F1}" name="Christianna Williston" initials="CW" userId="S::Christianna.Williston@medavienb.ca::34771d0f-55bb-4128-ac0a-c8aafc509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na Williston" initials="CW" lastIdx="11" clrIdx="0">
    <p:extLst>
      <p:ext uri="{19B8F6BF-5375-455C-9EA6-DF929625EA0E}">
        <p15:presenceInfo xmlns:p15="http://schemas.microsoft.com/office/powerpoint/2012/main" userId="S-1-5-21-116032044-2510222939-206284249-31334" providerId="AD"/>
      </p:ext>
    </p:extLst>
  </p:cmAuthor>
  <p:cmAuthor id="2" name="Catherine Laplante" initials="CL" lastIdx="6" clrIdx="1">
    <p:extLst>
      <p:ext uri="{19B8F6BF-5375-455C-9EA6-DF929625EA0E}">
        <p15:presenceInfo xmlns:p15="http://schemas.microsoft.com/office/powerpoint/2012/main" userId="S-1-5-21-116032044-2510222939-206284249-31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53"/>
    <a:srgbClr val="B3194B"/>
    <a:srgbClr val="6B6C6E"/>
    <a:srgbClr val="CC1852"/>
    <a:srgbClr val="003399"/>
    <a:srgbClr val="D16349"/>
    <a:srgbClr val="E06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CB4CD-D61C-4D34-8DF3-961661A8490E}" v="46" dt="2025-10-02T21:03:04.739"/>
    <p1510:client id="{86EBFE3F-8100-4EE5-892B-F445F843CCEB}" v="297" dt="2025-10-01T22:20:25.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5097" autoAdjust="0"/>
  </p:normalViewPr>
  <p:slideViewPr>
    <p:cSldViewPr snapToGrid="0">
      <p:cViewPr varScale="1">
        <p:scale>
          <a:sx n="105" d="100"/>
          <a:sy n="105" d="100"/>
        </p:scale>
        <p:origin x="336" y="67"/>
      </p:cViewPr>
      <p:guideLst>
        <p:guide orient="horz" pos="1620"/>
        <p:guide pos="2880"/>
      </p:guideLst>
    </p:cSldViewPr>
  </p:slideViewPr>
  <p:notesTextViewPr>
    <p:cViewPr>
      <p:scale>
        <a:sx n="1" d="1"/>
        <a:sy n="1" d="1"/>
      </p:scale>
      <p:origin x="0" y="0"/>
    </p:cViewPr>
  </p:notesTextViewPr>
  <p:sorterViewPr>
    <p:cViewPr>
      <p:scale>
        <a:sx n="98" d="100"/>
        <a:sy n="98" d="100"/>
      </p:scale>
      <p:origin x="0" y="0"/>
    </p:cViewPr>
  </p:sorterViewPr>
  <p:notesViewPr>
    <p:cSldViewPr snapToGrid="0">
      <p:cViewPr>
        <p:scale>
          <a:sx n="100" d="100"/>
          <a:sy n="100" d="100"/>
        </p:scale>
        <p:origin x="3504" y="-8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na Williston" userId="34771d0f-55bb-4128-ac0a-c8aafc5096d8" providerId="ADAL" clId="{632B7E74-13F3-4F22-8F5A-ED7538419FB6}"/>
    <pc:docChg chg="custSel modSld">
      <pc:chgData name="Christianna Williston" userId="34771d0f-55bb-4128-ac0a-c8aafc5096d8" providerId="ADAL" clId="{632B7E74-13F3-4F22-8F5A-ED7538419FB6}" dt="2025-10-02T21:03:04.738" v="81"/>
      <pc:docMkLst>
        <pc:docMk/>
      </pc:docMkLst>
      <pc:sldChg chg="modNotesTx">
        <pc:chgData name="Christianna Williston" userId="34771d0f-55bb-4128-ac0a-c8aafc5096d8" providerId="ADAL" clId="{632B7E74-13F3-4F22-8F5A-ED7538419FB6}" dt="2025-10-02T20:55:49.765" v="2" actId="20577"/>
        <pc:sldMkLst>
          <pc:docMk/>
          <pc:sldMk cId="3895228268" sldId="26871"/>
        </pc:sldMkLst>
      </pc:sldChg>
      <pc:sldChg chg="modNotesTx">
        <pc:chgData name="Christianna Williston" userId="34771d0f-55bb-4128-ac0a-c8aafc5096d8" providerId="ADAL" clId="{632B7E74-13F3-4F22-8F5A-ED7538419FB6}" dt="2025-10-02T20:55:53.903" v="3" actId="20577"/>
        <pc:sldMkLst>
          <pc:docMk/>
          <pc:sldMk cId="275950020" sldId="26872"/>
        </pc:sldMkLst>
      </pc:sldChg>
      <pc:sldChg chg="modNotesTx">
        <pc:chgData name="Christianna Williston" userId="34771d0f-55bb-4128-ac0a-c8aafc5096d8" providerId="ADAL" clId="{632B7E74-13F3-4F22-8F5A-ED7538419FB6}" dt="2025-10-02T20:55:39.093" v="0" actId="6549"/>
        <pc:sldMkLst>
          <pc:docMk/>
          <pc:sldMk cId="712254845" sldId="26902"/>
        </pc:sldMkLst>
      </pc:sldChg>
      <pc:sldChg chg="modNotesTx">
        <pc:chgData name="Christianna Williston" userId="34771d0f-55bb-4128-ac0a-c8aafc5096d8" providerId="ADAL" clId="{632B7E74-13F3-4F22-8F5A-ED7538419FB6}" dt="2025-10-02T20:55:45.028" v="1" actId="20577"/>
        <pc:sldMkLst>
          <pc:docMk/>
          <pc:sldMk cId="1128283091" sldId="26903"/>
        </pc:sldMkLst>
      </pc:sldChg>
      <pc:sldChg chg="addSp modSp mod">
        <pc:chgData name="Christianna Williston" userId="34771d0f-55bb-4128-ac0a-c8aafc5096d8" providerId="ADAL" clId="{632B7E74-13F3-4F22-8F5A-ED7538419FB6}" dt="2025-10-02T21:03:04.738" v="81"/>
        <pc:sldMkLst>
          <pc:docMk/>
          <pc:sldMk cId="894218888" sldId="26914"/>
        </pc:sldMkLst>
        <pc:spChg chg="add mod">
          <ac:chgData name="Christianna Williston" userId="34771d0f-55bb-4128-ac0a-c8aafc5096d8" providerId="ADAL" clId="{632B7E74-13F3-4F22-8F5A-ED7538419FB6}" dt="2025-10-02T21:02:56.375" v="80" actId="1076"/>
          <ac:spMkLst>
            <pc:docMk/>
            <pc:sldMk cId="894218888" sldId="26914"/>
            <ac:spMk id="8" creationId="{612E81F0-AD42-7ABB-901F-82FE11D0C96A}"/>
          </ac:spMkLst>
        </pc:spChg>
        <pc:graphicFrameChg chg="mod">
          <ac:chgData name="Christianna Williston" userId="34771d0f-55bb-4128-ac0a-c8aafc5096d8" providerId="ADAL" clId="{632B7E74-13F3-4F22-8F5A-ED7538419FB6}" dt="2025-10-02T21:03:04.738" v="81"/>
          <ac:graphicFrameMkLst>
            <pc:docMk/>
            <pc:sldMk cId="894218888" sldId="26914"/>
            <ac:graphicFrameMk id="7" creationId="{E871DCEB-915C-BD35-6664-D70075442E47}"/>
          </ac:graphicFrameMkLst>
        </pc:graphicFrameChg>
      </pc:sldChg>
      <pc:sldChg chg="modNotesTx">
        <pc:chgData name="Christianna Williston" userId="34771d0f-55bb-4128-ac0a-c8aafc5096d8" providerId="ADAL" clId="{632B7E74-13F3-4F22-8F5A-ED7538419FB6}" dt="2025-10-02T20:56:05.828" v="4" actId="20577"/>
        <pc:sldMkLst>
          <pc:docMk/>
          <pc:sldMk cId="2397915473" sldId="269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solidFill>
                  <a:schemeClr val="bg1"/>
                </a:solidFill>
              </a:rPr>
              <a:t>NB Population and % Aged 65+</a:t>
            </a:r>
            <a:br>
              <a:rPr lang="en-US" sz="1200" dirty="0">
                <a:solidFill>
                  <a:schemeClr val="bg1"/>
                </a:solidFill>
              </a:rPr>
            </a:br>
            <a:r>
              <a:rPr lang="fr-CA" sz="1200" b="0" i="0" u="none" strike="noStrike" kern="1200" spc="0" baseline="0" noProof="0" dirty="0">
                <a:solidFill>
                  <a:schemeClr val="bg1"/>
                </a:solidFill>
              </a:rPr>
              <a:t>Population du N.-B. par rapport au </a:t>
            </a:r>
          </a:p>
          <a:p>
            <a:pPr>
              <a:defRPr/>
            </a:pPr>
            <a:r>
              <a:rPr lang="fr-CA" sz="1200" b="0" i="0" u="none" strike="noStrike" kern="1200" spc="0" baseline="0" noProof="0" dirty="0">
                <a:solidFill>
                  <a:schemeClr val="bg1"/>
                </a:solidFill>
              </a:rPr>
              <a:t>% de personnes âgées de 65 ans et plus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3"/>
          <c:order val="23"/>
          <c:tx>
            <c:strRef>
              <c:f>'NB Population'!$A$25</c:f>
              <c:strCache>
                <c:ptCount val="1"/>
                <c:pt idx="0">
                  <c:v>Total Population  |  Population Totale</c:v>
                </c:pt>
              </c:strCache>
            </c:strRef>
          </c:tx>
          <c:spPr>
            <a:ln w="28575" cap="rnd">
              <a:solidFill>
                <a:srgbClr val="FFC000"/>
              </a:solidFill>
              <a:round/>
            </a:ln>
            <a:effectLst/>
          </c:spPr>
          <c:marker>
            <c:symbol val="none"/>
          </c:marker>
          <c:cat>
            <c:numRef>
              <c:f>'NB Population'!$B$2:$J$2</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'NB Population'!$B$25:$J$25</c:f>
              <c:numCache>
                <c:formatCode>#,##0</c:formatCode>
                <c:ptCount val="9"/>
                <c:pt idx="0">
                  <c:v>763322</c:v>
                </c:pt>
                <c:pt idx="1">
                  <c:v>766697</c:v>
                </c:pt>
                <c:pt idx="2">
                  <c:v>770497</c:v>
                </c:pt>
                <c:pt idx="3">
                  <c:v>777387</c:v>
                </c:pt>
                <c:pt idx="4">
                  <c:v>783432</c:v>
                </c:pt>
                <c:pt idx="5">
                  <c:v>790802</c:v>
                </c:pt>
                <c:pt idx="6">
                  <c:v>809264</c:v>
                </c:pt>
                <c:pt idx="7">
                  <c:v>832190</c:v>
                </c:pt>
                <c:pt idx="8">
                  <c:v>854355</c:v>
                </c:pt>
              </c:numCache>
            </c:numRef>
          </c:val>
          <c:smooth val="0"/>
          <c:extLst>
            <c:ext xmlns:c16="http://schemas.microsoft.com/office/drawing/2014/chart" uri="{C3380CC4-5D6E-409C-BE32-E72D297353CC}">
              <c16:uniqueId val="{00000000-E12A-4DD7-99B4-AD70B576B7B8}"/>
            </c:ext>
          </c:extLst>
        </c:ser>
        <c:dLbls>
          <c:showLegendKey val="0"/>
          <c:showVal val="0"/>
          <c:showCatName val="0"/>
          <c:showSerName val="0"/>
          <c:showPercent val="0"/>
          <c:showBubbleSize val="0"/>
        </c:dLbls>
        <c:marker val="1"/>
        <c:smooth val="0"/>
        <c:axId val="119392991"/>
        <c:axId val="119364671"/>
        <c:extLst>
          <c:ext xmlns:c15="http://schemas.microsoft.com/office/drawing/2012/chart" uri="{02D57815-91ED-43cb-92C2-25804820EDAC}">
            <c15:filteredLineSeries>
              <c15:ser>
                <c:idx val="0"/>
                <c:order val="0"/>
                <c:tx>
                  <c:strRef>
                    <c:extLst>
                      <c:ext uri="{02D57815-91ED-43cb-92C2-25804820EDAC}">
                        <c15:formulaRef>
                          <c15:sqref>'NB Population'!$A$2</c15:sqref>
                        </c15:formulaRef>
                      </c:ext>
                    </c:extLst>
                    <c:strCache>
                      <c:ptCount val="1"/>
                      <c:pt idx="0">
                        <c:v>Age Bracket</c:v>
                      </c:pt>
                    </c:strCache>
                  </c:strRef>
                </c:tx>
                <c:spPr>
                  <a:ln w="28575" cap="rnd">
                    <a:solidFill>
                      <a:schemeClr val="accent1"/>
                    </a:solidFill>
                    <a:round/>
                  </a:ln>
                  <a:effectLst/>
                </c:spPr>
                <c:marker>
                  <c:symbol val="none"/>
                </c:marker>
                <c:cat>
                  <c:numRef>
                    <c:extLst>
                      <c:ex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c:ex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val>
                <c:smooth val="0"/>
                <c:extLst>
                  <c:ext xmlns:c16="http://schemas.microsoft.com/office/drawing/2014/chart" uri="{C3380CC4-5D6E-409C-BE32-E72D297353CC}">
                    <c16:uniqueId val="{00000002-E12A-4DD7-99B4-AD70B576B7B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'NB Population'!$A$3</c15:sqref>
                        </c15:formulaRef>
                      </c:ext>
                    </c:extLst>
                    <c:strCache>
                      <c:ptCount val="1"/>
                      <c:pt idx="0">
                        <c:v>0 to 4 years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Population'!$B$3:$J$3</c15:sqref>
                        </c15:formulaRef>
                      </c:ext>
                    </c:extLst>
                    <c:numCache>
                      <c:formatCode>#,##0</c:formatCode>
                      <c:ptCount val="9"/>
                      <c:pt idx="0">
                        <c:v>34801</c:v>
                      </c:pt>
                      <c:pt idx="1">
                        <c:v>34613</c:v>
                      </c:pt>
                      <c:pt idx="2">
                        <c:v>34478</c:v>
                      </c:pt>
                      <c:pt idx="3">
                        <c:v>34281</c:v>
                      </c:pt>
                      <c:pt idx="4">
                        <c:v>33697</c:v>
                      </c:pt>
                      <c:pt idx="5">
                        <c:v>33299</c:v>
                      </c:pt>
                      <c:pt idx="6">
                        <c:v>33464</c:v>
                      </c:pt>
                      <c:pt idx="7">
                        <c:v>33740</c:v>
                      </c:pt>
                      <c:pt idx="8">
                        <c:v>34064</c:v>
                      </c:pt>
                    </c:numCache>
                  </c:numRef>
                </c:val>
                <c:smooth val="0"/>
                <c:extLst xmlns:c15="http://schemas.microsoft.com/office/drawing/2012/chart">
                  <c:ext xmlns:c16="http://schemas.microsoft.com/office/drawing/2014/chart" uri="{C3380CC4-5D6E-409C-BE32-E72D297353CC}">
                    <c16:uniqueId val="{00000003-E12A-4DD7-99B4-AD70B576B7B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'NB Population'!$A$4</c15:sqref>
                        </c15:formulaRef>
                      </c:ext>
                    </c:extLst>
                    <c:strCache>
                      <c:ptCount val="1"/>
                      <c:pt idx="0">
                        <c:v>5 to 9 years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Population'!$B$4:$J$4</c15:sqref>
                        </c15:formulaRef>
                      </c:ext>
                    </c:extLst>
                    <c:numCache>
                      <c:formatCode>#,##0</c:formatCode>
                      <c:ptCount val="9"/>
                      <c:pt idx="0">
                        <c:v>38304</c:v>
                      </c:pt>
                      <c:pt idx="1">
                        <c:v>38365</c:v>
                      </c:pt>
                      <c:pt idx="2">
                        <c:v>38166</c:v>
                      </c:pt>
                      <c:pt idx="3">
                        <c:v>38296</c:v>
                      </c:pt>
                      <c:pt idx="4">
                        <c:v>38533</c:v>
                      </c:pt>
                      <c:pt idx="5">
                        <c:v>38481</c:v>
                      </c:pt>
                      <c:pt idx="6">
                        <c:v>39445</c:v>
                      </c:pt>
                      <c:pt idx="7">
                        <c:v>40853</c:v>
                      </c:pt>
                      <c:pt idx="8">
                        <c:v>42043</c:v>
                      </c:pt>
                    </c:numCache>
                  </c:numRef>
                </c:val>
                <c:smooth val="0"/>
                <c:extLst xmlns:c15="http://schemas.microsoft.com/office/drawing/2012/chart">
                  <c:ext xmlns:c16="http://schemas.microsoft.com/office/drawing/2014/chart" uri="{C3380CC4-5D6E-409C-BE32-E72D297353CC}">
                    <c16:uniqueId val="{00000004-E12A-4DD7-99B4-AD70B576B7B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'NB Population'!$A$5</c15:sqref>
                        </c15:formulaRef>
                      </c:ext>
                    </c:extLst>
                    <c:strCache>
                      <c:ptCount val="1"/>
                      <c:pt idx="0">
                        <c:v>10 to 14 years</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Population'!$B$5:$J$5</c15:sqref>
                        </c15:formulaRef>
                      </c:ext>
                    </c:extLst>
                    <c:numCache>
                      <c:formatCode>#,##0</c:formatCode>
                      <c:ptCount val="9"/>
                      <c:pt idx="0">
                        <c:v>37926</c:v>
                      </c:pt>
                      <c:pt idx="1">
                        <c:v>38004</c:v>
                      </c:pt>
                      <c:pt idx="2">
                        <c:v>38454</c:v>
                      </c:pt>
                      <c:pt idx="3">
                        <c:v>39039</c:v>
                      </c:pt>
                      <c:pt idx="4">
                        <c:v>39850</c:v>
                      </c:pt>
                      <c:pt idx="5">
                        <c:v>40243</c:v>
                      </c:pt>
                      <c:pt idx="6">
                        <c:v>41596</c:v>
                      </c:pt>
                      <c:pt idx="7">
                        <c:v>43125</c:v>
                      </c:pt>
                      <c:pt idx="8">
                        <c:v>44963</c:v>
                      </c:pt>
                    </c:numCache>
                  </c:numRef>
                </c:val>
                <c:smooth val="0"/>
                <c:extLst xmlns:c15="http://schemas.microsoft.com/office/drawing/2012/chart">
                  <c:ext xmlns:c16="http://schemas.microsoft.com/office/drawing/2014/chart" uri="{C3380CC4-5D6E-409C-BE32-E72D297353CC}">
                    <c16:uniqueId val="{00000005-E12A-4DD7-99B4-AD70B576B7B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'NB Population'!$A$6</c15:sqref>
                        </c15:formulaRef>
                      </c:ext>
                    </c:extLst>
                    <c:strCache>
                      <c:ptCount val="1"/>
                      <c:pt idx="0">
                        <c:v>15 to 19 years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Population'!$B$6:$J$6</c15:sqref>
                        </c15:formulaRef>
                      </c:ext>
                    </c:extLst>
                    <c:numCache>
                      <c:formatCode>#,##0</c:formatCode>
                      <c:ptCount val="9"/>
                      <c:pt idx="0">
                        <c:v>41075</c:v>
                      </c:pt>
                      <c:pt idx="1">
                        <c:v>40762</c:v>
                      </c:pt>
                      <c:pt idx="2">
                        <c:v>40418</c:v>
                      </c:pt>
                      <c:pt idx="3">
                        <c:v>40394</c:v>
                      </c:pt>
                      <c:pt idx="4">
                        <c:v>39709</c:v>
                      </c:pt>
                      <c:pt idx="5">
                        <c:v>39276</c:v>
                      </c:pt>
                      <c:pt idx="6">
                        <c:v>41085</c:v>
                      </c:pt>
                      <c:pt idx="7">
                        <c:v>43137</c:v>
                      </c:pt>
                      <c:pt idx="8">
                        <c:v>44875</c:v>
                      </c:pt>
                    </c:numCache>
                  </c:numRef>
                </c:val>
                <c:smooth val="0"/>
                <c:extLst xmlns:c15="http://schemas.microsoft.com/office/drawing/2012/chart">
                  <c:ext xmlns:c16="http://schemas.microsoft.com/office/drawing/2014/chart" uri="{C3380CC4-5D6E-409C-BE32-E72D297353CC}">
                    <c16:uniqueId val="{00000006-E12A-4DD7-99B4-AD70B576B7B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'NB Population'!$A$7</c15:sqref>
                        </c15:formulaRef>
                      </c:ext>
                    </c:extLst>
                    <c:strCache>
                      <c:ptCount val="1"/>
                      <c:pt idx="0">
                        <c:v>20 to 24 years</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Population'!$B$7:$J$7</c15:sqref>
                        </c15:formulaRef>
                      </c:ext>
                    </c:extLst>
                    <c:numCache>
                      <c:formatCode>#,##0</c:formatCode>
                      <c:ptCount val="9"/>
                      <c:pt idx="0">
                        <c:v>43777</c:v>
                      </c:pt>
                      <c:pt idx="1">
                        <c:v>43388</c:v>
                      </c:pt>
                      <c:pt idx="2">
                        <c:v>42902</c:v>
                      </c:pt>
                      <c:pt idx="3">
                        <c:v>43080</c:v>
                      </c:pt>
                      <c:pt idx="4">
                        <c:v>43600</c:v>
                      </c:pt>
                      <c:pt idx="5">
                        <c:v>44232</c:v>
                      </c:pt>
                      <c:pt idx="6">
                        <c:v>45889</c:v>
                      </c:pt>
                      <c:pt idx="7">
                        <c:v>47169</c:v>
                      </c:pt>
                      <c:pt idx="8">
                        <c:v>48864</c:v>
                      </c:pt>
                    </c:numCache>
                  </c:numRef>
                </c:val>
                <c:smooth val="0"/>
                <c:extLst xmlns:c15="http://schemas.microsoft.com/office/drawing/2012/chart">
                  <c:ext xmlns:c16="http://schemas.microsoft.com/office/drawing/2014/chart" uri="{C3380CC4-5D6E-409C-BE32-E72D297353CC}">
                    <c16:uniqueId val="{00000007-E12A-4DD7-99B4-AD70B576B7B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'NB Population'!$A$8</c15:sqref>
                        </c15:formulaRef>
                      </c:ext>
                    </c:extLst>
                    <c:strCache>
                      <c:ptCount val="1"/>
                      <c:pt idx="0">
                        <c:v>25 to 29 years</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Population'!$B$8:$J$8</c15:sqref>
                        </c15:formulaRef>
                      </c:ext>
                    </c:extLst>
                    <c:numCache>
                      <c:formatCode>#,##0</c:formatCode>
                      <c:ptCount val="9"/>
                      <c:pt idx="0">
                        <c:v>42173</c:v>
                      </c:pt>
                      <c:pt idx="1">
                        <c:v>42538</c:v>
                      </c:pt>
                      <c:pt idx="2">
                        <c:v>42976</c:v>
                      </c:pt>
                      <c:pt idx="3">
                        <c:v>43813</c:v>
                      </c:pt>
                      <c:pt idx="4">
                        <c:v>44212</c:v>
                      </c:pt>
                      <c:pt idx="5">
                        <c:v>45081</c:v>
                      </c:pt>
                      <c:pt idx="6">
                        <c:v>46621</c:v>
                      </c:pt>
                      <c:pt idx="7">
                        <c:v>48952</c:v>
                      </c:pt>
                      <c:pt idx="8">
                        <c:v>51393</c:v>
                      </c:pt>
                    </c:numCache>
                  </c:numRef>
                </c:val>
                <c:smooth val="0"/>
                <c:extLst xmlns:c15="http://schemas.microsoft.com/office/drawing/2012/chart">
                  <c:ext xmlns:c16="http://schemas.microsoft.com/office/drawing/2014/chart" uri="{C3380CC4-5D6E-409C-BE32-E72D297353CC}">
                    <c16:uniqueId val="{00000008-E12A-4DD7-99B4-AD70B576B7B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'NB Population'!$A$9</c15:sqref>
                        </c15:formulaRef>
                      </c:ext>
                    </c:extLst>
                    <c:strCache>
                      <c:ptCount val="1"/>
                      <c:pt idx="0">
                        <c:v>30 to 34 years</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Population'!$B$9:$J$9</c15:sqref>
                        </c15:formulaRef>
                      </c:ext>
                    </c:extLst>
                    <c:numCache>
                      <c:formatCode>#,##0</c:formatCode>
                      <c:ptCount val="9"/>
                      <c:pt idx="0">
                        <c:v>43671</c:v>
                      </c:pt>
                      <c:pt idx="1">
                        <c:v>43619</c:v>
                      </c:pt>
                      <c:pt idx="2">
                        <c:v>43570</c:v>
                      </c:pt>
                      <c:pt idx="3">
                        <c:v>43941</c:v>
                      </c:pt>
                      <c:pt idx="4">
                        <c:v>44472</c:v>
                      </c:pt>
                      <c:pt idx="5">
                        <c:v>45337</c:v>
                      </c:pt>
                      <c:pt idx="6">
                        <c:v>47366</c:v>
                      </c:pt>
                      <c:pt idx="7">
                        <c:v>50694</c:v>
                      </c:pt>
                      <c:pt idx="8">
                        <c:v>53649</c:v>
                      </c:pt>
                    </c:numCache>
                  </c:numRef>
                </c:val>
                <c:smooth val="0"/>
                <c:extLst xmlns:c15="http://schemas.microsoft.com/office/drawing/2012/chart">
                  <c:ext xmlns:c16="http://schemas.microsoft.com/office/drawing/2014/chart" uri="{C3380CC4-5D6E-409C-BE32-E72D297353CC}">
                    <c16:uniqueId val="{00000009-E12A-4DD7-99B4-AD70B576B7B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'NB Population'!$A$10</c15:sqref>
                        </c15:formulaRef>
                      </c:ext>
                    </c:extLst>
                    <c:strCache>
                      <c:ptCount val="1"/>
                      <c:pt idx="0">
                        <c:v>35 to 39 years</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Population'!$B$10:$J$10</c15:sqref>
                        </c15:formulaRef>
                      </c:ext>
                    </c:extLst>
                    <c:numCache>
                      <c:formatCode>#,##0</c:formatCode>
                      <c:ptCount val="9"/>
                      <c:pt idx="0">
                        <c:v>45971</c:v>
                      </c:pt>
                      <c:pt idx="1">
                        <c:v>45612</c:v>
                      </c:pt>
                      <c:pt idx="2">
                        <c:v>46060</c:v>
                      </c:pt>
                      <c:pt idx="3">
                        <c:v>46902</c:v>
                      </c:pt>
                      <c:pt idx="4">
                        <c:v>47116</c:v>
                      </c:pt>
                      <c:pt idx="5">
                        <c:v>47624</c:v>
                      </c:pt>
                      <c:pt idx="6">
                        <c:v>49328</c:v>
                      </c:pt>
                      <c:pt idx="7">
                        <c:v>51744</c:v>
                      </c:pt>
                      <c:pt idx="8">
                        <c:v>54379</c:v>
                      </c:pt>
                    </c:numCache>
                  </c:numRef>
                </c:val>
                <c:smooth val="0"/>
                <c:extLst xmlns:c15="http://schemas.microsoft.com/office/drawing/2012/chart">
                  <c:ext xmlns:c16="http://schemas.microsoft.com/office/drawing/2014/chart" uri="{C3380CC4-5D6E-409C-BE32-E72D297353CC}">
                    <c16:uniqueId val="{0000000A-E12A-4DD7-99B4-AD70B576B7B8}"/>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'NB Population'!$A$11</c15:sqref>
                        </c15:formulaRef>
                      </c:ext>
                    </c:extLst>
                    <c:strCache>
                      <c:ptCount val="1"/>
                      <c:pt idx="0">
                        <c:v>40 to 44 years</c:v>
                      </c:pt>
                    </c:strCache>
                  </c:strRef>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Population'!$B$11:$J$11</c15:sqref>
                        </c15:formulaRef>
                      </c:ext>
                    </c:extLst>
                    <c:numCache>
                      <c:formatCode>#,##0</c:formatCode>
                      <c:ptCount val="9"/>
                      <c:pt idx="0">
                        <c:v>49764</c:v>
                      </c:pt>
                      <c:pt idx="1">
                        <c:v>49253</c:v>
                      </c:pt>
                      <c:pt idx="2">
                        <c:v>48703</c:v>
                      </c:pt>
                      <c:pt idx="3">
                        <c:v>48442</c:v>
                      </c:pt>
                      <c:pt idx="4">
                        <c:v>48528</c:v>
                      </c:pt>
                      <c:pt idx="5">
                        <c:v>48653</c:v>
                      </c:pt>
                      <c:pt idx="6">
                        <c:v>49636</c:v>
                      </c:pt>
                      <c:pt idx="7">
                        <c:v>52316</c:v>
                      </c:pt>
                      <c:pt idx="8">
                        <c:v>54860</c:v>
                      </c:pt>
                    </c:numCache>
                  </c:numRef>
                </c:val>
                <c:smooth val="0"/>
                <c:extLst xmlns:c15="http://schemas.microsoft.com/office/drawing/2012/chart">
                  <c:ext xmlns:c16="http://schemas.microsoft.com/office/drawing/2014/chart" uri="{C3380CC4-5D6E-409C-BE32-E72D297353CC}">
                    <c16:uniqueId val="{0000000B-E12A-4DD7-99B4-AD70B576B7B8}"/>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'NB Population'!$A$12</c15:sqref>
                        </c15:formulaRef>
                      </c:ext>
                    </c:extLst>
                    <c:strCache>
                      <c:ptCount val="1"/>
                      <c:pt idx="0">
                        <c:v>45 to 49 years</c:v>
                      </c:pt>
                    </c:strCache>
                  </c:strRef>
                </c:tx>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Population'!$B$12:$J$12</c15:sqref>
                        </c15:formulaRef>
                      </c:ext>
                    </c:extLst>
                    <c:numCache>
                      <c:formatCode>#,##0</c:formatCode>
                      <c:ptCount val="9"/>
                      <c:pt idx="0">
                        <c:v>52751</c:v>
                      </c:pt>
                      <c:pt idx="1">
                        <c:v>52361</c:v>
                      </c:pt>
                      <c:pt idx="2">
                        <c:v>52021</c:v>
                      </c:pt>
                      <c:pt idx="3">
                        <c:v>51830</c:v>
                      </c:pt>
                      <c:pt idx="4">
                        <c:v>51511</c:v>
                      </c:pt>
                      <c:pt idx="5">
                        <c:v>51135</c:v>
                      </c:pt>
                      <c:pt idx="6">
                        <c:v>51404</c:v>
                      </c:pt>
                      <c:pt idx="7">
                        <c:v>52166</c:v>
                      </c:pt>
                      <c:pt idx="8">
                        <c:v>52988</c:v>
                      </c:pt>
                    </c:numCache>
                  </c:numRef>
                </c:val>
                <c:smooth val="0"/>
                <c:extLst xmlns:c15="http://schemas.microsoft.com/office/drawing/2012/chart">
                  <c:ext xmlns:c16="http://schemas.microsoft.com/office/drawing/2014/chart" uri="{C3380CC4-5D6E-409C-BE32-E72D297353CC}">
                    <c16:uniqueId val="{0000000C-E12A-4DD7-99B4-AD70B576B7B8}"/>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'NB Population'!$A$13</c15:sqref>
                        </c15:formulaRef>
                      </c:ext>
                    </c:extLst>
                    <c:strCache>
                      <c:ptCount val="1"/>
                      <c:pt idx="0">
                        <c:v>50 to 54 years</c:v>
                      </c:pt>
                    </c:strCache>
                  </c:strRef>
                </c:tx>
                <c:spPr>
                  <a:ln w="28575" cap="rnd">
                    <a:solidFill>
                      <a:schemeClr val="accent6">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Population'!$B$13:$J$13</c15:sqref>
                        </c15:formulaRef>
                      </c:ext>
                    </c:extLst>
                    <c:numCache>
                      <c:formatCode>#,##0</c:formatCode>
                      <c:ptCount val="9"/>
                      <c:pt idx="0">
                        <c:v>62395</c:v>
                      </c:pt>
                      <c:pt idx="1">
                        <c:v>60523</c:v>
                      </c:pt>
                      <c:pt idx="2">
                        <c:v>58203</c:v>
                      </c:pt>
                      <c:pt idx="3">
                        <c:v>55830</c:v>
                      </c:pt>
                      <c:pt idx="4">
                        <c:v>53642</c:v>
                      </c:pt>
                      <c:pt idx="5">
                        <c:v>52911</c:v>
                      </c:pt>
                      <c:pt idx="6">
                        <c:v>53335</c:v>
                      </c:pt>
                      <c:pt idx="7">
                        <c:v>53634</c:v>
                      </c:pt>
                      <c:pt idx="8">
                        <c:v>54022</c:v>
                      </c:pt>
                    </c:numCache>
                  </c:numRef>
                </c:val>
                <c:smooth val="0"/>
                <c:extLst xmlns:c15="http://schemas.microsoft.com/office/drawing/2012/chart">
                  <c:ext xmlns:c16="http://schemas.microsoft.com/office/drawing/2014/chart" uri="{C3380CC4-5D6E-409C-BE32-E72D297353CC}">
                    <c16:uniqueId val="{0000000D-E12A-4DD7-99B4-AD70B576B7B8}"/>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'NB Population'!$A$14</c15:sqref>
                        </c15:formulaRef>
                      </c:ext>
                    </c:extLst>
                    <c:strCache>
                      <c:ptCount val="1"/>
                      <c:pt idx="0">
                        <c:v>55 to 59 years</c:v>
                      </c:pt>
                    </c:strCache>
                  </c:strRef>
                </c:tx>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Population'!$B$14:$J$14</c15:sqref>
                        </c15:formulaRef>
                      </c:ext>
                    </c:extLst>
                    <c:numCache>
                      <c:formatCode>#,##0</c:formatCode>
                      <c:ptCount val="9"/>
                      <c:pt idx="0">
                        <c:v>62898</c:v>
                      </c:pt>
                      <c:pt idx="1">
                        <c:v>63065</c:v>
                      </c:pt>
                      <c:pt idx="2">
                        <c:v>63250</c:v>
                      </c:pt>
                      <c:pt idx="3">
                        <c:v>63825</c:v>
                      </c:pt>
                      <c:pt idx="4">
                        <c:v>64016</c:v>
                      </c:pt>
                      <c:pt idx="5">
                        <c:v>62844</c:v>
                      </c:pt>
                      <c:pt idx="6">
                        <c:v>61276</c:v>
                      </c:pt>
                      <c:pt idx="7">
                        <c:v>59393</c:v>
                      </c:pt>
                      <c:pt idx="8">
                        <c:v>57293</c:v>
                      </c:pt>
                    </c:numCache>
                  </c:numRef>
                </c:val>
                <c:smooth val="0"/>
                <c:extLst xmlns:c15="http://schemas.microsoft.com/office/drawing/2012/chart">
                  <c:ext xmlns:c16="http://schemas.microsoft.com/office/drawing/2014/chart" uri="{C3380CC4-5D6E-409C-BE32-E72D297353CC}">
                    <c16:uniqueId val="{0000000E-E12A-4DD7-99B4-AD70B576B7B8}"/>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'NB Population'!$A$15</c15:sqref>
                        </c15:formulaRef>
                      </c:ext>
                    </c:extLst>
                    <c:strCache>
                      <c:ptCount val="1"/>
                      <c:pt idx="0">
                        <c:v>60 to 64 years</c:v>
                      </c:pt>
                    </c:strCache>
                  </c:strRef>
                </c:tx>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Population'!$B$15:$J$15</c15:sqref>
                        </c15:formulaRef>
                      </c:ext>
                    </c:extLst>
                    <c:numCache>
                      <c:formatCode>#,##0</c:formatCode>
                      <c:ptCount val="9"/>
                      <c:pt idx="0">
                        <c:v>58713</c:v>
                      </c:pt>
                      <c:pt idx="1">
                        <c:v>60207</c:v>
                      </c:pt>
                      <c:pt idx="2">
                        <c:v>61380</c:v>
                      </c:pt>
                      <c:pt idx="3">
                        <c:v>61805</c:v>
                      </c:pt>
                      <c:pt idx="4">
                        <c:v>62250</c:v>
                      </c:pt>
                      <c:pt idx="5">
                        <c:v>63034</c:v>
                      </c:pt>
                      <c:pt idx="6">
                        <c:v>63678</c:v>
                      </c:pt>
                      <c:pt idx="7">
                        <c:v>64176</c:v>
                      </c:pt>
                      <c:pt idx="8">
                        <c:v>64781</c:v>
                      </c:pt>
                    </c:numCache>
                  </c:numRef>
                </c:val>
                <c:smooth val="0"/>
                <c:extLst xmlns:c15="http://schemas.microsoft.com/office/drawing/2012/chart">
                  <c:ext xmlns:c16="http://schemas.microsoft.com/office/drawing/2014/chart" uri="{C3380CC4-5D6E-409C-BE32-E72D297353CC}">
                    <c16:uniqueId val="{0000000F-E12A-4DD7-99B4-AD70B576B7B8}"/>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'NB Population'!$A$16</c15:sqref>
                        </c15:formulaRef>
                      </c:ext>
                    </c:extLst>
                    <c:strCache>
                      <c:ptCount val="1"/>
                      <c:pt idx="0">
                        <c:v>65 to 69 years</c:v>
                      </c:pt>
                    </c:strCache>
                  </c:strRef>
                </c:tx>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Population'!$B$16:$J$16</c15:sqref>
                        </c15:formulaRef>
                      </c:ext>
                    </c:extLst>
                    <c:numCache>
                      <c:formatCode>#,##0</c:formatCode>
                      <c:ptCount val="9"/>
                      <c:pt idx="0">
                        <c:v>52245</c:v>
                      </c:pt>
                      <c:pt idx="1">
                        <c:v>52690</c:v>
                      </c:pt>
                      <c:pt idx="2">
                        <c:v>53469</c:v>
                      </c:pt>
                      <c:pt idx="3">
                        <c:v>54592</c:v>
                      </c:pt>
                      <c:pt idx="4">
                        <c:v>56085</c:v>
                      </c:pt>
                      <c:pt idx="5">
                        <c:v>57554</c:v>
                      </c:pt>
                      <c:pt idx="6">
                        <c:v>59348</c:v>
                      </c:pt>
                      <c:pt idx="7">
                        <c:v>60735</c:v>
                      </c:pt>
                      <c:pt idx="8">
                        <c:v>61251</c:v>
                      </c:pt>
                    </c:numCache>
                  </c:numRef>
                </c:val>
                <c:smooth val="0"/>
                <c:extLst xmlns:c15="http://schemas.microsoft.com/office/drawing/2012/chart">
                  <c:ext xmlns:c16="http://schemas.microsoft.com/office/drawing/2014/chart" uri="{C3380CC4-5D6E-409C-BE32-E72D297353CC}">
                    <c16:uniqueId val="{00000010-E12A-4DD7-99B4-AD70B576B7B8}"/>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'NB Population'!$A$17</c15:sqref>
                        </c15:formulaRef>
                      </c:ext>
                    </c:extLst>
                    <c:strCache>
                      <c:ptCount val="1"/>
                      <c:pt idx="0">
                        <c:v>70 to 74 years</c:v>
                      </c:pt>
                    </c:strCache>
                  </c:strRef>
                </c:tx>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Population'!$B$17:$J$17</c15:sqref>
                        </c15:formulaRef>
                      </c:ext>
                    </c:extLst>
                    <c:numCache>
                      <c:formatCode>#,##0</c:formatCode>
                      <c:ptCount val="9"/>
                      <c:pt idx="0">
                        <c:v>36338</c:v>
                      </c:pt>
                      <c:pt idx="1">
                        <c:v>39480</c:v>
                      </c:pt>
                      <c:pt idx="2">
                        <c:v>42286</c:v>
                      </c:pt>
                      <c:pt idx="3">
                        <c:v>44841</c:v>
                      </c:pt>
                      <c:pt idx="4">
                        <c:v>47354</c:v>
                      </c:pt>
                      <c:pt idx="5">
                        <c:v>49005</c:v>
                      </c:pt>
                      <c:pt idx="6">
                        <c:v>49622</c:v>
                      </c:pt>
                      <c:pt idx="7">
                        <c:v>50497</c:v>
                      </c:pt>
                      <c:pt idx="8">
                        <c:v>51597</c:v>
                      </c:pt>
                    </c:numCache>
                  </c:numRef>
                </c:val>
                <c:smooth val="0"/>
                <c:extLst xmlns:c15="http://schemas.microsoft.com/office/drawing/2012/chart">
                  <c:ext xmlns:c16="http://schemas.microsoft.com/office/drawing/2014/chart" uri="{C3380CC4-5D6E-409C-BE32-E72D297353CC}">
                    <c16:uniqueId val="{00000011-E12A-4DD7-99B4-AD70B576B7B8}"/>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'NB Population'!$A$18</c15:sqref>
                        </c15:formulaRef>
                      </c:ext>
                    </c:extLst>
                    <c:strCache>
                      <c:ptCount val="1"/>
                      <c:pt idx="0">
                        <c:v>75 to 79 years</c:v>
                      </c:pt>
                    </c:strCache>
                  </c:strRef>
                </c:tx>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Population'!$B$18:$J$18</c15:sqref>
                        </c15:formulaRef>
                      </c:ext>
                    </c:extLst>
                    <c:numCache>
                      <c:formatCode>#,##0</c:formatCode>
                      <c:ptCount val="9"/>
                      <c:pt idx="0">
                        <c:v>25290</c:v>
                      </c:pt>
                      <c:pt idx="1">
                        <c:v>26554</c:v>
                      </c:pt>
                      <c:pt idx="2">
                        <c:v>27865</c:v>
                      </c:pt>
                      <c:pt idx="3">
                        <c:v>29239</c:v>
                      </c:pt>
                      <c:pt idx="4">
                        <c:v>30654</c:v>
                      </c:pt>
                      <c:pt idx="5">
                        <c:v>32256</c:v>
                      </c:pt>
                      <c:pt idx="6">
                        <c:v>35130</c:v>
                      </c:pt>
                      <c:pt idx="7">
                        <c:v>37668</c:v>
                      </c:pt>
                      <c:pt idx="8">
                        <c:v>39856</c:v>
                      </c:pt>
                    </c:numCache>
                  </c:numRef>
                </c:val>
                <c:smooth val="0"/>
                <c:extLst xmlns:c15="http://schemas.microsoft.com/office/drawing/2012/chart">
                  <c:ext xmlns:c16="http://schemas.microsoft.com/office/drawing/2014/chart" uri="{C3380CC4-5D6E-409C-BE32-E72D297353CC}">
                    <c16:uniqueId val="{00000012-E12A-4DD7-99B4-AD70B576B7B8}"/>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'NB Population'!$A$19</c15:sqref>
                        </c15:formulaRef>
                      </c:ext>
                    </c:extLst>
                    <c:strCache>
                      <c:ptCount val="1"/>
                      <c:pt idx="0">
                        <c:v>80 to 84 years</c:v>
                      </c:pt>
                    </c:strCache>
                  </c:strRef>
                </c:tx>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Population'!$B$19:$J$19</c15:sqref>
                        </c15:formulaRef>
                      </c:ext>
                    </c:extLst>
                    <c:numCache>
                      <c:formatCode>#,##0</c:formatCode>
                      <c:ptCount val="9"/>
                      <c:pt idx="0">
                        <c:v>17561</c:v>
                      </c:pt>
                      <c:pt idx="1">
                        <c:v>17664</c:v>
                      </c:pt>
                      <c:pt idx="2">
                        <c:v>18096</c:v>
                      </c:pt>
                      <c:pt idx="3">
                        <c:v>18886</c:v>
                      </c:pt>
                      <c:pt idx="4">
                        <c:v>19598</c:v>
                      </c:pt>
                      <c:pt idx="5">
                        <c:v>20644</c:v>
                      </c:pt>
                      <c:pt idx="6">
                        <c:v>21637</c:v>
                      </c:pt>
                      <c:pt idx="7">
                        <c:v>22582</c:v>
                      </c:pt>
                      <c:pt idx="8">
                        <c:v>23447</c:v>
                      </c:pt>
                    </c:numCache>
                  </c:numRef>
                </c:val>
                <c:smooth val="0"/>
                <c:extLst xmlns:c15="http://schemas.microsoft.com/office/drawing/2012/chart">
                  <c:ext xmlns:c16="http://schemas.microsoft.com/office/drawing/2014/chart" uri="{C3380CC4-5D6E-409C-BE32-E72D297353CC}">
                    <c16:uniqueId val="{00000013-E12A-4DD7-99B4-AD70B576B7B8}"/>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'NB Population'!$A$20</c15:sqref>
                        </c15:formulaRef>
                      </c:ext>
                    </c:extLst>
                    <c:strCache>
                      <c:ptCount val="1"/>
                      <c:pt idx="0">
                        <c:v>85 to 89 years</c:v>
                      </c:pt>
                    </c:strCache>
                  </c:strRef>
                </c:tx>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Population'!$B$20:$J$20</c15:sqref>
                        </c15:formulaRef>
                      </c:ext>
                    </c:extLst>
                    <c:numCache>
                      <c:formatCode>#,##0</c:formatCode>
                      <c:ptCount val="9"/>
                      <c:pt idx="0">
                        <c:v>10689</c:v>
                      </c:pt>
                      <c:pt idx="1">
                        <c:v>11072</c:v>
                      </c:pt>
                      <c:pt idx="2">
                        <c:v>11253</c:v>
                      </c:pt>
                      <c:pt idx="3">
                        <c:v>11398</c:v>
                      </c:pt>
                      <c:pt idx="4">
                        <c:v>11619</c:v>
                      </c:pt>
                      <c:pt idx="5">
                        <c:v>11915</c:v>
                      </c:pt>
                      <c:pt idx="6">
                        <c:v>12069</c:v>
                      </c:pt>
                      <c:pt idx="7">
                        <c:v>12255</c:v>
                      </c:pt>
                      <c:pt idx="8">
                        <c:v>12738</c:v>
                      </c:pt>
                    </c:numCache>
                  </c:numRef>
                </c:val>
                <c:smooth val="0"/>
                <c:extLst xmlns:c15="http://schemas.microsoft.com/office/drawing/2012/chart">
                  <c:ext xmlns:c16="http://schemas.microsoft.com/office/drawing/2014/chart" uri="{C3380CC4-5D6E-409C-BE32-E72D297353CC}">
                    <c16:uniqueId val="{00000014-E12A-4DD7-99B4-AD70B576B7B8}"/>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'NB Population'!$A$21</c15:sqref>
                        </c15:formulaRef>
                      </c:ext>
                    </c:extLst>
                    <c:strCache>
                      <c:ptCount val="1"/>
                      <c:pt idx="0">
                        <c:v>90 to 94 years</c:v>
                      </c:pt>
                    </c:strCache>
                  </c:strRef>
                </c:tx>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Population'!$B$21:$J$21</c15:sqref>
                        </c15:formulaRef>
                      </c:ext>
                    </c:extLst>
                    <c:numCache>
                      <c:formatCode>#,##0</c:formatCode>
                      <c:ptCount val="9"/>
                      <c:pt idx="0">
                        <c:v>5256</c:v>
                      </c:pt>
                      <c:pt idx="1">
                        <c:v>5142</c:v>
                      </c:pt>
                      <c:pt idx="2">
                        <c:v>5129</c:v>
                      </c:pt>
                      <c:pt idx="3">
                        <c:v>5150</c:v>
                      </c:pt>
                      <c:pt idx="4">
                        <c:v>5216</c:v>
                      </c:pt>
                      <c:pt idx="5">
                        <c:v>5438</c:v>
                      </c:pt>
                      <c:pt idx="6">
                        <c:v>5492</c:v>
                      </c:pt>
                      <c:pt idx="7">
                        <c:v>5527</c:v>
                      </c:pt>
                      <c:pt idx="8">
                        <c:v>5486</c:v>
                      </c:pt>
                    </c:numCache>
                  </c:numRef>
                </c:val>
                <c:smooth val="0"/>
                <c:extLst xmlns:c15="http://schemas.microsoft.com/office/drawing/2012/chart">
                  <c:ext xmlns:c16="http://schemas.microsoft.com/office/drawing/2014/chart" uri="{C3380CC4-5D6E-409C-BE32-E72D297353CC}">
                    <c16:uniqueId val="{00000015-E12A-4DD7-99B4-AD70B576B7B8}"/>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'NB Population'!$A$22</c15:sqref>
                        </c15:formulaRef>
                      </c:ext>
                    </c:extLst>
                    <c:strCache>
                      <c:ptCount val="1"/>
                      <c:pt idx="0">
                        <c:v>95 to 99 years</c:v>
                      </c:pt>
                    </c:strCache>
                  </c:strRef>
                </c:tx>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Population'!$B$22:$J$22</c15:sqref>
                        </c15:formulaRef>
                      </c:ext>
                    </c:extLst>
                    <c:numCache>
                      <c:formatCode>#,##0</c:formatCode>
                      <c:ptCount val="9"/>
                      <c:pt idx="0">
                        <c:v>1515</c:v>
                      </c:pt>
                      <c:pt idx="1">
                        <c:v>1551</c:v>
                      </c:pt>
                      <c:pt idx="2">
                        <c:v>1587</c:v>
                      </c:pt>
                      <c:pt idx="3">
                        <c:v>1576</c:v>
                      </c:pt>
                      <c:pt idx="4">
                        <c:v>1549</c:v>
                      </c:pt>
                      <c:pt idx="5">
                        <c:v>1595</c:v>
                      </c:pt>
                      <c:pt idx="6">
                        <c:v>1615</c:v>
                      </c:pt>
                      <c:pt idx="7">
                        <c:v>1590</c:v>
                      </c:pt>
                      <c:pt idx="8">
                        <c:v>1566</c:v>
                      </c:pt>
                    </c:numCache>
                  </c:numRef>
                </c:val>
                <c:smooth val="0"/>
                <c:extLst xmlns:c15="http://schemas.microsoft.com/office/drawing/2012/chart">
                  <c:ext xmlns:c16="http://schemas.microsoft.com/office/drawing/2014/chart" uri="{C3380CC4-5D6E-409C-BE32-E72D297353CC}">
                    <c16:uniqueId val="{00000016-E12A-4DD7-99B4-AD70B576B7B8}"/>
                  </c:ext>
                </c:extLst>
              </c15:ser>
            </c15:filteredLineSeries>
            <c15:filteredLineSeries>
              <c15:ser>
                <c:idx val="21"/>
                <c:order val="21"/>
                <c:tx>
                  <c:strRef>
                    <c:extLst xmlns:c15="http://schemas.microsoft.com/office/drawing/2012/chart">
                      <c:ext xmlns:c15="http://schemas.microsoft.com/office/drawing/2012/chart" uri="{02D57815-91ED-43cb-92C2-25804820EDAC}">
                        <c15:formulaRef>
                          <c15:sqref>'NB Population'!$A$23</c15:sqref>
                        </c15:formulaRef>
                      </c:ext>
                    </c:extLst>
                    <c:strCache>
                      <c:ptCount val="1"/>
                      <c:pt idx="0">
                        <c:v>100 years and older</c:v>
                      </c:pt>
                    </c:strCache>
                  </c:strRef>
                </c:tx>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Population'!$B$23:$J$23</c15:sqref>
                        </c15:formulaRef>
                      </c:ext>
                    </c:extLst>
                    <c:numCache>
                      <c:formatCode>General</c:formatCode>
                      <c:ptCount val="9"/>
                      <c:pt idx="0">
                        <c:v>209</c:v>
                      </c:pt>
                      <c:pt idx="1">
                        <c:v>234</c:v>
                      </c:pt>
                      <c:pt idx="2">
                        <c:v>231</c:v>
                      </c:pt>
                      <c:pt idx="3">
                        <c:v>227</c:v>
                      </c:pt>
                      <c:pt idx="4">
                        <c:v>221</c:v>
                      </c:pt>
                      <c:pt idx="5">
                        <c:v>245</c:v>
                      </c:pt>
                      <c:pt idx="6">
                        <c:v>228</c:v>
                      </c:pt>
                      <c:pt idx="7">
                        <c:v>237</c:v>
                      </c:pt>
                      <c:pt idx="8">
                        <c:v>240</c:v>
                      </c:pt>
                    </c:numCache>
                  </c:numRef>
                </c:val>
                <c:smooth val="0"/>
                <c:extLst xmlns:c15="http://schemas.microsoft.com/office/drawing/2012/chart">
                  <c:ext xmlns:c16="http://schemas.microsoft.com/office/drawing/2014/chart" uri="{C3380CC4-5D6E-409C-BE32-E72D297353CC}">
                    <c16:uniqueId val="{00000017-E12A-4DD7-99B4-AD70B576B7B8}"/>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'NB Population'!$A$24</c15:sqref>
                        </c15:formulaRef>
                      </c:ext>
                    </c:extLst>
                    <c:strCache>
                      <c:ptCount val="1"/>
                    </c:strCache>
                  </c:strRef>
                </c:tx>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Population'!$B$24:$J$24</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18-E12A-4DD7-99B4-AD70B576B7B8}"/>
                  </c:ext>
                </c:extLst>
              </c15:ser>
            </c15:filteredLineSeries>
            <c15:filteredLineSeries>
              <c15:ser>
                <c:idx val="24"/>
                <c:order val="24"/>
                <c:tx>
                  <c:strRef>
                    <c:extLst xmlns:c15="http://schemas.microsoft.com/office/drawing/2012/chart">
                      <c:ext xmlns:c15="http://schemas.microsoft.com/office/drawing/2012/chart" uri="{02D57815-91ED-43cb-92C2-25804820EDAC}">
                        <c15:formulaRef>
                          <c15:sqref>'NB Population'!$A$26</c15:sqref>
                        </c15:formulaRef>
                      </c:ext>
                    </c:extLst>
                    <c:strCache>
                      <c:ptCount val="1"/>
                    </c:strCache>
                  </c:strRef>
                </c:tx>
                <c:spPr>
                  <a:ln w="28575" cap="rnd">
                    <a:solidFill>
                      <a:schemeClr val="accent1">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Population'!$B$26:$J$26</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19-E12A-4DD7-99B4-AD70B576B7B8}"/>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'NB Population'!$A$27</c15:sqref>
                        </c15:formulaRef>
                      </c:ext>
                    </c:extLst>
                    <c:strCache>
                      <c:ptCount val="1"/>
                    </c:strCache>
                  </c:strRef>
                </c:tx>
                <c:spPr>
                  <a:ln w="28575" cap="rnd">
                    <a:solidFill>
                      <a:schemeClr val="accent2">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Population'!$B$27:$J$27</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val>
                <c:smooth val="0"/>
                <c:extLst xmlns:c15="http://schemas.microsoft.com/office/drawing/2012/chart">
                  <c:ext xmlns:c16="http://schemas.microsoft.com/office/drawing/2014/chart" uri="{C3380CC4-5D6E-409C-BE32-E72D297353CC}">
                    <c16:uniqueId val="{0000001A-E12A-4DD7-99B4-AD70B576B7B8}"/>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'NB Population'!$A$28</c15:sqref>
                        </c15:formulaRef>
                      </c:ext>
                    </c:extLst>
                    <c:strCache>
                      <c:ptCount val="1"/>
                      <c:pt idx="0">
                        <c:v>Median age</c:v>
                      </c:pt>
                    </c:strCache>
                  </c:strRef>
                </c:tx>
                <c:spPr>
                  <a:ln w="28575" cap="rnd">
                    <a:solidFill>
                      <a:schemeClr val="accent3">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Population'!$B$28:$J$28</c15:sqref>
                        </c15:formulaRef>
                      </c:ext>
                    </c:extLst>
                    <c:numCache>
                      <c:formatCode>General</c:formatCode>
                      <c:ptCount val="9"/>
                      <c:pt idx="0">
                        <c:v>45.4</c:v>
                      </c:pt>
                      <c:pt idx="1">
                        <c:v>45.7</c:v>
                      </c:pt>
                      <c:pt idx="2">
                        <c:v>45.9</c:v>
                      </c:pt>
                      <c:pt idx="3">
                        <c:v>46.1</c:v>
                      </c:pt>
                      <c:pt idx="4">
                        <c:v>46.2</c:v>
                      </c:pt>
                      <c:pt idx="5">
                        <c:v>46.3</c:v>
                      </c:pt>
                      <c:pt idx="6">
                        <c:v>46</c:v>
                      </c:pt>
                      <c:pt idx="7">
                        <c:v>45.4</c:v>
                      </c:pt>
                      <c:pt idx="8">
                        <c:v>44.8</c:v>
                      </c:pt>
                    </c:numCache>
                  </c:numRef>
                </c:val>
                <c:smooth val="0"/>
                <c:extLst xmlns:c15="http://schemas.microsoft.com/office/drawing/2012/chart">
                  <c:ext xmlns:c16="http://schemas.microsoft.com/office/drawing/2014/chart" uri="{C3380CC4-5D6E-409C-BE32-E72D297353CC}">
                    <c16:uniqueId val="{0000001B-E12A-4DD7-99B4-AD70B576B7B8}"/>
                  </c:ext>
                </c:extLst>
              </c15:ser>
            </c15:filteredLineSeries>
            <c15:filteredLineSeries>
              <c15:ser>
                <c:idx val="27"/>
                <c:order val="27"/>
                <c:tx>
                  <c:strRef>
                    <c:extLst xmlns:c15="http://schemas.microsoft.com/office/drawing/2012/chart">
                      <c:ext xmlns:c15="http://schemas.microsoft.com/office/drawing/2012/chart" uri="{02D57815-91ED-43cb-92C2-25804820EDAC}">
                        <c15:formulaRef>
                          <c15:sqref>'NB Population'!$A$29</c15:sqref>
                        </c15:formulaRef>
                      </c:ext>
                    </c:extLst>
                    <c:strCache>
                      <c:ptCount val="1"/>
                    </c:strCache>
                  </c:strRef>
                </c:tx>
                <c:spPr>
                  <a:ln w="28575" cap="rnd">
                    <a:solidFill>
                      <a:schemeClr val="accent4">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Population'!$B$29:$J$29</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1C-E12A-4DD7-99B4-AD70B576B7B8}"/>
                  </c:ext>
                </c:extLst>
              </c15:ser>
            </c15:filteredLineSeries>
            <c15:filteredLineSeries>
              <c15:ser>
                <c:idx val="28"/>
                <c:order val="28"/>
                <c:tx>
                  <c:strRef>
                    <c:extLst xmlns:c15="http://schemas.microsoft.com/office/drawing/2012/chart">
                      <c:ext xmlns:c15="http://schemas.microsoft.com/office/drawing/2012/chart" uri="{02D57815-91ED-43cb-92C2-25804820EDAC}">
                        <c15:formulaRef>
                          <c15:sqref>'NB Population'!$A$30</c15:sqref>
                        </c15:formulaRef>
                      </c:ext>
                    </c:extLst>
                    <c:strCache>
                      <c:ptCount val="1"/>
                    </c:strCache>
                  </c:strRef>
                </c:tx>
                <c:spPr>
                  <a:ln w="28575" cap="rnd">
                    <a:solidFill>
                      <a:schemeClr val="accent5">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Population'!$B$30:$J$30</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1D-E12A-4DD7-99B4-AD70B576B7B8}"/>
                  </c:ext>
                </c:extLst>
              </c15:ser>
            </c15:filteredLineSeries>
            <c15:filteredLineSeries>
              <c15:ser>
                <c:idx val="29"/>
                <c:order val="29"/>
                <c:tx>
                  <c:strRef>
                    <c:extLst xmlns:c15="http://schemas.microsoft.com/office/drawing/2012/chart">
                      <c:ext xmlns:c15="http://schemas.microsoft.com/office/drawing/2012/chart" uri="{02D57815-91ED-43cb-92C2-25804820EDAC}">
                        <c15:formulaRef>
                          <c15:sqref>'NB Population'!$A$31</c15:sqref>
                        </c15:formulaRef>
                      </c:ext>
                    </c:extLst>
                    <c:strCache>
                      <c:ptCount val="1"/>
                      <c:pt idx="0">
                        <c:v>65+</c:v>
                      </c:pt>
                    </c:strCache>
                  </c:strRef>
                </c:tx>
                <c:spPr>
                  <a:ln w="28575" cap="rnd">
                    <a:solidFill>
                      <a:schemeClr val="accent6">
                        <a:lumMod val="60000"/>
                        <a:lumOff val="40000"/>
                      </a:schemeClr>
                    </a:solidFill>
                    <a:round/>
                  </a:ln>
                  <a:effectLst/>
                </c:spPr>
                <c:marker>
                  <c:symbol val="none"/>
                </c:marker>
                <c:cat>
                  <c:numRef>
                    <c:extLst xmlns:c15="http://schemas.microsoft.com/office/drawing/2012/chart">
                      <c:ext xmlns:c15="http://schemas.microsoft.com/office/drawing/2012/chart" uri="{02D57815-91ED-43cb-92C2-25804820EDAC}">
                        <c15:formulaRef>
                          <c15:sqref>'NB Population'!$B$2:$J$2</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'NB Population'!$B$31:$J$31</c15:sqref>
                        </c15:formulaRef>
                      </c:ext>
                    </c:extLst>
                    <c:numCache>
                      <c:formatCode>#,##0</c:formatCode>
                      <c:ptCount val="9"/>
                      <c:pt idx="0">
                        <c:v>149103</c:v>
                      </c:pt>
                      <c:pt idx="1">
                        <c:v>154387</c:v>
                      </c:pt>
                      <c:pt idx="2">
                        <c:v>159916</c:v>
                      </c:pt>
                      <c:pt idx="3">
                        <c:v>165909</c:v>
                      </c:pt>
                      <c:pt idx="4">
                        <c:v>172296</c:v>
                      </c:pt>
                      <c:pt idx="5">
                        <c:v>178652</c:v>
                      </c:pt>
                      <c:pt idx="6">
                        <c:v>185141</c:v>
                      </c:pt>
                      <c:pt idx="7">
                        <c:v>191091</c:v>
                      </c:pt>
                      <c:pt idx="8">
                        <c:v>196181</c:v>
                      </c:pt>
                    </c:numCache>
                  </c:numRef>
                </c:val>
                <c:smooth val="0"/>
                <c:extLst xmlns:c15="http://schemas.microsoft.com/office/drawing/2012/chart">
                  <c:ext xmlns:c16="http://schemas.microsoft.com/office/drawing/2014/chart" uri="{C3380CC4-5D6E-409C-BE32-E72D297353CC}">
                    <c16:uniqueId val="{0000001E-E12A-4DD7-99B4-AD70B576B7B8}"/>
                  </c:ext>
                </c:extLst>
              </c15:ser>
            </c15:filteredLineSeries>
          </c:ext>
        </c:extLst>
      </c:lineChart>
      <c:lineChart>
        <c:grouping val="standard"/>
        <c:varyColors val="0"/>
        <c:ser>
          <c:idx val="30"/>
          <c:order val="30"/>
          <c:tx>
            <c:strRef>
              <c:f>'NB Population'!$A$32</c:f>
              <c:strCache>
                <c:ptCount val="1"/>
                <c:pt idx="0">
                  <c:v>65+</c:v>
                </c:pt>
              </c:strCache>
            </c:strRef>
          </c:tx>
          <c:spPr>
            <a:ln w="28575" cap="rnd">
              <a:solidFill>
                <a:srgbClr val="CC1852"/>
              </a:solidFill>
              <a:round/>
            </a:ln>
            <a:effectLst/>
          </c:spPr>
          <c:marker>
            <c:symbol val="none"/>
          </c:marker>
          <c:val>
            <c:numRef>
              <c:f>'NB Population'!$B$32:$J$32</c:f>
              <c:numCache>
                <c:formatCode>0.0%</c:formatCode>
                <c:ptCount val="9"/>
                <c:pt idx="0">
                  <c:v>0.19533434120855944</c:v>
                </c:pt>
                <c:pt idx="1">
                  <c:v>0.2013663807214584</c:v>
                </c:pt>
                <c:pt idx="2">
                  <c:v>0.20754915333868917</c:v>
                </c:pt>
                <c:pt idx="3">
                  <c:v>0.21341879913093478</c:v>
                </c:pt>
                <c:pt idx="4">
                  <c:v>0.219924639279478</c:v>
                </c:pt>
                <c:pt idx="5">
                  <c:v>0.22591242814256918</c:v>
                </c:pt>
                <c:pt idx="6">
                  <c:v>0.22877701219873861</c:v>
                </c:pt>
                <c:pt idx="7">
                  <c:v>0.22962424446340379</c:v>
                </c:pt>
                <c:pt idx="8">
                  <c:v>0.22962468762984942</c:v>
                </c:pt>
              </c:numCache>
            </c:numRef>
          </c:val>
          <c:smooth val="0"/>
          <c:extLst>
            <c:ext xmlns:c16="http://schemas.microsoft.com/office/drawing/2014/chart" uri="{C3380CC4-5D6E-409C-BE32-E72D297353CC}">
              <c16:uniqueId val="{00000001-E12A-4DD7-99B4-AD70B576B7B8}"/>
            </c:ext>
          </c:extLst>
        </c:ser>
        <c:dLbls>
          <c:showLegendKey val="0"/>
          <c:showVal val="0"/>
          <c:showCatName val="0"/>
          <c:showSerName val="0"/>
          <c:showPercent val="0"/>
          <c:showBubbleSize val="0"/>
        </c:dLbls>
        <c:marker val="1"/>
        <c:smooth val="0"/>
        <c:axId val="119383871"/>
        <c:axId val="119382431"/>
      </c:lineChart>
      <c:catAx>
        <c:axId val="11939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64671"/>
        <c:crosses val="autoZero"/>
        <c:auto val="1"/>
        <c:lblAlgn val="ctr"/>
        <c:lblOffset val="100"/>
        <c:noMultiLvlLbl val="0"/>
      </c:catAx>
      <c:valAx>
        <c:axId val="1193646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92991"/>
        <c:crosses val="autoZero"/>
        <c:crossBetween val="between"/>
      </c:valAx>
      <c:valAx>
        <c:axId val="119382431"/>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383871"/>
        <c:crosses val="max"/>
        <c:crossBetween val="between"/>
      </c:valAx>
      <c:catAx>
        <c:axId val="119383871"/>
        <c:scaling>
          <c:orientation val="minMax"/>
        </c:scaling>
        <c:delete val="1"/>
        <c:axPos val="b"/>
        <c:majorTickMark val="none"/>
        <c:minorTickMark val="none"/>
        <c:tickLblPos val="nextTo"/>
        <c:crossAx val="1193824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Calls</c:v>
                </c:pt>
              </c:strCache>
            </c:strRef>
          </c:tx>
          <c:spPr>
            <a:solidFill>
              <a:schemeClr val="accent2"/>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80FE-DF40-AC12-F5DC5491B375}"/>
              </c:ext>
            </c:extLst>
          </c:dPt>
          <c:dLbls>
            <c:dLbl>
              <c:idx val="0"/>
              <c:layout>
                <c:manualLayout>
                  <c:x val="0"/>
                  <c:y val="2.68426842684268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FE-DF40-AC12-F5DC5491B375}"/>
                </c:ext>
              </c:extLst>
            </c:dLbl>
            <c:dLbl>
              <c:idx val="1"/>
              <c:layout>
                <c:manualLayout>
                  <c:x val="-2.9510054804907506E-17"/>
                  <c:y val="7.08470847084708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FE-DF40-AC12-F5DC5491B375}"/>
                </c:ext>
              </c:extLst>
            </c:dLbl>
            <c:dLbl>
              <c:idx val="2"/>
              <c:layout>
                <c:manualLayout>
                  <c:x val="-1.6096579476861462E-3"/>
                  <c:y val="1.1485148514851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FE-DF40-AC12-F5DC5491B375}"/>
                </c:ext>
              </c:extLst>
            </c:dLbl>
            <c:dLbl>
              <c:idx val="3"/>
              <c:layout>
                <c:manualLayout>
                  <c:x val="-1.6096579476861167E-3"/>
                  <c:y val="1.14851485148514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FE-DF40-AC12-F5DC5491B375}"/>
                </c:ext>
              </c:extLst>
            </c:dLbl>
            <c:dLbl>
              <c:idx val="4"/>
              <c:layout>
                <c:manualLayout>
                  <c:x val="-3.2193158953722333E-3"/>
                  <c:y val="2.0286028602860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FE-DF40-AC12-F5DC5491B375}"/>
                </c:ext>
              </c:extLst>
            </c:dLbl>
            <c:dLbl>
              <c:idx val="5"/>
              <c:layout>
                <c:manualLayout>
                  <c:x val="0"/>
                  <c:y val="2.468646864686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FE-DF40-AC12-F5DC5491B375}"/>
                </c:ext>
              </c:extLst>
            </c:dLbl>
            <c:dLbl>
              <c:idx val="6"/>
              <c:layout>
                <c:manualLayout>
                  <c:x val="-1.6096579476861167E-3"/>
                  <c:y val="2.02860286028602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0FE-DF40-AC12-F5DC5491B375}"/>
                </c:ext>
              </c:extLst>
            </c:dLbl>
            <c:dLbl>
              <c:idx val="7"/>
              <c:layout>
                <c:manualLayout>
                  <c:x val="-1.6096579476861167E-3"/>
                  <c:y val="2.02860286028602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FE-DF40-AC12-F5DC5491B375}"/>
                </c:ext>
              </c:extLst>
            </c:dLbl>
            <c:dLbl>
              <c:idx val="8"/>
              <c:layout>
                <c:manualLayout>
                  <c:x val="-3.2193158953723513E-3"/>
                  <c:y val="1.58855885588558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FE-DF40-AC12-F5DC5491B375}"/>
                </c:ext>
              </c:extLst>
            </c:dLbl>
            <c:dLbl>
              <c:idx val="9"/>
              <c:layout>
                <c:manualLayout>
                  <c:x val="-4.82897384305835E-3"/>
                  <c:y val="1.58855885588558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FE-DF40-AC12-F5DC5491B375}"/>
                </c:ext>
              </c:extLst>
            </c:dLbl>
            <c:dLbl>
              <c:idx val="10"/>
              <c:layout>
                <c:manualLayout>
                  <c:x val="-1.6096579476862348E-3"/>
                  <c:y val="1.58855885588558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FE-DF40-AC12-F5DC5491B375}"/>
                </c:ext>
              </c:extLst>
            </c:dLbl>
            <c:dLbl>
              <c:idx val="11"/>
              <c:layout>
                <c:manualLayout>
                  <c:x val="0"/>
                  <c:y val="1.58855885588558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FE-DF40-AC12-F5DC5491B375}"/>
                </c:ext>
              </c:extLst>
            </c:dLbl>
            <c:dLbl>
              <c:idx val="12"/>
              <c:layout>
                <c:manualLayout>
                  <c:x val="-1.6095945753259715E-3"/>
                  <c:y val="4.8387515916945522E-4"/>
                </c:manualLayout>
              </c:layout>
              <c:spPr>
                <a:noFill/>
                <a:ln>
                  <a:noFill/>
                </a:ln>
                <a:effectLst/>
              </c:spPr>
              <c:txPr>
                <a:bodyPr rot="-2700000" spcFirstLastPara="1" vertOverflow="ellipsis" wrap="square" lIns="38100" tIns="19050" rIns="38100" bIns="19050" anchor="ctr" anchorCtr="1">
                  <a:no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3038166003897384E-2"/>
                      <c:h val="7.3091309130913079E-2"/>
                    </c:manualLayout>
                  </c15:layout>
                </c:ext>
                <c:ext xmlns:c16="http://schemas.microsoft.com/office/drawing/2014/chart" uri="{C3380CC4-5D6E-409C-BE32-E72D297353CC}">
                  <c16:uniqueId val="{0000000D-80FE-DF40-AC12-F5DC5491B375}"/>
                </c:ext>
              </c:extLst>
            </c:dLbl>
            <c:dLbl>
              <c:idx val="13"/>
              <c:layout>
                <c:manualLayout>
                  <c:x val="-1.1804021921963002E-16"/>
                  <c:y val="1.14851485148514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FE-DF40-AC12-F5DC5491B37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Sheet1!$A$2:$A$14</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Sheet1!$B$2:$B$14</c:f>
              <c:numCache>
                <c:formatCode>#,##0</c:formatCode>
                <c:ptCount val="10"/>
                <c:pt idx="0">
                  <c:v>102560</c:v>
                </c:pt>
                <c:pt idx="1">
                  <c:v>107457</c:v>
                </c:pt>
                <c:pt idx="2">
                  <c:v>112173</c:v>
                </c:pt>
                <c:pt idx="3">
                  <c:v>111807</c:v>
                </c:pt>
                <c:pt idx="4">
                  <c:v>111737</c:v>
                </c:pt>
                <c:pt idx="5">
                  <c:v>112604</c:v>
                </c:pt>
                <c:pt idx="6">
                  <c:v>125160</c:v>
                </c:pt>
                <c:pt idx="7">
                  <c:v>132663</c:v>
                </c:pt>
                <c:pt idx="8">
                  <c:v>131441</c:v>
                </c:pt>
                <c:pt idx="9">
                  <c:v>137488</c:v>
                </c:pt>
              </c:numCache>
            </c:numRef>
          </c:val>
          <c:extLst>
            <c:ext xmlns:c16="http://schemas.microsoft.com/office/drawing/2014/chart" uri="{C3380CC4-5D6E-409C-BE32-E72D297353CC}">
              <c16:uniqueId val="{0000000F-80FE-DF40-AC12-F5DC5491B375}"/>
            </c:ext>
          </c:extLst>
        </c:ser>
        <c:dLbls>
          <c:dLblPos val="inEnd"/>
          <c:showLegendKey val="0"/>
          <c:showVal val="1"/>
          <c:showCatName val="0"/>
          <c:showSerName val="0"/>
          <c:showPercent val="0"/>
          <c:showBubbleSize val="0"/>
        </c:dLbls>
        <c:gapWidth val="100"/>
        <c:overlap val="-24"/>
        <c:axId val="273757168"/>
        <c:axId val="273759248"/>
      </c:barChart>
      <c:catAx>
        <c:axId val="2737571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3759248"/>
        <c:crossesAt val="0"/>
        <c:auto val="0"/>
        <c:lblAlgn val="ctr"/>
        <c:lblOffset val="100"/>
        <c:noMultiLvlLbl val="0"/>
      </c:catAx>
      <c:valAx>
        <c:axId val="273759248"/>
        <c:scaling>
          <c:orientation val="minMax"/>
          <c:min val="80000"/>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375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chemeClr val="bg1"/>
                </a:solidFill>
                <a:latin typeface="+mn-lt"/>
                <a:ea typeface="+mn-ea"/>
                <a:cs typeface="+mn-cs"/>
              </a:defRPr>
            </a:pPr>
            <a:r>
              <a:rPr lang="en-US" dirty="0">
                <a:solidFill>
                  <a:schemeClr val="bg1"/>
                </a:solidFill>
              </a:rPr>
              <a:t>Annual Offload Delays (in Hours) – </a:t>
            </a: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bg1"/>
                </a:solidFill>
              </a:defRPr>
            </a:pPr>
            <a:r>
              <a:rPr lang="en-US" dirty="0">
                <a:solidFill>
                  <a:schemeClr val="bg1"/>
                </a:solidFill>
              </a:rPr>
              <a:t>All NB Hospitals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Offload Delays (in Hours)</c:v>
                </c:pt>
              </c:strCache>
            </c:strRef>
          </c:tx>
          <c:spPr>
            <a:solidFill>
              <a:srgbClr val="B3194B"/>
            </a:solidFill>
            <a:ln>
              <a:noFill/>
            </a:ln>
            <a:effectLst/>
          </c:spPr>
          <c:invertIfNegative val="0"/>
          <c:dPt>
            <c:idx val="5"/>
            <c:invertIfNegative val="0"/>
            <c:bubble3D val="0"/>
            <c:spPr>
              <a:solidFill>
                <a:srgbClr val="B3194B"/>
              </a:solidFill>
              <a:ln>
                <a:noFill/>
              </a:ln>
              <a:effectLst/>
            </c:spPr>
            <c:extLst>
              <c:ext xmlns:c16="http://schemas.microsoft.com/office/drawing/2014/chart" uri="{C3380CC4-5D6E-409C-BE32-E72D297353CC}">
                <c16:uniqueId val="{00000001-305A-8445-8122-0047DD5AC29B}"/>
              </c:ext>
            </c:extLst>
          </c:dPt>
          <c:dLbls>
            <c:dLbl>
              <c:idx val="0"/>
              <c:layout>
                <c:manualLayout>
                  <c:x val="4.52360797985819E-3"/>
                  <c:y val="-6.04068442795220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BD-4326-972B-D2FB41450A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2017-18</c:v>
                </c:pt>
                <c:pt idx="1">
                  <c:v>2018-19</c:v>
                </c:pt>
                <c:pt idx="2">
                  <c:v>2019-20</c:v>
                </c:pt>
                <c:pt idx="3">
                  <c:v>2020-21</c:v>
                </c:pt>
                <c:pt idx="4">
                  <c:v>2021-22</c:v>
                </c:pt>
                <c:pt idx="5">
                  <c:v>2022-23</c:v>
                </c:pt>
                <c:pt idx="6">
                  <c:v>2023-24</c:v>
                </c:pt>
                <c:pt idx="7">
                  <c:v>2024-25</c:v>
                </c:pt>
              </c:strCache>
            </c:strRef>
          </c:cat>
          <c:val>
            <c:numRef>
              <c:f>Sheet1!$B$2:$B$9</c:f>
              <c:numCache>
                <c:formatCode>#,##0</c:formatCode>
                <c:ptCount val="8"/>
                <c:pt idx="0">
                  <c:v>3562.7177777777911</c:v>
                </c:pt>
                <c:pt idx="1">
                  <c:v>6852.3463888889082</c:v>
                </c:pt>
                <c:pt idx="2">
                  <c:v>9675.346111111181</c:v>
                </c:pt>
                <c:pt idx="3">
                  <c:v>11581.269722222143</c:v>
                </c:pt>
                <c:pt idx="4">
                  <c:v>26103.605555555543</c:v>
                </c:pt>
                <c:pt idx="5">
                  <c:v>35516.300000000003</c:v>
                </c:pt>
                <c:pt idx="6">
                  <c:v>26435.7</c:v>
                </c:pt>
                <c:pt idx="7">
                  <c:v>31698.1</c:v>
                </c:pt>
              </c:numCache>
            </c:numRef>
          </c:val>
          <c:extLst>
            <c:ext xmlns:c16="http://schemas.microsoft.com/office/drawing/2014/chart" uri="{C3380CC4-5D6E-409C-BE32-E72D297353CC}">
              <c16:uniqueId val="{00000002-305A-8445-8122-0047DD5AC29B}"/>
            </c:ext>
          </c:extLst>
        </c:ser>
        <c:dLbls>
          <c:showLegendKey val="0"/>
          <c:showVal val="0"/>
          <c:showCatName val="0"/>
          <c:showSerName val="0"/>
          <c:showPercent val="0"/>
          <c:showBubbleSize val="0"/>
        </c:dLbls>
        <c:gapWidth val="20"/>
        <c:overlap val="100"/>
        <c:axId val="1213418656"/>
        <c:axId val="1213414912"/>
      </c:barChart>
      <c:catAx>
        <c:axId val="1213418656"/>
        <c:scaling>
          <c:orientation val="minMax"/>
        </c:scaling>
        <c:delete val="0"/>
        <c:axPos val="b"/>
        <c:numFmt formatCode="General" sourceLinked="1"/>
        <c:majorTickMark val="none"/>
        <c:minorTickMark val="none"/>
        <c:tickLblPos val="nextTo"/>
        <c:spPr>
          <a:noFill/>
          <a:ln w="6350" cap="flat" cmpd="sng" algn="ctr">
            <a:solidFill>
              <a:schemeClr val="accent5"/>
            </a:solidFill>
            <a:prstDash val="solid"/>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13414912"/>
        <c:crosses val="autoZero"/>
        <c:auto val="1"/>
        <c:lblAlgn val="ctr"/>
        <c:lblOffset val="100"/>
        <c:noMultiLvlLbl val="0"/>
      </c:catAx>
      <c:valAx>
        <c:axId val="1213414912"/>
        <c:scaling>
          <c:orientation val="minMax"/>
        </c:scaling>
        <c:delete val="0"/>
        <c:axPos val="l"/>
        <c:majorGridlines>
          <c:spPr>
            <a:ln w="6350" cap="flat" cmpd="sng" algn="ctr">
              <a:solidFill>
                <a:schemeClr val="bg1">
                  <a:lumMod val="85000"/>
                </a:schemeClr>
              </a:solidFill>
              <a:prstDash val="solid"/>
              <a:miter lim="800000"/>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341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v>Transfer Volume</c:v>
          </c:tx>
          <c:spPr>
            <a:solidFill>
              <a:schemeClr val="accent2"/>
            </a:solidFill>
            <a:ln>
              <a:noFill/>
            </a:ln>
            <a:effectLst/>
          </c:spPr>
          <c:invertIfNegative val="0"/>
          <c:cat>
            <c:strRef>
              <c:f>'[Chart in Microsoft PowerPoint]Why - Call Vol vs Sched Hours'!$A$12:$A$27</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f>'[Chart in Microsoft PowerPoint]Why - Call Vol vs Sched Hours'!$D$12:$D$27</c:f>
              <c:numCache>
                <c:formatCode>#,##0</c:formatCode>
                <c:ptCount val="16"/>
                <c:pt idx="0">
                  <c:v>34371</c:v>
                </c:pt>
                <c:pt idx="1">
                  <c:v>34217</c:v>
                </c:pt>
                <c:pt idx="2">
                  <c:v>34093</c:v>
                </c:pt>
                <c:pt idx="3">
                  <c:v>32738</c:v>
                </c:pt>
                <c:pt idx="4">
                  <c:v>31765</c:v>
                </c:pt>
                <c:pt idx="5">
                  <c:v>31876</c:v>
                </c:pt>
                <c:pt idx="6">
                  <c:v>30951</c:v>
                </c:pt>
                <c:pt idx="7">
                  <c:v>31610</c:v>
                </c:pt>
                <c:pt idx="8">
                  <c:v>31920</c:v>
                </c:pt>
                <c:pt idx="9">
                  <c:v>29412</c:v>
                </c:pt>
                <c:pt idx="10">
                  <c:v>28238</c:v>
                </c:pt>
                <c:pt idx="11">
                  <c:v>29506</c:v>
                </c:pt>
                <c:pt idx="12">
                  <c:v>30232</c:v>
                </c:pt>
                <c:pt idx="13">
                  <c:v>28505</c:v>
                </c:pt>
                <c:pt idx="14">
                  <c:v>29651</c:v>
                </c:pt>
                <c:pt idx="15">
                  <c:v>32421</c:v>
                </c:pt>
              </c:numCache>
            </c:numRef>
          </c:val>
          <c:extLst>
            <c:ext xmlns:c16="http://schemas.microsoft.com/office/drawing/2014/chart" uri="{C3380CC4-5D6E-409C-BE32-E72D297353CC}">
              <c16:uniqueId val="{00000000-4DD7-4ABB-942A-6068F19A4160}"/>
            </c:ext>
          </c:extLst>
        </c:ser>
        <c:ser>
          <c:idx val="0"/>
          <c:order val="1"/>
          <c:tx>
            <c:v>911 Volume</c:v>
          </c:tx>
          <c:spPr>
            <a:solidFill>
              <a:schemeClr val="accent1"/>
            </a:solidFill>
            <a:ln>
              <a:noFill/>
            </a:ln>
            <a:effectLst/>
          </c:spPr>
          <c:invertIfNegative val="0"/>
          <c:cat>
            <c:strRef>
              <c:f>'[Chart in Microsoft PowerPoint]Why - Call Vol vs Sched Hours'!$A$12:$A$27</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f>'[Chart in Microsoft PowerPoint]Why - Call Vol vs Sched Hours'!$C$12:$C$27</c:f>
              <c:numCache>
                <c:formatCode>#,##0</c:formatCode>
                <c:ptCount val="16"/>
                <c:pt idx="0">
                  <c:v>58691</c:v>
                </c:pt>
                <c:pt idx="1">
                  <c:v>59848</c:v>
                </c:pt>
                <c:pt idx="2">
                  <c:v>60306</c:v>
                </c:pt>
                <c:pt idx="3">
                  <c:v>62247</c:v>
                </c:pt>
                <c:pt idx="4">
                  <c:v>64727</c:v>
                </c:pt>
                <c:pt idx="5">
                  <c:v>72406</c:v>
                </c:pt>
                <c:pt idx="6">
                  <c:v>71609</c:v>
                </c:pt>
                <c:pt idx="7">
                  <c:v>75847</c:v>
                </c:pt>
                <c:pt idx="8">
                  <c:v>80253</c:v>
                </c:pt>
                <c:pt idx="9">
                  <c:v>82395</c:v>
                </c:pt>
                <c:pt idx="10">
                  <c:v>83499</c:v>
                </c:pt>
                <c:pt idx="11">
                  <c:v>83098</c:v>
                </c:pt>
                <c:pt idx="12">
                  <c:v>94928</c:v>
                </c:pt>
                <c:pt idx="13">
                  <c:v>104167</c:v>
                </c:pt>
                <c:pt idx="14">
                  <c:v>101790</c:v>
                </c:pt>
                <c:pt idx="15">
                  <c:v>105027</c:v>
                </c:pt>
              </c:numCache>
            </c:numRef>
          </c:val>
          <c:extLst>
            <c:ext xmlns:c16="http://schemas.microsoft.com/office/drawing/2014/chart" uri="{C3380CC4-5D6E-409C-BE32-E72D297353CC}">
              <c16:uniqueId val="{00000001-4DD7-4ABB-942A-6068F19A4160}"/>
            </c:ext>
          </c:extLst>
        </c:ser>
        <c:dLbls>
          <c:showLegendKey val="0"/>
          <c:showVal val="0"/>
          <c:showCatName val="0"/>
          <c:showSerName val="0"/>
          <c:showPercent val="0"/>
          <c:showBubbleSize val="0"/>
        </c:dLbls>
        <c:gapWidth val="150"/>
        <c:overlap val="100"/>
        <c:axId val="1606629104"/>
        <c:axId val="587032928"/>
      </c:barChart>
      <c:lineChart>
        <c:grouping val="standard"/>
        <c:varyColors val="0"/>
        <c:ser>
          <c:idx val="2"/>
          <c:order val="2"/>
          <c:tx>
            <c:v>Scheduled Ambulance Hours</c:v>
          </c:tx>
          <c:spPr>
            <a:ln w="28575" cap="rnd">
              <a:solidFill>
                <a:srgbClr val="00B050"/>
              </a:solidFill>
              <a:prstDash val="dash"/>
              <a:round/>
            </a:ln>
            <a:effectLst/>
          </c:spPr>
          <c:marker>
            <c:symbol val="none"/>
          </c:marker>
          <c:cat>
            <c:strRef>
              <c:f>'[Chart in Microsoft PowerPoint]Why - Call Vol vs Sched Hours'!$A$12:$A$27</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f>'[Chart in Microsoft PowerPoint]Why - Call Vol vs Sched Hours'!$B$12:$B$27</c:f>
              <c:numCache>
                <c:formatCode>#,##0</c:formatCode>
                <c:ptCount val="16"/>
                <c:pt idx="0">
                  <c:v>878695</c:v>
                </c:pt>
                <c:pt idx="1">
                  <c:v>878695</c:v>
                </c:pt>
                <c:pt idx="2">
                  <c:v>878695</c:v>
                </c:pt>
                <c:pt idx="3">
                  <c:v>878695</c:v>
                </c:pt>
                <c:pt idx="4">
                  <c:v>878695</c:v>
                </c:pt>
                <c:pt idx="5">
                  <c:v>878695</c:v>
                </c:pt>
                <c:pt idx="6">
                  <c:v>878695</c:v>
                </c:pt>
                <c:pt idx="7">
                  <c:v>887455</c:v>
                </c:pt>
                <c:pt idx="8">
                  <c:v>887455</c:v>
                </c:pt>
                <c:pt idx="9">
                  <c:v>904975</c:v>
                </c:pt>
                <c:pt idx="10">
                  <c:v>904975</c:v>
                </c:pt>
                <c:pt idx="11">
                  <c:v>913735</c:v>
                </c:pt>
                <c:pt idx="12">
                  <c:v>913735</c:v>
                </c:pt>
                <c:pt idx="13">
                  <c:v>913735</c:v>
                </c:pt>
                <c:pt idx="14">
                  <c:v>914739</c:v>
                </c:pt>
                <c:pt idx="15">
                  <c:v>920873</c:v>
                </c:pt>
              </c:numCache>
            </c:numRef>
          </c:val>
          <c:smooth val="0"/>
          <c:extLst>
            <c:ext xmlns:c16="http://schemas.microsoft.com/office/drawing/2014/chart" uri="{C3380CC4-5D6E-409C-BE32-E72D297353CC}">
              <c16:uniqueId val="{00000002-4DD7-4ABB-942A-6068F19A4160}"/>
            </c:ext>
          </c:extLst>
        </c:ser>
        <c:dLbls>
          <c:showLegendKey val="0"/>
          <c:showVal val="0"/>
          <c:showCatName val="0"/>
          <c:showSerName val="0"/>
          <c:showPercent val="0"/>
          <c:showBubbleSize val="0"/>
        </c:dLbls>
        <c:marker val="1"/>
        <c:smooth val="0"/>
        <c:axId val="1636062048"/>
        <c:axId val="2080836768"/>
      </c:lineChart>
      <c:catAx>
        <c:axId val="16066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87032928"/>
        <c:crosses val="autoZero"/>
        <c:auto val="1"/>
        <c:lblAlgn val="ctr"/>
        <c:lblOffset val="100"/>
        <c:noMultiLvlLbl val="0"/>
      </c:catAx>
      <c:valAx>
        <c:axId val="5870329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Call Volume  </a:t>
                </a:r>
                <a:r>
                  <a:rPr lang="en-US" b="1" dirty="0"/>
                  <a:t>| </a:t>
                </a:r>
                <a:r>
                  <a:rPr lang="en-US" dirty="0"/>
                  <a:t> Volume</a:t>
                </a:r>
                <a:r>
                  <a:rPr lang="en-US" baseline="0" dirty="0"/>
                  <a:t> </a:t>
                </a:r>
                <a:r>
                  <a:rPr lang="en-US" baseline="0" dirty="0" err="1"/>
                  <a:t>d’appels</a:t>
                </a:r>
                <a:endParaRPr lang="en-US" dirty="0"/>
              </a:p>
            </c:rich>
          </c:tx>
          <c:layout>
            <c:manualLayout>
              <c:xMode val="edge"/>
              <c:yMode val="edge"/>
              <c:x val="1.4069177147003514E-2"/>
              <c:y val="0.125733136603465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06629104"/>
        <c:crosses val="autoZero"/>
        <c:crossBetween val="between"/>
      </c:valAx>
      <c:valAx>
        <c:axId val="2080836768"/>
        <c:scaling>
          <c:orientation val="minMax"/>
          <c:max val="1400000"/>
          <c:min val="0"/>
        </c:scaling>
        <c:delete val="0"/>
        <c:axPos val="r"/>
        <c:title>
          <c:tx>
            <c:strRef>
              <c:f>'[Chart in Microsoft PowerPoint]Why - Call Vol vs Sched Hours'!$B$11</c:f>
              <c:strCache>
                <c:ptCount val="1"/>
                <c:pt idx="0">
                  <c:v>Scheduled Hours</c:v>
                </c:pt>
              </c:strCache>
            </c:strRef>
          </c:tx>
          <c:layout>
            <c:manualLayout>
              <c:xMode val="edge"/>
              <c:yMode val="edge"/>
              <c:x val="0.95567322951314559"/>
              <c:y val="0.426404992826416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36062048"/>
        <c:crosses val="max"/>
        <c:crossBetween val="between"/>
      </c:valAx>
      <c:catAx>
        <c:axId val="1636062048"/>
        <c:scaling>
          <c:orientation val="minMax"/>
        </c:scaling>
        <c:delete val="1"/>
        <c:axPos val="b"/>
        <c:numFmt formatCode="General" sourceLinked="1"/>
        <c:majorTickMark val="out"/>
        <c:minorTickMark val="none"/>
        <c:tickLblPos val="nextTo"/>
        <c:crossAx val="2080836768"/>
        <c:crosses val="autoZero"/>
        <c:auto val="1"/>
        <c:lblAlgn val="ctr"/>
        <c:lblOffset val="100"/>
        <c:noMultiLvlLbl val="0"/>
      </c:catAx>
      <c:spPr>
        <a:solidFill>
          <a:schemeClr val="bg1"/>
        </a:solidFill>
        <a:ln w="12700" cap="flat" cmpd="sng" algn="ctr">
          <a:noFill/>
          <a:prstDash val="solid"/>
          <a:miter lim="800000"/>
        </a:ln>
        <a:effectLst/>
      </c:spPr>
    </c:plotArea>
    <c:legend>
      <c:legendPos val="b"/>
      <c:layout>
        <c:manualLayout>
          <c:xMode val="edge"/>
          <c:yMode val="edge"/>
          <c:x val="0.13144834977968445"/>
          <c:y val="0.90777481425786644"/>
          <c:w val="0.73534465329725573"/>
          <c:h val="6.51854744739346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Overall 911 Performance  </a:t>
            </a:r>
            <a:r>
              <a:rPr lang="en-US" b="1" dirty="0"/>
              <a:t>|  </a:t>
            </a:r>
            <a:r>
              <a:rPr lang="en-US" dirty="0" err="1"/>
              <a:t>Rendement</a:t>
            </a:r>
            <a:r>
              <a:rPr lang="en-US" dirty="0"/>
              <a:t> global – </a:t>
            </a:r>
            <a:r>
              <a:rPr lang="en-US" dirty="0" err="1"/>
              <a:t>appels</a:t>
            </a:r>
            <a:r>
              <a:rPr lang="en-US" dirty="0"/>
              <a:t> 911</a:t>
            </a:r>
          </a:p>
        </c:rich>
      </c:tx>
      <c:layout>
        <c:manualLayout>
          <c:xMode val="edge"/>
          <c:yMode val="edge"/>
          <c:x val="0.18618913480885313"/>
          <c:y val="5.15622222331778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58747762163533"/>
          <c:y val="0.21102288950865378"/>
          <c:w val="0.84377685907500266"/>
          <c:h val="0.5798377791008279"/>
        </c:manualLayout>
      </c:layout>
      <c:barChart>
        <c:barDir val="col"/>
        <c:grouping val="stacked"/>
        <c:varyColors val="0"/>
        <c:dLbls>
          <c:showLegendKey val="0"/>
          <c:showVal val="0"/>
          <c:showCatName val="0"/>
          <c:showSerName val="0"/>
          <c:showPercent val="0"/>
          <c:showBubbleSize val="0"/>
        </c:dLbls>
        <c:gapWidth val="150"/>
        <c:overlap val="100"/>
        <c:axId val="1229371440"/>
        <c:axId val="1855665184"/>
        <c:extLst>
          <c:ext xmlns:c15="http://schemas.microsoft.com/office/drawing/2012/chart" uri="{02D57815-91ED-43cb-92C2-25804820EDAC}">
            <c15:filteredBarSeries>
              <c15:ser>
                <c:idx val="3"/>
                <c:order val="0"/>
                <c:tx>
                  <c:strRef>
                    <c:extLst>
                      <c:ext uri="{02D57815-91ED-43cb-92C2-25804820EDAC}">
                        <c15:formulaRef>
                          <c15:sqref>OOS!$F$12</c15:sqref>
                        </c15:formulaRef>
                      </c:ext>
                    </c:extLst>
                    <c:strCache>
                      <c:ptCount val="1"/>
                      <c:pt idx="0">
                        <c:v>Amb Available Hours</c:v>
                      </c:pt>
                    </c:strCache>
                  </c:strRef>
                </c:tx>
                <c:spPr>
                  <a:solidFill>
                    <a:schemeClr val="accent4"/>
                  </a:solidFill>
                  <a:ln>
                    <a:noFill/>
                  </a:ln>
                  <a:effectLst/>
                </c:spPr>
                <c:invertIfNegative val="0"/>
                <c:cat>
                  <c:strRef>
                    <c:extLst>
                      <c:ext uri="{02D57815-91ED-43cb-92C2-25804820EDAC}">
                        <c15:formulaRef>
                          <c15:sqref>OOS!$A$13:$A$28</c15:sqref>
                        </c15:formulaRef>
                      </c:ext>
                    </c:extLst>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extLst>
                      <c:ext uri="{02D57815-91ED-43cb-92C2-25804820EDAC}">
                        <c15:formulaRef>
                          <c15:sqref>OOS!$F$13:$F$28</c15:sqref>
                        </c15:formulaRef>
                      </c:ext>
                    </c:extLst>
                    <c:numCache>
                      <c:formatCode>#,##0.0</c:formatCode>
                      <c:ptCount val="16"/>
                      <c:pt idx="0">
                        <c:v>642618.59429179714</c:v>
                      </c:pt>
                      <c:pt idx="1">
                        <c:v>641093.26607470098</c:v>
                      </c:pt>
                      <c:pt idx="2">
                        <c:v>636100.3760803733</c:v>
                      </c:pt>
                      <c:pt idx="3">
                        <c:v>637150.34688566707</c:v>
                      </c:pt>
                      <c:pt idx="4">
                        <c:v>635767.45521626435</c:v>
                      </c:pt>
                      <c:pt idx="5">
                        <c:v>614618.80332081905</c:v>
                      </c:pt>
                      <c:pt idx="6">
                        <c:v>613301.2081621784</c:v>
                      </c:pt>
                      <c:pt idx="7">
                        <c:v>616319.03553966526</c:v>
                      </c:pt>
                      <c:pt idx="8">
                        <c:v>581006.23858383484</c:v>
                      </c:pt>
                      <c:pt idx="9">
                        <c:v>571780.2267479545</c:v>
                      </c:pt>
                      <c:pt idx="10">
                        <c:v>566952.47020478966</c:v>
                      </c:pt>
                      <c:pt idx="11">
                        <c:v>534533.90374660457</c:v>
                      </c:pt>
                      <c:pt idx="12">
                        <c:v>530019.2654123503</c:v>
                      </c:pt>
                      <c:pt idx="13">
                        <c:v>495204.6582469772</c:v>
                      </c:pt>
                      <c:pt idx="14">
                        <c:v>914739</c:v>
                      </c:pt>
                      <c:pt idx="15">
                        <c:v>920873</c:v>
                      </c:pt>
                    </c:numCache>
                  </c:numRef>
                </c:val>
                <c:extLst>
                  <c:ext xmlns:c16="http://schemas.microsoft.com/office/drawing/2014/chart" uri="{C3380CC4-5D6E-409C-BE32-E72D297353CC}">
                    <c16:uniqueId val="{00000001-F986-42BA-9C36-DCA98E7BB3B0}"/>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OOS!$C$12</c15:sqref>
                        </c15:formulaRef>
                      </c:ext>
                    </c:extLst>
                    <c:strCache>
                      <c:ptCount val="1"/>
                      <c:pt idx="0">
                        <c:v>OOS Hours</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OOS!$A$13:$A$28</c15:sqref>
                        </c15:formulaRef>
                      </c:ext>
                    </c:extLst>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extLst xmlns:c15="http://schemas.microsoft.com/office/drawing/2012/chart">
                      <c:ext xmlns:c15="http://schemas.microsoft.com/office/drawing/2012/chart" uri="{02D57815-91ED-43cb-92C2-25804820EDAC}">
                        <c15:formulaRef>
                          <c15:sqref>OOS!$C$13:$C$28</c15:sqref>
                        </c15:formulaRef>
                      </c:ext>
                    </c:extLst>
                    <c:numCache>
                      <c:formatCode>#,##0.0</c:formatCode>
                      <c:ptCount val="16"/>
                      <c:pt idx="0">
                        <c:v>4571.0836111111084</c:v>
                      </c:pt>
                      <c:pt idx="1">
                        <c:v>6622.0886111110995</c:v>
                      </c:pt>
                      <c:pt idx="2">
                        <c:v>7390.3819444444352</c:v>
                      </c:pt>
                      <c:pt idx="3">
                        <c:v>8191.5297222222252</c:v>
                      </c:pt>
                      <c:pt idx="4">
                        <c:v>9981.0961111111483</c:v>
                      </c:pt>
                      <c:pt idx="5">
                        <c:v>16701.100833333334</c:v>
                      </c:pt>
                      <c:pt idx="6">
                        <c:v>22632.648333333327</c:v>
                      </c:pt>
                      <c:pt idx="7">
                        <c:v>28093.803055555472</c:v>
                      </c:pt>
                      <c:pt idx="8">
                        <c:v>44049.327499999992</c:v>
                      </c:pt>
                      <c:pt idx="9">
                        <c:v>53303.142500000118</c:v>
                      </c:pt>
                      <c:pt idx="10">
                        <c:v>62452.291388888858</c:v>
                      </c:pt>
                      <c:pt idx="11">
                        <c:v>70317.053611111245</c:v>
                      </c:pt>
                      <c:pt idx="12">
                        <c:v>84615.548333332918</c:v>
                      </c:pt>
                      <c:pt idx="13">
                        <c:v>116083.96833333337</c:v>
                      </c:pt>
                    </c:numCache>
                  </c:numRef>
                </c:val>
                <c:extLst xmlns:c15="http://schemas.microsoft.com/office/drawing/2012/chart">
                  <c:ext xmlns:c16="http://schemas.microsoft.com/office/drawing/2014/chart" uri="{C3380CC4-5D6E-409C-BE32-E72D297353CC}">
                    <c16:uniqueId val="{00000002-F986-42BA-9C36-DCA98E7BB3B0}"/>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OOS!$D$12</c15:sqref>
                        </c15:formulaRef>
                      </c:ext>
                    </c:extLst>
                    <c:strCache>
                      <c:ptCount val="1"/>
                      <c:pt idx="0">
                        <c:v>Transfer Hours-on-Task</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OOS!$A$13:$A$28</c15:sqref>
                        </c15:formulaRef>
                      </c:ext>
                    </c:extLst>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extLst xmlns:c15="http://schemas.microsoft.com/office/drawing/2012/chart">
                      <c:ext xmlns:c15="http://schemas.microsoft.com/office/drawing/2012/chart" uri="{02D57815-91ED-43cb-92C2-25804820EDAC}">
                        <c15:formulaRef>
                          <c15:sqref>OOS!$D$13:$D$28</c15:sqref>
                        </c15:formulaRef>
                      </c:ext>
                    </c:extLst>
                    <c:numCache>
                      <c:formatCode>#,##0.0</c:formatCode>
                      <c:ptCount val="16"/>
                      <c:pt idx="0">
                        <c:v>152099.38930571132</c:v>
                      </c:pt>
                      <c:pt idx="1">
                        <c:v>150147.64451658056</c:v>
                      </c:pt>
                      <c:pt idx="2">
                        <c:v>154110.44706038237</c:v>
                      </c:pt>
                      <c:pt idx="3">
                        <c:v>150029.34203071147</c:v>
                      </c:pt>
                      <c:pt idx="4">
                        <c:v>145399.54407953771</c:v>
                      </c:pt>
                      <c:pt idx="5">
                        <c:v>148079.97737705443</c:v>
                      </c:pt>
                      <c:pt idx="6">
                        <c:v>144762.22406740009</c:v>
                      </c:pt>
                      <c:pt idx="7">
                        <c:v>143410.78472361999</c:v>
                      </c:pt>
                      <c:pt idx="8">
                        <c:v>150175.36712114158</c:v>
                      </c:pt>
                      <c:pt idx="9">
                        <c:v>161073.31756059558</c:v>
                      </c:pt>
                      <c:pt idx="10">
                        <c:v>154157.33690837459</c:v>
                      </c:pt>
                      <c:pt idx="11">
                        <c:v>185301.13398767271</c:v>
                      </c:pt>
                      <c:pt idx="12">
                        <c:v>145318.97394881721</c:v>
                      </c:pt>
                      <c:pt idx="13">
                        <c:v>121718.93792156517</c:v>
                      </c:pt>
                    </c:numCache>
                  </c:numRef>
                </c:val>
                <c:extLst xmlns:c15="http://schemas.microsoft.com/office/drawing/2012/chart">
                  <c:ext xmlns:c16="http://schemas.microsoft.com/office/drawing/2014/chart" uri="{C3380CC4-5D6E-409C-BE32-E72D297353CC}">
                    <c16:uniqueId val="{00000003-F986-42BA-9C36-DCA98E7BB3B0}"/>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OOS!$E$12</c15:sqref>
                        </c15:formulaRef>
                      </c:ext>
                    </c:extLst>
                    <c:strCache>
                      <c:ptCount val="1"/>
                      <c:pt idx="0">
                        <c:v>911 Hours-on-Task</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OOS!$A$13:$A$28</c15:sqref>
                        </c15:formulaRef>
                      </c:ext>
                    </c:extLst>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strRef>
                </c:cat>
                <c:val>
                  <c:numRef>
                    <c:extLst xmlns:c15="http://schemas.microsoft.com/office/drawing/2012/chart">
                      <c:ext xmlns:c15="http://schemas.microsoft.com/office/drawing/2012/chart" uri="{02D57815-91ED-43cb-92C2-25804820EDAC}">
                        <c15:formulaRef>
                          <c15:sqref>OOS!$E$13:$E$28</c15:sqref>
                        </c15:formulaRef>
                      </c:ext>
                    </c:extLst>
                    <c:numCache>
                      <c:formatCode>#,##0.0</c:formatCode>
                      <c:ptCount val="16"/>
                      <c:pt idx="0">
                        <c:v>79405.932791380445</c:v>
                      </c:pt>
                      <c:pt idx="1">
                        <c:v>80832.000797607339</c:v>
                      </c:pt>
                      <c:pt idx="2">
                        <c:v>81093.794914799932</c:v>
                      </c:pt>
                      <c:pt idx="3">
                        <c:v>83323.781361399233</c:v>
                      </c:pt>
                      <c:pt idx="4">
                        <c:v>87546.904593086845</c:v>
                      </c:pt>
                      <c:pt idx="5">
                        <c:v>99295.118468793138</c:v>
                      </c:pt>
                      <c:pt idx="6">
                        <c:v>97998.919437088189</c:v>
                      </c:pt>
                      <c:pt idx="7">
                        <c:v>99631.376681159323</c:v>
                      </c:pt>
                      <c:pt idx="8">
                        <c:v>112224.06679502365</c:v>
                      </c:pt>
                      <c:pt idx="9">
                        <c:v>118818.31319144982</c:v>
                      </c:pt>
                      <c:pt idx="10">
                        <c:v>121412.90149794694</c:v>
                      </c:pt>
                      <c:pt idx="11">
                        <c:v>123582.9086546115</c:v>
                      </c:pt>
                      <c:pt idx="12">
                        <c:v>153781.21230549962</c:v>
                      </c:pt>
                      <c:pt idx="13">
                        <c:v>180727.43549812428</c:v>
                      </c:pt>
                    </c:numCache>
                  </c:numRef>
                </c:val>
                <c:extLst xmlns:c15="http://schemas.microsoft.com/office/drawing/2012/chart">
                  <c:ext xmlns:c16="http://schemas.microsoft.com/office/drawing/2014/chart" uri="{C3380CC4-5D6E-409C-BE32-E72D297353CC}">
                    <c16:uniqueId val="{00000004-F986-42BA-9C36-DCA98E7BB3B0}"/>
                  </c:ext>
                </c:extLst>
              </c15:ser>
            </c15:filteredBarSeries>
          </c:ext>
        </c:extLst>
      </c:barChart>
      <c:lineChart>
        <c:grouping val="standard"/>
        <c:varyColors val="0"/>
        <c:ser>
          <c:idx val="4"/>
          <c:order val="4"/>
          <c:tx>
            <c:strRef>
              <c:f>OOS!$G$12</c:f>
              <c:strCache>
                <c:ptCount val="1"/>
                <c:pt idx="0">
                  <c:v>Overall 911 Performance</c:v>
                </c:pt>
              </c:strCache>
            </c:strRef>
          </c:tx>
          <c:spPr>
            <a:ln w="28575" cap="rnd">
              <a:solidFill>
                <a:schemeClr val="accent2"/>
              </a:solidFill>
              <a:round/>
            </a:ln>
            <a:effectLst/>
          </c:spPr>
          <c:marker>
            <c:symbol val="none"/>
          </c:marker>
          <c:cat>
            <c:strRef>
              <c:f>OOS!$A$13:$A$28</c:f>
              <c:strCache>
                <c:ptCount val="16"/>
                <c:pt idx="0">
                  <c:v>2009-2010</c:v>
                </c:pt>
                <c:pt idx="1">
                  <c:v>2010-2011</c:v>
                </c:pt>
                <c:pt idx="2">
                  <c:v>2011-2012</c:v>
                </c:pt>
                <c:pt idx="3">
                  <c:v>2012-2013</c:v>
                </c:pt>
                <c:pt idx="4">
                  <c:v>2013-2014</c:v>
                </c:pt>
                <c:pt idx="5">
                  <c:v>2014-2015</c:v>
                </c:pt>
                <c:pt idx="6">
                  <c:v>2015-2016</c:v>
                </c:pt>
                <c:pt idx="7">
                  <c:v>2016-2017</c:v>
                </c:pt>
                <c:pt idx="8">
                  <c:v>2017-2018</c:v>
                </c:pt>
                <c:pt idx="9">
                  <c:v>2018-2019</c:v>
                </c:pt>
                <c:pt idx="10">
                  <c:v>2019-2020</c:v>
                </c:pt>
                <c:pt idx="11">
                  <c:v>2020-2021</c:v>
                </c:pt>
                <c:pt idx="12">
                  <c:v>2021-2022</c:v>
                </c:pt>
                <c:pt idx="13">
                  <c:v>2022-2023</c:v>
                </c:pt>
                <c:pt idx="14">
                  <c:v>2023-2024</c:v>
                </c:pt>
                <c:pt idx="15">
                  <c:v>2024-2025</c:v>
                </c:pt>
              </c:strCache>
              <c:extLst/>
            </c:strRef>
          </c:cat>
          <c:val>
            <c:numRef>
              <c:f>OOS!$G$13:$G$28</c:f>
              <c:numCache>
                <c:formatCode>0.0%</c:formatCode>
                <c:ptCount val="16"/>
                <c:pt idx="0">
                  <c:v>0.91245676509175166</c:v>
                </c:pt>
                <c:pt idx="1">
                  <c:v>0.92223633204117095</c:v>
                </c:pt>
                <c:pt idx="2">
                  <c:v>0.93015620336284943</c:v>
                </c:pt>
                <c:pt idx="3">
                  <c:v>0.92989220364033609</c:v>
                </c:pt>
                <c:pt idx="4">
                  <c:v>0.9172679098366987</c:v>
                </c:pt>
                <c:pt idx="5">
                  <c:v>0.91406789492583485</c:v>
                </c:pt>
                <c:pt idx="6">
                  <c:v>0.91686799145358822</c:v>
                </c:pt>
                <c:pt idx="7">
                  <c:v>0.90028610228486294</c:v>
                </c:pt>
                <c:pt idx="8">
                  <c:v>0.88336884602444765</c:v>
                </c:pt>
                <c:pt idx="9">
                  <c:v>0.89069725104678676</c:v>
                </c:pt>
                <c:pt idx="10">
                  <c:v>0.8776153007820453</c:v>
                </c:pt>
                <c:pt idx="11">
                  <c:v>0.86641074394088902</c:v>
                </c:pt>
                <c:pt idx="12">
                  <c:v>0.8258048204955335</c:v>
                </c:pt>
                <c:pt idx="13">
                  <c:v>0.74199122562807796</c:v>
                </c:pt>
                <c:pt idx="14">
                  <c:v>0.83620000000000005</c:v>
                </c:pt>
                <c:pt idx="15">
                  <c:v>0.84099999999999997</c:v>
                </c:pt>
              </c:numCache>
              <c:extLst/>
            </c:numRef>
          </c:val>
          <c:smooth val="0"/>
          <c:extLst>
            <c:ext xmlns:c16="http://schemas.microsoft.com/office/drawing/2014/chart" uri="{C3380CC4-5D6E-409C-BE32-E72D297353CC}">
              <c16:uniqueId val="{00000000-F986-42BA-9C36-DCA98E7BB3B0}"/>
            </c:ext>
          </c:extLst>
        </c:ser>
        <c:dLbls>
          <c:showLegendKey val="0"/>
          <c:showVal val="0"/>
          <c:showCatName val="0"/>
          <c:showSerName val="0"/>
          <c:showPercent val="0"/>
          <c:showBubbleSize val="0"/>
        </c:dLbls>
        <c:marker val="1"/>
        <c:smooth val="0"/>
        <c:axId val="1229371440"/>
        <c:axId val="1855665184"/>
      </c:lineChart>
      <c:catAx>
        <c:axId val="122937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5665184"/>
        <c:crosses val="autoZero"/>
        <c:auto val="1"/>
        <c:lblAlgn val="ctr"/>
        <c:lblOffset val="100"/>
        <c:noMultiLvlLbl val="0"/>
      </c:catAx>
      <c:valAx>
        <c:axId val="1855665184"/>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Percent Compliant  </a:t>
                </a:r>
                <a:r>
                  <a:rPr lang="en-CA" b="1" dirty="0"/>
                  <a:t>|</a:t>
                </a:r>
                <a:r>
                  <a:rPr lang="en-CA" dirty="0"/>
                  <a:t> </a:t>
                </a:r>
              </a:p>
            </c:rich>
          </c:tx>
          <c:layout>
            <c:manualLayout>
              <c:xMode val="edge"/>
              <c:yMode val="edge"/>
              <c:x val="0"/>
              <c:y val="0.503772771260644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9371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4A4BD-6C39-4E01-96C0-9A05196816A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4422D07-9789-47FD-8BC6-8E4601F18E8C}">
      <dgm:prSet/>
      <dgm:spPr/>
      <dgm:t>
        <a:bodyPr/>
        <a:lstStyle/>
        <a:p>
          <a:r>
            <a:rPr lang="en-US" b="0" i="0" dirty="0"/>
            <a:t>System Pressures  </a:t>
          </a:r>
          <a:r>
            <a:rPr lang="en-US" b="1" i="0" dirty="0"/>
            <a:t>|</a:t>
          </a:r>
          <a:r>
            <a:rPr lang="en-US" b="0" i="0" dirty="0"/>
            <a:t>  </a:t>
          </a:r>
          <a:r>
            <a:rPr lang="fr-CA" b="0" i="0" noProof="0" dirty="0"/>
            <a:t>Pressions sur le système</a:t>
          </a:r>
          <a:endParaRPr lang="en-US" dirty="0"/>
        </a:p>
      </dgm:t>
    </dgm:pt>
    <dgm:pt modelId="{E9627444-816F-44A5-B16B-AF0EA8F18409}" type="parTrans" cxnId="{1E4D9281-0208-4982-9E7C-486685890F44}">
      <dgm:prSet/>
      <dgm:spPr/>
      <dgm:t>
        <a:bodyPr/>
        <a:lstStyle/>
        <a:p>
          <a:endParaRPr lang="en-US"/>
        </a:p>
      </dgm:t>
    </dgm:pt>
    <dgm:pt modelId="{5B23E4AC-6E79-4E8C-9964-56FEBA3DE0FD}" type="sibTrans" cxnId="{1E4D9281-0208-4982-9E7C-486685890F44}">
      <dgm:prSet/>
      <dgm:spPr/>
      <dgm:t>
        <a:bodyPr/>
        <a:lstStyle/>
        <a:p>
          <a:endParaRPr lang="en-US"/>
        </a:p>
      </dgm:t>
    </dgm:pt>
    <dgm:pt modelId="{2594CDBA-EACF-4754-989F-0E4827400C8D}">
      <dgm:prSet/>
      <dgm:spPr/>
      <dgm:t>
        <a:bodyPr/>
        <a:lstStyle/>
        <a:p>
          <a:r>
            <a:rPr lang="en-US" b="0" i="0" dirty="0"/>
            <a:t>Our Plan  </a:t>
          </a:r>
          <a:r>
            <a:rPr lang="en-US" b="1" i="0" dirty="0"/>
            <a:t>|</a:t>
          </a:r>
          <a:r>
            <a:rPr lang="en-US" b="0" i="0" dirty="0"/>
            <a:t>  Notre plan</a:t>
          </a:r>
          <a:endParaRPr lang="en-US" dirty="0"/>
        </a:p>
      </dgm:t>
    </dgm:pt>
    <dgm:pt modelId="{8571B1D0-0E97-462C-9406-563C17FDC311}" type="parTrans" cxnId="{D533FBA9-BFC3-4136-9655-881BF38F24E1}">
      <dgm:prSet/>
      <dgm:spPr/>
      <dgm:t>
        <a:bodyPr/>
        <a:lstStyle/>
        <a:p>
          <a:endParaRPr lang="en-US"/>
        </a:p>
      </dgm:t>
    </dgm:pt>
    <dgm:pt modelId="{0BC926D6-76EE-4554-B9F1-E0DBA0111F83}" type="sibTrans" cxnId="{D533FBA9-BFC3-4136-9655-881BF38F24E1}">
      <dgm:prSet/>
      <dgm:spPr/>
      <dgm:t>
        <a:bodyPr/>
        <a:lstStyle/>
        <a:p>
          <a:endParaRPr lang="en-US"/>
        </a:p>
      </dgm:t>
    </dgm:pt>
    <dgm:pt modelId="{17F8C365-B5B3-45EF-BF3B-9AA1E287CAD7}">
      <dgm:prSet/>
      <dgm:spPr/>
      <dgm:t>
        <a:bodyPr/>
        <a:lstStyle/>
        <a:p>
          <a:r>
            <a:rPr lang="en-US" b="0" i="0"/>
            <a:t>Questions</a:t>
          </a:r>
          <a:endParaRPr lang="en-US"/>
        </a:p>
      </dgm:t>
    </dgm:pt>
    <dgm:pt modelId="{20BA88D5-E751-4DB1-83CD-BC26168EE1A8}" type="parTrans" cxnId="{B96F85DD-A398-4636-89EC-F1EDE419EEF8}">
      <dgm:prSet/>
      <dgm:spPr/>
      <dgm:t>
        <a:bodyPr/>
        <a:lstStyle/>
        <a:p>
          <a:endParaRPr lang="en-US"/>
        </a:p>
      </dgm:t>
    </dgm:pt>
    <dgm:pt modelId="{4FBFDE0E-41CF-4D5B-AEB9-C1CE5FACCC7D}" type="sibTrans" cxnId="{B96F85DD-A398-4636-89EC-F1EDE419EEF8}">
      <dgm:prSet/>
      <dgm:spPr/>
      <dgm:t>
        <a:bodyPr/>
        <a:lstStyle/>
        <a:p>
          <a:endParaRPr lang="en-US"/>
        </a:p>
      </dgm:t>
    </dgm:pt>
    <dgm:pt modelId="{325B06A0-5983-45EF-94E6-CF83A1C9F867}" type="pres">
      <dgm:prSet presAssocID="{3164A4BD-6C39-4E01-96C0-9A05196816AA}" presName="root" presStyleCnt="0">
        <dgm:presLayoutVars>
          <dgm:dir/>
          <dgm:resizeHandles val="exact"/>
        </dgm:presLayoutVars>
      </dgm:prSet>
      <dgm:spPr/>
    </dgm:pt>
    <dgm:pt modelId="{0268DF1B-F11C-4FB2-904A-D1C9E6E40586}" type="pres">
      <dgm:prSet presAssocID="{64422D07-9789-47FD-8BC6-8E4601F18E8C}" presName="compNode" presStyleCnt="0"/>
      <dgm:spPr/>
    </dgm:pt>
    <dgm:pt modelId="{1A1B00F8-5FAD-4292-AF85-07266CB9DB6E}" type="pres">
      <dgm:prSet presAssocID="{64422D07-9789-47FD-8BC6-8E4601F18E8C}" presName="bgRect" presStyleLbl="bgShp" presStyleIdx="0" presStyleCnt="3"/>
      <dgm:spPr/>
    </dgm:pt>
    <dgm:pt modelId="{0BD60810-69E7-4AD1-AD3D-728BBC465963}" type="pres">
      <dgm:prSet presAssocID="{64422D07-9789-47FD-8BC6-8E4601F18E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500A6ADC-76DB-4ECF-92FC-6089783BF03C}" type="pres">
      <dgm:prSet presAssocID="{64422D07-9789-47FD-8BC6-8E4601F18E8C}" presName="spaceRect" presStyleCnt="0"/>
      <dgm:spPr/>
    </dgm:pt>
    <dgm:pt modelId="{D7AEE381-6DAD-4CCB-B2FA-31C708F2A571}" type="pres">
      <dgm:prSet presAssocID="{64422D07-9789-47FD-8BC6-8E4601F18E8C}" presName="parTx" presStyleLbl="revTx" presStyleIdx="0" presStyleCnt="3">
        <dgm:presLayoutVars>
          <dgm:chMax val="0"/>
          <dgm:chPref val="0"/>
        </dgm:presLayoutVars>
      </dgm:prSet>
      <dgm:spPr/>
    </dgm:pt>
    <dgm:pt modelId="{860FE812-2B69-40EB-883A-A9BA0338C378}" type="pres">
      <dgm:prSet presAssocID="{5B23E4AC-6E79-4E8C-9964-56FEBA3DE0FD}" presName="sibTrans" presStyleCnt="0"/>
      <dgm:spPr/>
    </dgm:pt>
    <dgm:pt modelId="{F6696FFC-99F4-4D2B-93A0-1BECCAF555C6}" type="pres">
      <dgm:prSet presAssocID="{2594CDBA-EACF-4754-989F-0E4827400C8D}" presName="compNode" presStyleCnt="0"/>
      <dgm:spPr/>
    </dgm:pt>
    <dgm:pt modelId="{27FA2C98-77E6-402B-B677-22D65B50BA27}" type="pres">
      <dgm:prSet presAssocID="{2594CDBA-EACF-4754-989F-0E4827400C8D}" presName="bgRect" presStyleLbl="bgShp" presStyleIdx="1" presStyleCnt="3"/>
      <dgm:spPr/>
    </dgm:pt>
    <dgm:pt modelId="{986FB534-C6BE-4C03-B531-9A0D2B46875E}" type="pres">
      <dgm:prSet presAssocID="{2594CDBA-EACF-4754-989F-0E4827400C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B808C33-346A-46C3-BB18-A0FBFC287CD2}" type="pres">
      <dgm:prSet presAssocID="{2594CDBA-EACF-4754-989F-0E4827400C8D}" presName="spaceRect" presStyleCnt="0"/>
      <dgm:spPr/>
    </dgm:pt>
    <dgm:pt modelId="{92FA775B-1DDC-40E5-A4D6-6CEEAC3C23A8}" type="pres">
      <dgm:prSet presAssocID="{2594CDBA-EACF-4754-989F-0E4827400C8D}" presName="parTx" presStyleLbl="revTx" presStyleIdx="1" presStyleCnt="3">
        <dgm:presLayoutVars>
          <dgm:chMax val="0"/>
          <dgm:chPref val="0"/>
        </dgm:presLayoutVars>
      </dgm:prSet>
      <dgm:spPr/>
    </dgm:pt>
    <dgm:pt modelId="{0D3816D7-4B20-408E-97FC-AB07D3A633E8}" type="pres">
      <dgm:prSet presAssocID="{0BC926D6-76EE-4554-B9F1-E0DBA0111F83}" presName="sibTrans" presStyleCnt="0"/>
      <dgm:spPr/>
    </dgm:pt>
    <dgm:pt modelId="{A0F9D54D-FC86-4DEA-B8C8-26FE269F1320}" type="pres">
      <dgm:prSet presAssocID="{17F8C365-B5B3-45EF-BF3B-9AA1E287CAD7}" presName="compNode" presStyleCnt="0"/>
      <dgm:spPr/>
    </dgm:pt>
    <dgm:pt modelId="{9061A7FB-87D9-469C-B41D-466DCD0ACF30}" type="pres">
      <dgm:prSet presAssocID="{17F8C365-B5B3-45EF-BF3B-9AA1E287CAD7}" presName="bgRect" presStyleLbl="bgShp" presStyleIdx="2" presStyleCnt="3"/>
      <dgm:spPr/>
    </dgm:pt>
    <dgm:pt modelId="{7018398A-C6EB-41F4-99AE-257C2806CA71}" type="pres">
      <dgm:prSet presAssocID="{17F8C365-B5B3-45EF-BF3B-9AA1E287CA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A9929A8F-4DCF-4E43-97C6-DDB04CFC1857}" type="pres">
      <dgm:prSet presAssocID="{17F8C365-B5B3-45EF-BF3B-9AA1E287CAD7}" presName="spaceRect" presStyleCnt="0"/>
      <dgm:spPr/>
    </dgm:pt>
    <dgm:pt modelId="{4F02B88C-81D1-46CF-85F8-B9ACDD67C8DD}" type="pres">
      <dgm:prSet presAssocID="{17F8C365-B5B3-45EF-BF3B-9AA1E287CAD7}" presName="parTx" presStyleLbl="revTx" presStyleIdx="2" presStyleCnt="3">
        <dgm:presLayoutVars>
          <dgm:chMax val="0"/>
          <dgm:chPref val="0"/>
        </dgm:presLayoutVars>
      </dgm:prSet>
      <dgm:spPr/>
    </dgm:pt>
  </dgm:ptLst>
  <dgm:cxnLst>
    <dgm:cxn modelId="{FB8BD71B-C55B-436F-B9BC-3A443E398FD6}" type="presOf" srcId="{3164A4BD-6C39-4E01-96C0-9A05196816AA}" destId="{325B06A0-5983-45EF-94E6-CF83A1C9F867}" srcOrd="0" destOrd="0" presId="urn:microsoft.com/office/officeart/2018/2/layout/IconVerticalSolidList"/>
    <dgm:cxn modelId="{D4A6235B-9CCC-455C-AA56-51FF8F3C3743}" type="presOf" srcId="{64422D07-9789-47FD-8BC6-8E4601F18E8C}" destId="{D7AEE381-6DAD-4CCB-B2FA-31C708F2A571}" srcOrd="0" destOrd="0" presId="urn:microsoft.com/office/officeart/2018/2/layout/IconVerticalSolidList"/>
    <dgm:cxn modelId="{59A85B48-0509-497D-8BBF-F641FC3B40A5}" type="presOf" srcId="{2594CDBA-EACF-4754-989F-0E4827400C8D}" destId="{92FA775B-1DDC-40E5-A4D6-6CEEAC3C23A8}" srcOrd="0" destOrd="0" presId="urn:microsoft.com/office/officeart/2018/2/layout/IconVerticalSolidList"/>
    <dgm:cxn modelId="{1E4D9281-0208-4982-9E7C-486685890F44}" srcId="{3164A4BD-6C39-4E01-96C0-9A05196816AA}" destId="{64422D07-9789-47FD-8BC6-8E4601F18E8C}" srcOrd="0" destOrd="0" parTransId="{E9627444-816F-44A5-B16B-AF0EA8F18409}" sibTransId="{5B23E4AC-6E79-4E8C-9964-56FEBA3DE0FD}"/>
    <dgm:cxn modelId="{D533FBA9-BFC3-4136-9655-881BF38F24E1}" srcId="{3164A4BD-6C39-4E01-96C0-9A05196816AA}" destId="{2594CDBA-EACF-4754-989F-0E4827400C8D}" srcOrd="1" destOrd="0" parTransId="{8571B1D0-0E97-462C-9406-563C17FDC311}" sibTransId="{0BC926D6-76EE-4554-B9F1-E0DBA0111F83}"/>
    <dgm:cxn modelId="{8201C0D4-DAF8-44C5-92EC-9EA77C64DECA}" type="presOf" srcId="{17F8C365-B5B3-45EF-BF3B-9AA1E287CAD7}" destId="{4F02B88C-81D1-46CF-85F8-B9ACDD67C8DD}" srcOrd="0" destOrd="0" presId="urn:microsoft.com/office/officeart/2018/2/layout/IconVerticalSolidList"/>
    <dgm:cxn modelId="{B96F85DD-A398-4636-89EC-F1EDE419EEF8}" srcId="{3164A4BD-6C39-4E01-96C0-9A05196816AA}" destId="{17F8C365-B5B3-45EF-BF3B-9AA1E287CAD7}" srcOrd="2" destOrd="0" parTransId="{20BA88D5-E751-4DB1-83CD-BC26168EE1A8}" sibTransId="{4FBFDE0E-41CF-4D5B-AEB9-C1CE5FACCC7D}"/>
    <dgm:cxn modelId="{408E2FCA-5F52-4EC7-BB74-1B78FF4EC7C2}" type="presParOf" srcId="{325B06A0-5983-45EF-94E6-CF83A1C9F867}" destId="{0268DF1B-F11C-4FB2-904A-D1C9E6E40586}" srcOrd="0" destOrd="0" presId="urn:microsoft.com/office/officeart/2018/2/layout/IconVerticalSolidList"/>
    <dgm:cxn modelId="{DD82D2FB-7AD4-4AC7-962A-85D83131697E}" type="presParOf" srcId="{0268DF1B-F11C-4FB2-904A-D1C9E6E40586}" destId="{1A1B00F8-5FAD-4292-AF85-07266CB9DB6E}" srcOrd="0" destOrd="0" presId="urn:microsoft.com/office/officeart/2018/2/layout/IconVerticalSolidList"/>
    <dgm:cxn modelId="{369330AA-D76C-4982-95A2-AACB3B47FA92}" type="presParOf" srcId="{0268DF1B-F11C-4FB2-904A-D1C9E6E40586}" destId="{0BD60810-69E7-4AD1-AD3D-728BBC465963}" srcOrd="1" destOrd="0" presId="urn:microsoft.com/office/officeart/2018/2/layout/IconVerticalSolidList"/>
    <dgm:cxn modelId="{5AA822C9-5AAB-4EC1-8623-B201AE897A18}" type="presParOf" srcId="{0268DF1B-F11C-4FB2-904A-D1C9E6E40586}" destId="{500A6ADC-76DB-4ECF-92FC-6089783BF03C}" srcOrd="2" destOrd="0" presId="urn:microsoft.com/office/officeart/2018/2/layout/IconVerticalSolidList"/>
    <dgm:cxn modelId="{2D4CE70E-4492-4CF5-9C76-09D5B5656C48}" type="presParOf" srcId="{0268DF1B-F11C-4FB2-904A-D1C9E6E40586}" destId="{D7AEE381-6DAD-4CCB-B2FA-31C708F2A571}" srcOrd="3" destOrd="0" presId="urn:microsoft.com/office/officeart/2018/2/layout/IconVerticalSolidList"/>
    <dgm:cxn modelId="{020DDF27-F123-4C6C-975A-043C3E9E1AA0}" type="presParOf" srcId="{325B06A0-5983-45EF-94E6-CF83A1C9F867}" destId="{860FE812-2B69-40EB-883A-A9BA0338C378}" srcOrd="1" destOrd="0" presId="urn:microsoft.com/office/officeart/2018/2/layout/IconVerticalSolidList"/>
    <dgm:cxn modelId="{A32C1228-1469-482F-91C0-3317BA20A50C}" type="presParOf" srcId="{325B06A0-5983-45EF-94E6-CF83A1C9F867}" destId="{F6696FFC-99F4-4D2B-93A0-1BECCAF555C6}" srcOrd="2" destOrd="0" presId="urn:microsoft.com/office/officeart/2018/2/layout/IconVerticalSolidList"/>
    <dgm:cxn modelId="{C472578C-CF52-43ED-A84C-AA6BCD5023E0}" type="presParOf" srcId="{F6696FFC-99F4-4D2B-93A0-1BECCAF555C6}" destId="{27FA2C98-77E6-402B-B677-22D65B50BA27}" srcOrd="0" destOrd="0" presId="urn:microsoft.com/office/officeart/2018/2/layout/IconVerticalSolidList"/>
    <dgm:cxn modelId="{1B64627D-7DFD-421D-951B-DAE15421837A}" type="presParOf" srcId="{F6696FFC-99F4-4D2B-93A0-1BECCAF555C6}" destId="{986FB534-C6BE-4C03-B531-9A0D2B46875E}" srcOrd="1" destOrd="0" presId="urn:microsoft.com/office/officeart/2018/2/layout/IconVerticalSolidList"/>
    <dgm:cxn modelId="{A6097850-AF49-4483-B161-447876A99E13}" type="presParOf" srcId="{F6696FFC-99F4-4D2B-93A0-1BECCAF555C6}" destId="{9B808C33-346A-46C3-BB18-A0FBFC287CD2}" srcOrd="2" destOrd="0" presId="urn:microsoft.com/office/officeart/2018/2/layout/IconVerticalSolidList"/>
    <dgm:cxn modelId="{9A716F19-5294-46E4-AEFA-364AA4E2E9C1}" type="presParOf" srcId="{F6696FFC-99F4-4D2B-93A0-1BECCAF555C6}" destId="{92FA775B-1DDC-40E5-A4D6-6CEEAC3C23A8}" srcOrd="3" destOrd="0" presId="urn:microsoft.com/office/officeart/2018/2/layout/IconVerticalSolidList"/>
    <dgm:cxn modelId="{EC5F3DD0-EF6B-4684-B71F-57E56400A40F}" type="presParOf" srcId="{325B06A0-5983-45EF-94E6-CF83A1C9F867}" destId="{0D3816D7-4B20-408E-97FC-AB07D3A633E8}" srcOrd="3" destOrd="0" presId="urn:microsoft.com/office/officeart/2018/2/layout/IconVerticalSolidList"/>
    <dgm:cxn modelId="{3317671D-FA83-438A-87CD-AC2E669040F0}" type="presParOf" srcId="{325B06A0-5983-45EF-94E6-CF83A1C9F867}" destId="{A0F9D54D-FC86-4DEA-B8C8-26FE269F1320}" srcOrd="4" destOrd="0" presId="urn:microsoft.com/office/officeart/2018/2/layout/IconVerticalSolidList"/>
    <dgm:cxn modelId="{C1C21E01-0502-4268-890F-EDE78412C78E}" type="presParOf" srcId="{A0F9D54D-FC86-4DEA-B8C8-26FE269F1320}" destId="{9061A7FB-87D9-469C-B41D-466DCD0ACF30}" srcOrd="0" destOrd="0" presId="urn:microsoft.com/office/officeart/2018/2/layout/IconVerticalSolidList"/>
    <dgm:cxn modelId="{64C6A970-378A-4117-8245-14D55FBB14F5}" type="presParOf" srcId="{A0F9D54D-FC86-4DEA-B8C8-26FE269F1320}" destId="{7018398A-C6EB-41F4-99AE-257C2806CA71}" srcOrd="1" destOrd="0" presId="urn:microsoft.com/office/officeart/2018/2/layout/IconVerticalSolidList"/>
    <dgm:cxn modelId="{F10A34E6-676C-4FA7-93BA-163113B40D63}" type="presParOf" srcId="{A0F9D54D-FC86-4DEA-B8C8-26FE269F1320}" destId="{A9929A8F-4DCF-4E43-97C6-DDB04CFC1857}" srcOrd="2" destOrd="0" presId="urn:microsoft.com/office/officeart/2018/2/layout/IconVerticalSolidList"/>
    <dgm:cxn modelId="{5431FA88-B3CB-4019-AEA1-8D6B1CF5FCCD}" type="presParOf" srcId="{A0F9D54D-FC86-4DEA-B8C8-26FE269F1320}" destId="{4F02B88C-81D1-46CF-85F8-B9ACDD67C8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BE915-AE01-4D9A-B224-2278468D400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5C8335F5-CB34-4771-AAFF-B444A78E8B40}">
      <dgm:prSet custT="1"/>
      <dgm:spPr/>
      <dgm:t>
        <a:bodyPr/>
        <a:lstStyle/>
        <a:p>
          <a:pPr>
            <a:spcAft>
              <a:spcPts val="0"/>
            </a:spcAft>
            <a:defRPr cap="all"/>
          </a:pPr>
          <a:r>
            <a:rPr lang="en-US" sz="1800" dirty="0"/>
            <a:t>Optimize </a:t>
          </a:r>
        </a:p>
        <a:p>
          <a:pPr>
            <a:spcAft>
              <a:spcPts val="0"/>
            </a:spcAft>
            <a:defRPr cap="all"/>
          </a:pPr>
          <a:r>
            <a:rPr lang="en-US" sz="1800" dirty="0"/>
            <a:t>ACCESS</a:t>
          </a:r>
        </a:p>
      </dgm:t>
    </dgm:pt>
    <dgm:pt modelId="{BB0CBE7A-3681-4184-B9D6-D6DC3A2FEA64}" type="parTrans" cxnId="{FE50FDD8-31AC-4737-8A1E-AC44B7B42E18}">
      <dgm:prSet/>
      <dgm:spPr/>
      <dgm:t>
        <a:bodyPr/>
        <a:lstStyle/>
        <a:p>
          <a:endParaRPr lang="en-US"/>
        </a:p>
      </dgm:t>
    </dgm:pt>
    <dgm:pt modelId="{2A791BD9-03B7-47E0-A006-11BD0A93F526}" type="sibTrans" cxnId="{FE50FDD8-31AC-4737-8A1E-AC44B7B42E18}">
      <dgm:prSet/>
      <dgm:spPr/>
      <dgm:t>
        <a:bodyPr/>
        <a:lstStyle/>
        <a:p>
          <a:endParaRPr lang="en-US"/>
        </a:p>
      </dgm:t>
    </dgm:pt>
    <dgm:pt modelId="{6E9127FB-0A58-43BE-A358-76266E5EBD29}">
      <dgm:prSet custT="1"/>
      <dgm:spPr/>
      <dgm:t>
        <a:bodyPr/>
        <a:lstStyle/>
        <a:p>
          <a:pPr>
            <a:defRPr cap="all"/>
          </a:pPr>
          <a:r>
            <a:rPr lang="en-US" sz="1800" dirty="0"/>
            <a:t>Transform service model through innovation</a:t>
          </a:r>
        </a:p>
      </dgm:t>
    </dgm:pt>
    <dgm:pt modelId="{A8A3B2B5-0F58-4C0B-976F-F83241CB115B}" type="parTrans" cxnId="{47DE3101-D4FA-491A-AC05-FF27B5E1AFA5}">
      <dgm:prSet/>
      <dgm:spPr/>
      <dgm:t>
        <a:bodyPr/>
        <a:lstStyle/>
        <a:p>
          <a:endParaRPr lang="en-US"/>
        </a:p>
      </dgm:t>
    </dgm:pt>
    <dgm:pt modelId="{20577ADE-1B40-4368-9FE3-6AF14E05089E}" type="sibTrans" cxnId="{47DE3101-D4FA-491A-AC05-FF27B5E1AFA5}">
      <dgm:prSet/>
      <dgm:spPr/>
      <dgm:t>
        <a:bodyPr/>
        <a:lstStyle/>
        <a:p>
          <a:endParaRPr lang="en-US"/>
        </a:p>
      </dgm:t>
    </dgm:pt>
    <dgm:pt modelId="{5F33169F-F29B-4BD1-B461-78782B72895F}">
      <dgm:prSet custT="1"/>
      <dgm:spPr/>
      <dgm:t>
        <a:bodyPr/>
        <a:lstStyle/>
        <a:p>
          <a:pPr>
            <a:spcAft>
              <a:spcPts val="0"/>
            </a:spcAft>
            <a:defRPr cap="all"/>
          </a:pPr>
          <a:r>
            <a:rPr lang="en-US" sz="1800" dirty="0"/>
            <a:t>Support </a:t>
          </a:r>
        </a:p>
        <a:p>
          <a:pPr>
            <a:spcAft>
              <a:spcPts val="0"/>
            </a:spcAft>
            <a:defRPr cap="all"/>
          </a:pPr>
          <a:r>
            <a:rPr lang="en-US" sz="1800" dirty="0"/>
            <a:t>OUR paramedics</a:t>
          </a:r>
        </a:p>
      </dgm:t>
    </dgm:pt>
    <dgm:pt modelId="{948E011E-2782-4BC6-818A-60CE7E3A0647}" type="sibTrans" cxnId="{611A649A-DAE3-4E3C-BDFC-1F4FE605D408}">
      <dgm:prSet/>
      <dgm:spPr/>
      <dgm:t>
        <a:bodyPr/>
        <a:lstStyle/>
        <a:p>
          <a:endParaRPr lang="en-US"/>
        </a:p>
      </dgm:t>
    </dgm:pt>
    <dgm:pt modelId="{0AF13A5F-5A4F-443E-B5EB-5DAD3ACCFA4F}" type="parTrans" cxnId="{611A649A-DAE3-4E3C-BDFC-1F4FE605D408}">
      <dgm:prSet/>
      <dgm:spPr/>
      <dgm:t>
        <a:bodyPr/>
        <a:lstStyle/>
        <a:p>
          <a:endParaRPr lang="en-US"/>
        </a:p>
      </dgm:t>
    </dgm:pt>
    <dgm:pt modelId="{7BAC2AE5-840A-4822-BD66-58DE7478D5A7}" type="pres">
      <dgm:prSet presAssocID="{9BDBE915-AE01-4D9A-B224-2278468D4000}" presName="root" presStyleCnt="0">
        <dgm:presLayoutVars>
          <dgm:dir/>
          <dgm:resizeHandles val="exact"/>
        </dgm:presLayoutVars>
      </dgm:prSet>
      <dgm:spPr/>
    </dgm:pt>
    <dgm:pt modelId="{8F603B51-58A6-44C5-8DB1-F490EEBE744E}" type="pres">
      <dgm:prSet presAssocID="{5C8335F5-CB34-4771-AAFF-B444A78E8B40}" presName="compNode" presStyleCnt="0"/>
      <dgm:spPr/>
    </dgm:pt>
    <dgm:pt modelId="{0716923E-5BF5-4B5A-9E83-BF21CF8BDF48}" type="pres">
      <dgm:prSet presAssocID="{5C8335F5-CB34-4771-AAFF-B444A78E8B40}" presName="iconBgRect" presStyleLbl="bgShp" presStyleIdx="0" presStyleCnt="3"/>
      <dgm:spPr/>
    </dgm:pt>
    <dgm:pt modelId="{65820C36-5BFA-46C4-8841-D9A3A208A239}" type="pres">
      <dgm:prSet presAssocID="{5C8335F5-CB34-4771-AAFF-B444A78E8B4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ling with solid fill"/>
        </a:ext>
      </dgm:extLst>
    </dgm:pt>
    <dgm:pt modelId="{508F81A2-7635-48AA-B869-9BB0CD7B0F48}" type="pres">
      <dgm:prSet presAssocID="{5C8335F5-CB34-4771-AAFF-B444A78E8B40}" presName="spaceRect" presStyleCnt="0"/>
      <dgm:spPr/>
    </dgm:pt>
    <dgm:pt modelId="{25D2BED3-28DC-4E49-A5A1-B77EF94B2F55}" type="pres">
      <dgm:prSet presAssocID="{5C8335F5-CB34-4771-AAFF-B444A78E8B40}" presName="textRect" presStyleLbl="revTx" presStyleIdx="0" presStyleCnt="3" custLinFactNeighborX="-147" custLinFactNeighborY="-29304">
        <dgm:presLayoutVars>
          <dgm:chMax val="1"/>
          <dgm:chPref val="1"/>
        </dgm:presLayoutVars>
      </dgm:prSet>
      <dgm:spPr/>
    </dgm:pt>
    <dgm:pt modelId="{6FB953AA-A3D6-4B47-8236-199C8FB4D4D5}" type="pres">
      <dgm:prSet presAssocID="{2A791BD9-03B7-47E0-A006-11BD0A93F526}" presName="sibTrans" presStyleCnt="0"/>
      <dgm:spPr/>
    </dgm:pt>
    <dgm:pt modelId="{B79EA309-B1B9-48DD-8F8E-3D5C4DC6CF27}" type="pres">
      <dgm:prSet presAssocID="{5F33169F-F29B-4BD1-B461-78782B72895F}" presName="compNode" presStyleCnt="0"/>
      <dgm:spPr/>
    </dgm:pt>
    <dgm:pt modelId="{FFD1A749-AD43-40BD-B243-8B65AD733924}" type="pres">
      <dgm:prSet presAssocID="{5F33169F-F29B-4BD1-B461-78782B72895F}" presName="iconBgRect" presStyleLbl="bgShp" presStyleIdx="1" presStyleCnt="3"/>
      <dgm:spPr/>
    </dgm:pt>
    <dgm:pt modelId="{3E3ABB44-7536-40D4-942A-726FB05FBDAF}" type="pres">
      <dgm:prSet presAssocID="{5F33169F-F29B-4BD1-B461-78782B72895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2B92841C-7891-4BFD-B386-D0399DA9438E}" type="pres">
      <dgm:prSet presAssocID="{5F33169F-F29B-4BD1-B461-78782B72895F}" presName="spaceRect" presStyleCnt="0"/>
      <dgm:spPr/>
    </dgm:pt>
    <dgm:pt modelId="{4DB23006-637F-4697-931A-41FFC1E6337E}" type="pres">
      <dgm:prSet presAssocID="{5F33169F-F29B-4BD1-B461-78782B72895F}" presName="textRect" presStyleLbl="revTx" presStyleIdx="1" presStyleCnt="3" custLinFactNeighborX="985" custLinFactNeighborY="-30254">
        <dgm:presLayoutVars>
          <dgm:chMax val="1"/>
          <dgm:chPref val="1"/>
        </dgm:presLayoutVars>
      </dgm:prSet>
      <dgm:spPr/>
    </dgm:pt>
    <dgm:pt modelId="{8B41D3E8-461E-4F2E-A3DD-29A8C8905493}" type="pres">
      <dgm:prSet presAssocID="{948E011E-2782-4BC6-818A-60CE7E3A0647}" presName="sibTrans" presStyleCnt="0"/>
      <dgm:spPr/>
    </dgm:pt>
    <dgm:pt modelId="{8CB75AB8-8145-4F1C-B230-DAE4C69640B4}" type="pres">
      <dgm:prSet presAssocID="{6E9127FB-0A58-43BE-A358-76266E5EBD29}" presName="compNode" presStyleCnt="0"/>
      <dgm:spPr/>
    </dgm:pt>
    <dgm:pt modelId="{46CCFC50-F418-42E6-AA03-0ED59748C118}" type="pres">
      <dgm:prSet presAssocID="{6E9127FB-0A58-43BE-A358-76266E5EBD29}" presName="iconBgRect" presStyleLbl="bgShp" presStyleIdx="2" presStyleCnt="3"/>
      <dgm:spPr/>
    </dgm:pt>
    <dgm:pt modelId="{0C87D755-BFAD-48CB-9BD2-C5B501806E9E}" type="pres">
      <dgm:prSet presAssocID="{6E9127FB-0A58-43BE-A358-76266E5EBD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731A4909-8EAE-431D-ACA2-8D76FBA41504}" type="pres">
      <dgm:prSet presAssocID="{6E9127FB-0A58-43BE-A358-76266E5EBD29}" presName="spaceRect" presStyleCnt="0"/>
      <dgm:spPr/>
    </dgm:pt>
    <dgm:pt modelId="{A3BF75AC-4D56-4A52-87CA-780F6DF235BB}" type="pres">
      <dgm:prSet presAssocID="{6E9127FB-0A58-43BE-A358-76266E5EBD29}" presName="textRect" presStyleLbl="revTx" presStyleIdx="2" presStyleCnt="3" custLinFactNeighborX="379" custLinFactNeighborY="-30253">
        <dgm:presLayoutVars>
          <dgm:chMax val="1"/>
          <dgm:chPref val="1"/>
        </dgm:presLayoutVars>
      </dgm:prSet>
      <dgm:spPr/>
    </dgm:pt>
  </dgm:ptLst>
  <dgm:cxnLst>
    <dgm:cxn modelId="{47DE3101-D4FA-491A-AC05-FF27B5E1AFA5}" srcId="{9BDBE915-AE01-4D9A-B224-2278468D4000}" destId="{6E9127FB-0A58-43BE-A358-76266E5EBD29}" srcOrd="2" destOrd="0" parTransId="{A8A3B2B5-0F58-4C0B-976F-F83241CB115B}" sibTransId="{20577ADE-1B40-4368-9FE3-6AF14E05089E}"/>
    <dgm:cxn modelId="{E4DE9961-8A58-43BD-9958-C48F75C0207C}" type="presOf" srcId="{5F33169F-F29B-4BD1-B461-78782B72895F}" destId="{4DB23006-637F-4697-931A-41FFC1E6337E}" srcOrd="0" destOrd="0" presId="urn:microsoft.com/office/officeart/2018/5/layout/IconCircleLabelList"/>
    <dgm:cxn modelId="{24935B74-394F-4A2F-8B70-A4863F020EE7}" type="presOf" srcId="{6E9127FB-0A58-43BE-A358-76266E5EBD29}" destId="{A3BF75AC-4D56-4A52-87CA-780F6DF235BB}" srcOrd="0" destOrd="0" presId="urn:microsoft.com/office/officeart/2018/5/layout/IconCircleLabelList"/>
    <dgm:cxn modelId="{611A649A-DAE3-4E3C-BDFC-1F4FE605D408}" srcId="{9BDBE915-AE01-4D9A-B224-2278468D4000}" destId="{5F33169F-F29B-4BD1-B461-78782B72895F}" srcOrd="1" destOrd="0" parTransId="{0AF13A5F-5A4F-443E-B5EB-5DAD3ACCFA4F}" sibTransId="{948E011E-2782-4BC6-818A-60CE7E3A0647}"/>
    <dgm:cxn modelId="{6DF518B8-1403-4C33-8391-7D8A7BE32CE0}" type="presOf" srcId="{5C8335F5-CB34-4771-AAFF-B444A78E8B40}" destId="{25D2BED3-28DC-4E49-A5A1-B77EF94B2F55}" srcOrd="0" destOrd="0" presId="urn:microsoft.com/office/officeart/2018/5/layout/IconCircleLabelList"/>
    <dgm:cxn modelId="{FE50FDD8-31AC-4737-8A1E-AC44B7B42E18}" srcId="{9BDBE915-AE01-4D9A-B224-2278468D4000}" destId="{5C8335F5-CB34-4771-AAFF-B444A78E8B40}" srcOrd="0" destOrd="0" parTransId="{BB0CBE7A-3681-4184-B9D6-D6DC3A2FEA64}" sibTransId="{2A791BD9-03B7-47E0-A006-11BD0A93F526}"/>
    <dgm:cxn modelId="{593584E5-3435-4371-8C8B-5397DB3A669A}" type="presOf" srcId="{9BDBE915-AE01-4D9A-B224-2278468D4000}" destId="{7BAC2AE5-840A-4822-BD66-58DE7478D5A7}" srcOrd="0" destOrd="0" presId="urn:microsoft.com/office/officeart/2018/5/layout/IconCircleLabelList"/>
    <dgm:cxn modelId="{4B9D8948-241C-4FA5-A6AC-06E1F861CB5A}" type="presParOf" srcId="{7BAC2AE5-840A-4822-BD66-58DE7478D5A7}" destId="{8F603B51-58A6-44C5-8DB1-F490EEBE744E}" srcOrd="0" destOrd="0" presId="urn:microsoft.com/office/officeart/2018/5/layout/IconCircleLabelList"/>
    <dgm:cxn modelId="{6EA299FD-BE8C-4637-8F80-7A3FB16EC83F}" type="presParOf" srcId="{8F603B51-58A6-44C5-8DB1-F490EEBE744E}" destId="{0716923E-5BF5-4B5A-9E83-BF21CF8BDF48}" srcOrd="0" destOrd="0" presId="urn:microsoft.com/office/officeart/2018/5/layout/IconCircleLabelList"/>
    <dgm:cxn modelId="{E5410581-5E83-46D2-8031-011C91DE49C8}" type="presParOf" srcId="{8F603B51-58A6-44C5-8DB1-F490EEBE744E}" destId="{65820C36-5BFA-46C4-8841-D9A3A208A239}" srcOrd="1" destOrd="0" presId="urn:microsoft.com/office/officeart/2018/5/layout/IconCircleLabelList"/>
    <dgm:cxn modelId="{0A4262B0-9F77-4816-BABC-B359FB97BAB0}" type="presParOf" srcId="{8F603B51-58A6-44C5-8DB1-F490EEBE744E}" destId="{508F81A2-7635-48AA-B869-9BB0CD7B0F48}" srcOrd="2" destOrd="0" presId="urn:microsoft.com/office/officeart/2018/5/layout/IconCircleLabelList"/>
    <dgm:cxn modelId="{C44E537F-27BB-4913-9BA0-0F90F3C08812}" type="presParOf" srcId="{8F603B51-58A6-44C5-8DB1-F490EEBE744E}" destId="{25D2BED3-28DC-4E49-A5A1-B77EF94B2F55}" srcOrd="3" destOrd="0" presId="urn:microsoft.com/office/officeart/2018/5/layout/IconCircleLabelList"/>
    <dgm:cxn modelId="{2CE41337-BE73-47AE-BE47-0989FC03058E}" type="presParOf" srcId="{7BAC2AE5-840A-4822-BD66-58DE7478D5A7}" destId="{6FB953AA-A3D6-4B47-8236-199C8FB4D4D5}" srcOrd="1" destOrd="0" presId="urn:microsoft.com/office/officeart/2018/5/layout/IconCircleLabelList"/>
    <dgm:cxn modelId="{A0AB0950-113F-4989-8671-261E3C09EA26}" type="presParOf" srcId="{7BAC2AE5-840A-4822-BD66-58DE7478D5A7}" destId="{B79EA309-B1B9-48DD-8F8E-3D5C4DC6CF27}" srcOrd="2" destOrd="0" presId="urn:microsoft.com/office/officeart/2018/5/layout/IconCircleLabelList"/>
    <dgm:cxn modelId="{70E59D9B-6040-414E-B70C-933E82DBB14F}" type="presParOf" srcId="{B79EA309-B1B9-48DD-8F8E-3D5C4DC6CF27}" destId="{FFD1A749-AD43-40BD-B243-8B65AD733924}" srcOrd="0" destOrd="0" presId="urn:microsoft.com/office/officeart/2018/5/layout/IconCircleLabelList"/>
    <dgm:cxn modelId="{9EEE6D9A-B977-42E2-81DD-4BEDAB946FE9}" type="presParOf" srcId="{B79EA309-B1B9-48DD-8F8E-3D5C4DC6CF27}" destId="{3E3ABB44-7536-40D4-942A-726FB05FBDAF}" srcOrd="1" destOrd="0" presId="urn:microsoft.com/office/officeart/2018/5/layout/IconCircleLabelList"/>
    <dgm:cxn modelId="{D6D17345-B0DE-47A5-8F6D-39B9CDA39129}" type="presParOf" srcId="{B79EA309-B1B9-48DD-8F8E-3D5C4DC6CF27}" destId="{2B92841C-7891-4BFD-B386-D0399DA9438E}" srcOrd="2" destOrd="0" presId="urn:microsoft.com/office/officeart/2018/5/layout/IconCircleLabelList"/>
    <dgm:cxn modelId="{DAD54C20-7780-43B8-8D7F-560B869BFE1B}" type="presParOf" srcId="{B79EA309-B1B9-48DD-8F8E-3D5C4DC6CF27}" destId="{4DB23006-637F-4697-931A-41FFC1E6337E}" srcOrd="3" destOrd="0" presId="urn:microsoft.com/office/officeart/2018/5/layout/IconCircleLabelList"/>
    <dgm:cxn modelId="{51E8539E-2706-4D21-AE48-77CBE6C1B05B}" type="presParOf" srcId="{7BAC2AE5-840A-4822-BD66-58DE7478D5A7}" destId="{8B41D3E8-461E-4F2E-A3DD-29A8C8905493}" srcOrd="3" destOrd="0" presId="urn:microsoft.com/office/officeart/2018/5/layout/IconCircleLabelList"/>
    <dgm:cxn modelId="{05226413-A347-45C9-9437-BF73429F9585}" type="presParOf" srcId="{7BAC2AE5-840A-4822-BD66-58DE7478D5A7}" destId="{8CB75AB8-8145-4F1C-B230-DAE4C69640B4}" srcOrd="4" destOrd="0" presId="urn:microsoft.com/office/officeart/2018/5/layout/IconCircleLabelList"/>
    <dgm:cxn modelId="{E829A18C-2F9D-4EE9-8FAA-121A76E029A1}" type="presParOf" srcId="{8CB75AB8-8145-4F1C-B230-DAE4C69640B4}" destId="{46CCFC50-F418-42E6-AA03-0ED59748C118}" srcOrd="0" destOrd="0" presId="urn:microsoft.com/office/officeart/2018/5/layout/IconCircleLabelList"/>
    <dgm:cxn modelId="{7C74B2A9-76E8-4D2C-896A-806B47E62B05}" type="presParOf" srcId="{8CB75AB8-8145-4F1C-B230-DAE4C69640B4}" destId="{0C87D755-BFAD-48CB-9BD2-C5B501806E9E}" srcOrd="1" destOrd="0" presId="urn:microsoft.com/office/officeart/2018/5/layout/IconCircleLabelList"/>
    <dgm:cxn modelId="{19EB0163-3CE5-4703-965B-41864D6DD31E}" type="presParOf" srcId="{8CB75AB8-8145-4F1C-B230-DAE4C69640B4}" destId="{731A4909-8EAE-431D-ACA2-8D76FBA41504}" srcOrd="2" destOrd="0" presId="urn:microsoft.com/office/officeart/2018/5/layout/IconCircleLabelList"/>
    <dgm:cxn modelId="{0CD414D8-AA55-4F5B-8AD1-B72067EC87FC}" type="presParOf" srcId="{8CB75AB8-8145-4F1C-B230-DAE4C69640B4}" destId="{A3BF75AC-4D56-4A52-87CA-780F6DF235B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3F132-FBDE-4188-AAB6-6779D8F564E5}"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US"/>
        </a:p>
      </dgm:t>
    </dgm:pt>
    <dgm:pt modelId="{422B92F7-9892-4096-9091-B29050EA97CF}">
      <dgm:prSet phldrT="[Text]" custT="1"/>
      <dgm:spPr/>
      <dgm:t>
        <a:bodyPr/>
        <a:lstStyle/>
        <a:p>
          <a:r>
            <a:rPr lang="fr-CA" sz="1250" b="1" dirty="0"/>
            <a:t>Ajout d’heures de service à :</a:t>
          </a:r>
        </a:p>
        <a:p>
          <a:r>
            <a:rPr lang="en-US" sz="1250" b="0" dirty="0"/>
            <a:t>Moncton</a:t>
          </a:r>
          <a:br>
            <a:rPr lang="en-US" sz="1250" b="0" dirty="0"/>
          </a:br>
          <a:r>
            <a:rPr lang="en-US" sz="1250" b="0" dirty="0"/>
            <a:t>Hillsborough </a:t>
          </a:r>
          <a:br>
            <a:rPr lang="en-US" sz="1250" b="0" dirty="0"/>
          </a:br>
          <a:r>
            <a:rPr lang="en-US" sz="1250" b="0" dirty="0"/>
            <a:t>Fredericton</a:t>
          </a:r>
          <a:br>
            <a:rPr lang="en-US" sz="1250" b="0" dirty="0"/>
          </a:br>
          <a:r>
            <a:rPr lang="en-US" sz="1250" b="0" dirty="0"/>
            <a:t>Tracadie</a:t>
          </a:r>
          <a:br>
            <a:rPr lang="en-US" sz="1250" b="0" dirty="0"/>
          </a:br>
          <a:r>
            <a:rPr lang="en-US" sz="1250" b="0" dirty="0"/>
            <a:t>Ste-Anne-de-Madawaska</a:t>
          </a:r>
        </a:p>
      </dgm:t>
    </dgm:pt>
    <dgm:pt modelId="{A302342F-72F2-47B2-98B7-FC7CB748CB16}" type="parTrans" cxnId="{B5E546AD-D306-4EEB-8545-D8D73D1340C9}">
      <dgm:prSet/>
      <dgm:spPr/>
      <dgm:t>
        <a:bodyPr/>
        <a:lstStyle/>
        <a:p>
          <a:endParaRPr lang="en-US"/>
        </a:p>
      </dgm:t>
    </dgm:pt>
    <dgm:pt modelId="{C9485699-93C6-4205-9561-A20DD86AD708}" type="sibTrans" cxnId="{B5E546AD-D306-4EEB-8545-D8D73D1340C9}">
      <dgm:prSet/>
      <dgm:spPr/>
      <dgm:t>
        <a:bodyPr/>
        <a:lstStyle/>
        <a:p>
          <a:endParaRPr lang="en-US"/>
        </a:p>
      </dgm:t>
    </dgm:pt>
    <dgm:pt modelId="{DD40F00C-C67B-4E9D-8208-20CABFEA9533}">
      <dgm:prSet phldrT="[Text]" custT="1"/>
      <dgm:spPr/>
      <dgm:t>
        <a:bodyPr/>
        <a:lstStyle/>
        <a:p>
          <a:r>
            <a:rPr lang="fr-CA" sz="1300" b="0" noProof="0" dirty="0"/>
            <a:t>Introduction de </a:t>
          </a:r>
          <a:r>
            <a:rPr lang="fr-CA" sz="1300" b="1" noProof="0" dirty="0"/>
            <a:t>bourses d’études </a:t>
          </a:r>
          <a:r>
            <a:rPr lang="fr-CA" sz="1300" b="0" noProof="0" dirty="0"/>
            <a:t>pour les TUM/PSP/PSA</a:t>
          </a:r>
          <a:br>
            <a:rPr lang="fr-CA" sz="1300" b="1" noProof="0" dirty="0"/>
          </a:br>
          <a:r>
            <a:rPr lang="fr-CA" sz="1300" b="0" i="1" noProof="0" dirty="0"/>
            <a:t>(11 juin)</a:t>
          </a:r>
          <a:endParaRPr lang="en-US" sz="1300" b="0" i="1" dirty="0"/>
        </a:p>
      </dgm:t>
    </dgm:pt>
    <dgm:pt modelId="{546D403F-74B2-4165-8A33-16DD6EE83D2F}" type="parTrans" cxnId="{37BFAF51-8C1A-4D0B-B404-7DA1BC8B2C60}">
      <dgm:prSet/>
      <dgm:spPr/>
      <dgm:t>
        <a:bodyPr/>
        <a:lstStyle/>
        <a:p>
          <a:endParaRPr lang="en-US"/>
        </a:p>
      </dgm:t>
    </dgm:pt>
    <dgm:pt modelId="{D5E2D567-6B26-462B-BF57-B805561E107E}" type="sibTrans" cxnId="{37BFAF51-8C1A-4D0B-B404-7DA1BC8B2C60}">
      <dgm:prSet/>
      <dgm:spPr/>
      <dgm:t>
        <a:bodyPr/>
        <a:lstStyle/>
        <a:p>
          <a:endParaRPr lang="en-US"/>
        </a:p>
      </dgm:t>
    </dgm:pt>
    <dgm:pt modelId="{1B70054B-ED40-41F5-808F-DBDA679CDF7B}">
      <dgm:prSet custT="1"/>
      <dgm:spPr/>
      <dgm:t>
        <a:bodyPr/>
        <a:lstStyle/>
        <a:p>
          <a:pPr>
            <a:spcAft>
              <a:spcPts val="0"/>
            </a:spcAft>
          </a:pPr>
          <a:r>
            <a:rPr lang="en-US" sz="1250" b="1" dirty="0"/>
            <a:t>Clinical Support Paramedics </a:t>
          </a:r>
          <a:br>
            <a:rPr lang="en-US" sz="1250" b="1" dirty="0"/>
          </a:br>
          <a:r>
            <a:rPr lang="en-US" sz="1250" b="0" dirty="0"/>
            <a:t>in Moncton Emergency Departments </a:t>
          </a:r>
        </a:p>
        <a:p>
          <a:pPr>
            <a:spcAft>
              <a:spcPts val="0"/>
            </a:spcAft>
          </a:pPr>
          <a:r>
            <a:rPr lang="en-US" sz="1250" b="0" i="1" dirty="0"/>
            <a:t>(trial launched May 1)</a:t>
          </a:r>
        </a:p>
      </dgm:t>
    </dgm:pt>
    <dgm:pt modelId="{A0BAF06B-943A-4EF7-BB39-07E0DD04B361}" type="parTrans" cxnId="{3ABA9BE1-0882-4AF4-A5DE-99FE05E83E37}">
      <dgm:prSet/>
      <dgm:spPr/>
      <dgm:t>
        <a:bodyPr/>
        <a:lstStyle/>
        <a:p>
          <a:endParaRPr lang="en-US"/>
        </a:p>
      </dgm:t>
    </dgm:pt>
    <dgm:pt modelId="{0AD93496-E11A-49BD-A294-9CC0895C51C0}" type="sibTrans" cxnId="{3ABA9BE1-0882-4AF4-A5DE-99FE05E83E37}">
      <dgm:prSet/>
      <dgm:spPr/>
      <dgm:t>
        <a:bodyPr/>
        <a:lstStyle/>
        <a:p>
          <a:endParaRPr lang="en-US"/>
        </a:p>
      </dgm:t>
    </dgm:pt>
    <dgm:pt modelId="{2CDDB1CD-EB25-46B1-BF92-44D62A3E9DC0}">
      <dgm:prSet custT="1"/>
      <dgm:spPr/>
      <dgm:t>
        <a:bodyPr/>
        <a:lstStyle/>
        <a:p>
          <a:r>
            <a:rPr lang="en-US" sz="1250" b="0" dirty="0"/>
            <a:t>Work with academic partners to add </a:t>
          </a:r>
          <a:r>
            <a:rPr lang="en-US" sz="1250" b="1" dirty="0"/>
            <a:t>Satellite Paramedic Courses in hard-to-recruit areas</a:t>
          </a:r>
        </a:p>
      </dgm:t>
    </dgm:pt>
    <dgm:pt modelId="{01B97820-9B29-409D-B276-D18CD9280829}" type="parTrans" cxnId="{46D9B132-C354-4982-AD28-A67B12CFA699}">
      <dgm:prSet/>
      <dgm:spPr/>
      <dgm:t>
        <a:bodyPr/>
        <a:lstStyle/>
        <a:p>
          <a:endParaRPr lang="en-US"/>
        </a:p>
      </dgm:t>
    </dgm:pt>
    <dgm:pt modelId="{9273AEDD-AABD-4AE5-BE43-EAA97DF083A9}" type="sibTrans" cxnId="{46D9B132-C354-4982-AD28-A67B12CFA699}">
      <dgm:prSet/>
      <dgm:spPr/>
      <dgm:t>
        <a:bodyPr/>
        <a:lstStyle/>
        <a:p>
          <a:endParaRPr lang="en-US"/>
        </a:p>
      </dgm:t>
    </dgm:pt>
    <dgm:pt modelId="{F0DE86B9-A968-4543-9331-966070BF5B3A}" type="pres">
      <dgm:prSet presAssocID="{40F3F132-FBDE-4188-AAB6-6779D8F564E5}" presName="Name0" presStyleCnt="0">
        <dgm:presLayoutVars>
          <dgm:dir/>
          <dgm:resizeHandles val="exact"/>
        </dgm:presLayoutVars>
      </dgm:prSet>
      <dgm:spPr/>
    </dgm:pt>
    <dgm:pt modelId="{DEFCEB26-0FB7-4ACF-B9D8-CC86C3017E01}" type="pres">
      <dgm:prSet presAssocID="{40F3F132-FBDE-4188-AAB6-6779D8F564E5}" presName="arrow" presStyleLbl="bgShp" presStyleIdx="0" presStyleCnt="1"/>
      <dgm:spPr/>
    </dgm:pt>
    <dgm:pt modelId="{B71ED8AB-272F-4355-8E86-72362B19B3E8}" type="pres">
      <dgm:prSet presAssocID="{40F3F132-FBDE-4188-AAB6-6779D8F564E5}" presName="points" presStyleCnt="0"/>
      <dgm:spPr/>
    </dgm:pt>
    <dgm:pt modelId="{460B93AC-DE12-4F54-9448-CD220FF1A56C}" type="pres">
      <dgm:prSet presAssocID="{1B70054B-ED40-41F5-808F-DBDA679CDF7B}" presName="compositeA" presStyleCnt="0"/>
      <dgm:spPr/>
    </dgm:pt>
    <dgm:pt modelId="{89A5F5E4-7FDC-4649-B1F6-58DADFA94AE8}" type="pres">
      <dgm:prSet presAssocID="{1B70054B-ED40-41F5-808F-DBDA679CDF7B}" presName="textA" presStyleLbl="revTx" presStyleIdx="0" presStyleCnt="4" custScaleX="185849">
        <dgm:presLayoutVars>
          <dgm:bulletEnabled val="1"/>
        </dgm:presLayoutVars>
      </dgm:prSet>
      <dgm:spPr/>
    </dgm:pt>
    <dgm:pt modelId="{784FD3A4-68DD-47A5-873C-F34C257D9FCE}" type="pres">
      <dgm:prSet presAssocID="{1B70054B-ED40-41F5-808F-DBDA679CDF7B}" presName="circleA" presStyleLbl="node1" presStyleIdx="0" presStyleCnt="4" custLinFactNeighborX="28337" custLinFactNeighborY="1398"/>
      <dgm:spPr/>
    </dgm:pt>
    <dgm:pt modelId="{1BEAE63C-D1F9-4051-A231-9C871E6EAE5D}" type="pres">
      <dgm:prSet presAssocID="{1B70054B-ED40-41F5-808F-DBDA679CDF7B}" presName="spaceA" presStyleCnt="0"/>
      <dgm:spPr/>
    </dgm:pt>
    <dgm:pt modelId="{0198E521-EF1F-46B3-BECB-E904E5C68F60}" type="pres">
      <dgm:prSet presAssocID="{0AD93496-E11A-49BD-A294-9CC0895C51C0}" presName="space" presStyleCnt="0"/>
      <dgm:spPr/>
    </dgm:pt>
    <dgm:pt modelId="{D7C1EDE0-5142-495E-91E0-67B2DEE37683}" type="pres">
      <dgm:prSet presAssocID="{422B92F7-9892-4096-9091-B29050EA97CF}" presName="compositeB" presStyleCnt="0"/>
      <dgm:spPr/>
    </dgm:pt>
    <dgm:pt modelId="{9F2721C0-7B77-4071-ACA3-9688F0940272}" type="pres">
      <dgm:prSet presAssocID="{422B92F7-9892-4096-9091-B29050EA97CF}" presName="textB" presStyleLbl="revTx" presStyleIdx="1" presStyleCnt="4" custScaleX="180426" custLinFactNeighborX="-26445" custLinFactNeighborY="754">
        <dgm:presLayoutVars>
          <dgm:bulletEnabled val="1"/>
        </dgm:presLayoutVars>
      </dgm:prSet>
      <dgm:spPr/>
    </dgm:pt>
    <dgm:pt modelId="{3EC6A527-C8AE-4308-85D3-D43954607B1A}" type="pres">
      <dgm:prSet presAssocID="{422B92F7-9892-4096-9091-B29050EA97CF}" presName="circleB" presStyleLbl="node1" presStyleIdx="1" presStyleCnt="4" custLinFactX="-20194" custLinFactNeighborX="-100000" custLinFactNeighborY="2995"/>
      <dgm:spPr/>
    </dgm:pt>
    <dgm:pt modelId="{24B09C6B-99AA-4F3B-A95F-61464A89E037}" type="pres">
      <dgm:prSet presAssocID="{422B92F7-9892-4096-9091-B29050EA97CF}" presName="spaceB" presStyleCnt="0"/>
      <dgm:spPr/>
    </dgm:pt>
    <dgm:pt modelId="{BB7F5FB5-7F23-4665-97D0-F9719A25A3B4}" type="pres">
      <dgm:prSet presAssocID="{C9485699-93C6-4205-9561-A20DD86AD708}" presName="space" presStyleCnt="0"/>
      <dgm:spPr/>
    </dgm:pt>
    <dgm:pt modelId="{4CFCC6F2-0D56-4201-8F0B-A2F29CC0B78A}" type="pres">
      <dgm:prSet presAssocID="{2CDDB1CD-EB25-46B1-BF92-44D62A3E9DC0}" presName="compositeA" presStyleCnt="0"/>
      <dgm:spPr/>
    </dgm:pt>
    <dgm:pt modelId="{0129AFC3-CCB6-44E4-AA9A-D499E2E2EF9D}" type="pres">
      <dgm:prSet presAssocID="{2CDDB1CD-EB25-46B1-BF92-44D62A3E9DC0}" presName="textA" presStyleLbl="revTx" presStyleIdx="2" presStyleCnt="4" custScaleX="132346" custLinFactNeighborX="-46022" custLinFactNeighborY="591">
        <dgm:presLayoutVars>
          <dgm:bulletEnabled val="1"/>
        </dgm:presLayoutVars>
      </dgm:prSet>
      <dgm:spPr/>
    </dgm:pt>
    <dgm:pt modelId="{0C14E7F8-59BA-4CA3-AF2C-488766DBEB7C}" type="pres">
      <dgm:prSet presAssocID="{2CDDB1CD-EB25-46B1-BF92-44D62A3E9DC0}" presName="circleA" presStyleLbl="node1" presStyleIdx="2" presStyleCnt="4" custLinFactX="-87057" custLinFactNeighborX="-100000"/>
      <dgm:spPr/>
    </dgm:pt>
    <dgm:pt modelId="{24C363BE-1549-40B0-A921-9BCEF0E624E5}" type="pres">
      <dgm:prSet presAssocID="{2CDDB1CD-EB25-46B1-BF92-44D62A3E9DC0}" presName="spaceA" presStyleCnt="0"/>
      <dgm:spPr/>
    </dgm:pt>
    <dgm:pt modelId="{32583FDB-1C3E-4DB9-8B79-9F5786DDF6C3}" type="pres">
      <dgm:prSet presAssocID="{9273AEDD-AABD-4AE5-BE43-EAA97DF083A9}" presName="space" presStyleCnt="0"/>
      <dgm:spPr/>
    </dgm:pt>
    <dgm:pt modelId="{89F85018-EBE7-47D2-9B98-AE0DA2CF4DDB}" type="pres">
      <dgm:prSet presAssocID="{DD40F00C-C67B-4E9D-8208-20CABFEA9533}" presName="compositeB" presStyleCnt="0"/>
      <dgm:spPr/>
    </dgm:pt>
    <dgm:pt modelId="{C4DF3D2D-49F3-438F-B0A7-371178AF326F}" type="pres">
      <dgm:prSet presAssocID="{DD40F00C-C67B-4E9D-8208-20CABFEA9533}" presName="textB" presStyleLbl="revTx" presStyleIdx="3" presStyleCnt="4">
        <dgm:presLayoutVars>
          <dgm:bulletEnabled val="1"/>
        </dgm:presLayoutVars>
      </dgm:prSet>
      <dgm:spPr/>
    </dgm:pt>
    <dgm:pt modelId="{E15EC40F-5C5F-4746-919E-8E68075BCB26}" type="pres">
      <dgm:prSet presAssocID="{DD40F00C-C67B-4E9D-8208-20CABFEA9533}" presName="circleB" presStyleLbl="node1" presStyleIdx="3" presStyleCnt="4"/>
      <dgm:spPr/>
    </dgm:pt>
    <dgm:pt modelId="{9A6C713B-A2EB-4D0A-B8B1-E3B232AD1782}" type="pres">
      <dgm:prSet presAssocID="{DD40F00C-C67B-4E9D-8208-20CABFEA9533}" presName="spaceB" presStyleCnt="0"/>
      <dgm:spPr/>
    </dgm:pt>
  </dgm:ptLst>
  <dgm:cxnLst>
    <dgm:cxn modelId="{63309011-DC6F-4C49-B987-1602C300E100}" type="presOf" srcId="{40F3F132-FBDE-4188-AAB6-6779D8F564E5}" destId="{F0DE86B9-A968-4543-9331-966070BF5B3A}" srcOrd="0" destOrd="0" presId="urn:microsoft.com/office/officeart/2005/8/layout/hProcess11"/>
    <dgm:cxn modelId="{46D9B132-C354-4982-AD28-A67B12CFA699}" srcId="{40F3F132-FBDE-4188-AAB6-6779D8F564E5}" destId="{2CDDB1CD-EB25-46B1-BF92-44D62A3E9DC0}" srcOrd="2" destOrd="0" parTransId="{01B97820-9B29-409D-B276-D18CD9280829}" sibTransId="{9273AEDD-AABD-4AE5-BE43-EAA97DF083A9}"/>
    <dgm:cxn modelId="{762CB54B-0B58-441D-B49D-CE0D91E0F4B2}" type="presOf" srcId="{DD40F00C-C67B-4E9D-8208-20CABFEA9533}" destId="{C4DF3D2D-49F3-438F-B0A7-371178AF326F}" srcOrd="0" destOrd="0" presId="urn:microsoft.com/office/officeart/2005/8/layout/hProcess11"/>
    <dgm:cxn modelId="{37BFAF51-8C1A-4D0B-B404-7DA1BC8B2C60}" srcId="{40F3F132-FBDE-4188-AAB6-6779D8F564E5}" destId="{DD40F00C-C67B-4E9D-8208-20CABFEA9533}" srcOrd="3" destOrd="0" parTransId="{546D403F-74B2-4165-8A33-16DD6EE83D2F}" sibTransId="{D5E2D567-6B26-462B-BF57-B805561E107E}"/>
    <dgm:cxn modelId="{EEC55E7A-8ABB-4849-8778-E098AD026493}" type="presOf" srcId="{1B70054B-ED40-41F5-808F-DBDA679CDF7B}" destId="{89A5F5E4-7FDC-4649-B1F6-58DADFA94AE8}" srcOrd="0" destOrd="0" presId="urn:microsoft.com/office/officeart/2005/8/layout/hProcess11"/>
    <dgm:cxn modelId="{B511CE93-29CE-40A1-90FE-220AD9BCA0EA}" type="presOf" srcId="{422B92F7-9892-4096-9091-B29050EA97CF}" destId="{9F2721C0-7B77-4071-ACA3-9688F0940272}" srcOrd="0" destOrd="0" presId="urn:microsoft.com/office/officeart/2005/8/layout/hProcess11"/>
    <dgm:cxn modelId="{B5E546AD-D306-4EEB-8545-D8D73D1340C9}" srcId="{40F3F132-FBDE-4188-AAB6-6779D8F564E5}" destId="{422B92F7-9892-4096-9091-B29050EA97CF}" srcOrd="1" destOrd="0" parTransId="{A302342F-72F2-47B2-98B7-FC7CB748CB16}" sibTransId="{C9485699-93C6-4205-9561-A20DD86AD708}"/>
    <dgm:cxn modelId="{3ABA9BE1-0882-4AF4-A5DE-99FE05E83E37}" srcId="{40F3F132-FBDE-4188-AAB6-6779D8F564E5}" destId="{1B70054B-ED40-41F5-808F-DBDA679CDF7B}" srcOrd="0" destOrd="0" parTransId="{A0BAF06B-943A-4EF7-BB39-07E0DD04B361}" sibTransId="{0AD93496-E11A-49BD-A294-9CC0895C51C0}"/>
    <dgm:cxn modelId="{C5AD81E2-0B0C-4626-ABF0-F952D5283177}" type="presOf" srcId="{2CDDB1CD-EB25-46B1-BF92-44D62A3E9DC0}" destId="{0129AFC3-CCB6-44E4-AA9A-D499E2E2EF9D}" srcOrd="0" destOrd="0" presId="urn:microsoft.com/office/officeart/2005/8/layout/hProcess11"/>
    <dgm:cxn modelId="{0622D60C-AA70-4DF7-8D9A-D9E78DE79AAD}" type="presParOf" srcId="{F0DE86B9-A968-4543-9331-966070BF5B3A}" destId="{DEFCEB26-0FB7-4ACF-B9D8-CC86C3017E01}" srcOrd="0" destOrd="0" presId="urn:microsoft.com/office/officeart/2005/8/layout/hProcess11"/>
    <dgm:cxn modelId="{BA145414-E8CE-4805-BED7-804CCF23D6D9}" type="presParOf" srcId="{F0DE86B9-A968-4543-9331-966070BF5B3A}" destId="{B71ED8AB-272F-4355-8E86-72362B19B3E8}" srcOrd="1" destOrd="0" presId="urn:microsoft.com/office/officeart/2005/8/layout/hProcess11"/>
    <dgm:cxn modelId="{29C746FC-00D3-4FF7-A0ED-EB2E187F3F7C}" type="presParOf" srcId="{B71ED8AB-272F-4355-8E86-72362B19B3E8}" destId="{460B93AC-DE12-4F54-9448-CD220FF1A56C}" srcOrd="0" destOrd="0" presId="urn:microsoft.com/office/officeart/2005/8/layout/hProcess11"/>
    <dgm:cxn modelId="{517DB3E8-6514-43C9-8529-10878D48E817}" type="presParOf" srcId="{460B93AC-DE12-4F54-9448-CD220FF1A56C}" destId="{89A5F5E4-7FDC-4649-B1F6-58DADFA94AE8}" srcOrd="0" destOrd="0" presId="urn:microsoft.com/office/officeart/2005/8/layout/hProcess11"/>
    <dgm:cxn modelId="{2AA479B5-5836-4A7B-A19A-A4FE93C6EAA2}" type="presParOf" srcId="{460B93AC-DE12-4F54-9448-CD220FF1A56C}" destId="{784FD3A4-68DD-47A5-873C-F34C257D9FCE}" srcOrd="1" destOrd="0" presId="urn:microsoft.com/office/officeart/2005/8/layout/hProcess11"/>
    <dgm:cxn modelId="{336CD46D-2D1F-4DB9-89BC-AC5C5B59E69F}" type="presParOf" srcId="{460B93AC-DE12-4F54-9448-CD220FF1A56C}" destId="{1BEAE63C-D1F9-4051-A231-9C871E6EAE5D}" srcOrd="2" destOrd="0" presId="urn:microsoft.com/office/officeart/2005/8/layout/hProcess11"/>
    <dgm:cxn modelId="{BD774965-4A76-41BB-9C60-DDFB704464A5}" type="presParOf" srcId="{B71ED8AB-272F-4355-8E86-72362B19B3E8}" destId="{0198E521-EF1F-46B3-BECB-E904E5C68F60}" srcOrd="1" destOrd="0" presId="urn:microsoft.com/office/officeart/2005/8/layout/hProcess11"/>
    <dgm:cxn modelId="{D1F142B7-686C-4327-98BD-9F53F7BEE272}" type="presParOf" srcId="{B71ED8AB-272F-4355-8E86-72362B19B3E8}" destId="{D7C1EDE0-5142-495E-91E0-67B2DEE37683}" srcOrd="2" destOrd="0" presId="urn:microsoft.com/office/officeart/2005/8/layout/hProcess11"/>
    <dgm:cxn modelId="{B88FF443-5B19-4DF7-B905-DA1A979C5F49}" type="presParOf" srcId="{D7C1EDE0-5142-495E-91E0-67B2DEE37683}" destId="{9F2721C0-7B77-4071-ACA3-9688F0940272}" srcOrd="0" destOrd="0" presId="urn:microsoft.com/office/officeart/2005/8/layout/hProcess11"/>
    <dgm:cxn modelId="{A4FAD6A3-D12E-429A-A41C-E6D7C7FBC7F3}" type="presParOf" srcId="{D7C1EDE0-5142-495E-91E0-67B2DEE37683}" destId="{3EC6A527-C8AE-4308-85D3-D43954607B1A}" srcOrd="1" destOrd="0" presId="urn:microsoft.com/office/officeart/2005/8/layout/hProcess11"/>
    <dgm:cxn modelId="{94E0C6DE-73E3-4F70-8A21-AE951BE6BF33}" type="presParOf" srcId="{D7C1EDE0-5142-495E-91E0-67B2DEE37683}" destId="{24B09C6B-99AA-4F3B-A95F-61464A89E037}" srcOrd="2" destOrd="0" presId="urn:microsoft.com/office/officeart/2005/8/layout/hProcess11"/>
    <dgm:cxn modelId="{E97A784D-520D-4BEF-A857-5022C7DA3335}" type="presParOf" srcId="{B71ED8AB-272F-4355-8E86-72362B19B3E8}" destId="{BB7F5FB5-7F23-4665-97D0-F9719A25A3B4}" srcOrd="3" destOrd="0" presId="urn:microsoft.com/office/officeart/2005/8/layout/hProcess11"/>
    <dgm:cxn modelId="{EBDA86AE-E73B-4228-9F12-AEFCDBD8D381}" type="presParOf" srcId="{B71ED8AB-272F-4355-8E86-72362B19B3E8}" destId="{4CFCC6F2-0D56-4201-8F0B-A2F29CC0B78A}" srcOrd="4" destOrd="0" presId="urn:microsoft.com/office/officeart/2005/8/layout/hProcess11"/>
    <dgm:cxn modelId="{3831669B-C8D7-443D-A3DC-CE74B9B9F838}" type="presParOf" srcId="{4CFCC6F2-0D56-4201-8F0B-A2F29CC0B78A}" destId="{0129AFC3-CCB6-44E4-AA9A-D499E2E2EF9D}" srcOrd="0" destOrd="0" presId="urn:microsoft.com/office/officeart/2005/8/layout/hProcess11"/>
    <dgm:cxn modelId="{F0D066B2-F412-425C-BE98-B526365D3539}" type="presParOf" srcId="{4CFCC6F2-0D56-4201-8F0B-A2F29CC0B78A}" destId="{0C14E7F8-59BA-4CA3-AF2C-488766DBEB7C}" srcOrd="1" destOrd="0" presId="urn:microsoft.com/office/officeart/2005/8/layout/hProcess11"/>
    <dgm:cxn modelId="{0005A971-473E-4C84-9C12-B389E439020B}" type="presParOf" srcId="{4CFCC6F2-0D56-4201-8F0B-A2F29CC0B78A}" destId="{24C363BE-1549-40B0-A921-9BCEF0E624E5}" srcOrd="2" destOrd="0" presId="urn:microsoft.com/office/officeart/2005/8/layout/hProcess11"/>
    <dgm:cxn modelId="{8EABCA2E-3527-4349-860A-F30BE9914BC7}" type="presParOf" srcId="{B71ED8AB-272F-4355-8E86-72362B19B3E8}" destId="{32583FDB-1C3E-4DB9-8B79-9F5786DDF6C3}" srcOrd="5" destOrd="0" presId="urn:microsoft.com/office/officeart/2005/8/layout/hProcess11"/>
    <dgm:cxn modelId="{9084D509-2AC5-4878-8188-2B7B5C1CAD62}" type="presParOf" srcId="{B71ED8AB-272F-4355-8E86-72362B19B3E8}" destId="{89F85018-EBE7-47D2-9B98-AE0DA2CF4DDB}" srcOrd="6" destOrd="0" presId="urn:microsoft.com/office/officeart/2005/8/layout/hProcess11"/>
    <dgm:cxn modelId="{ABFE753C-2346-4F73-9DB4-52064B999325}" type="presParOf" srcId="{89F85018-EBE7-47D2-9B98-AE0DA2CF4DDB}" destId="{C4DF3D2D-49F3-438F-B0A7-371178AF326F}" srcOrd="0" destOrd="0" presId="urn:microsoft.com/office/officeart/2005/8/layout/hProcess11"/>
    <dgm:cxn modelId="{D1AB11E7-5DC3-4D13-A643-E75C68F578A9}" type="presParOf" srcId="{89F85018-EBE7-47D2-9B98-AE0DA2CF4DDB}" destId="{E15EC40F-5C5F-4746-919E-8E68075BCB26}" srcOrd="1" destOrd="0" presId="urn:microsoft.com/office/officeart/2005/8/layout/hProcess11"/>
    <dgm:cxn modelId="{D7F7A126-EE10-4471-A717-71FD6339B153}" type="presParOf" srcId="{89F85018-EBE7-47D2-9B98-AE0DA2CF4DDB}" destId="{9A6C713B-A2EB-4D0A-B8B1-E3B232AD178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3F132-FBDE-4188-AAB6-6779D8F564E5}"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US"/>
        </a:p>
      </dgm:t>
    </dgm:pt>
    <dgm:pt modelId="{1B70054B-ED40-41F5-808F-DBDA679CDF7B}">
      <dgm:prSet custT="1"/>
      <dgm:spPr/>
      <dgm:t>
        <a:bodyPr/>
        <a:lstStyle/>
        <a:p>
          <a:r>
            <a:rPr lang="en-US" sz="1300" b="1" kern="1200" dirty="0">
              <a:solidFill>
                <a:prstClr val="black">
                  <a:hueOff val="0"/>
                  <a:satOff val="0"/>
                  <a:lumOff val="0"/>
                  <a:alphaOff val="0"/>
                </a:prstClr>
              </a:solidFill>
              <a:latin typeface="Calibri" panose="020F0502020204030204"/>
              <a:ea typeface="+mn-ea"/>
              <a:cs typeface="+mn-cs"/>
            </a:rPr>
            <a:t>Satellite Paramedic </a:t>
          </a:r>
          <a:r>
            <a:rPr lang="en-US" sz="1300" b="0" kern="1200" dirty="0">
              <a:solidFill>
                <a:prstClr val="black">
                  <a:hueOff val="0"/>
                  <a:satOff val="0"/>
                  <a:lumOff val="0"/>
                  <a:alphaOff val="0"/>
                </a:prstClr>
              </a:solidFill>
              <a:latin typeface="Calibri" panose="020F0502020204030204"/>
              <a:ea typeface="+mn-ea"/>
              <a:cs typeface="+mn-cs"/>
            </a:rPr>
            <a:t>courses begin</a:t>
          </a:r>
        </a:p>
      </dgm:t>
    </dgm:pt>
    <dgm:pt modelId="{A0BAF06B-943A-4EF7-BB39-07E0DD04B361}" type="parTrans" cxnId="{3ABA9BE1-0882-4AF4-A5DE-99FE05E83E37}">
      <dgm:prSet/>
      <dgm:spPr/>
      <dgm:t>
        <a:bodyPr/>
        <a:lstStyle/>
        <a:p>
          <a:endParaRPr lang="en-US"/>
        </a:p>
      </dgm:t>
    </dgm:pt>
    <dgm:pt modelId="{0AD93496-E11A-49BD-A294-9CC0895C51C0}" type="sibTrans" cxnId="{3ABA9BE1-0882-4AF4-A5DE-99FE05E83E37}">
      <dgm:prSet/>
      <dgm:spPr/>
      <dgm:t>
        <a:bodyPr/>
        <a:lstStyle/>
        <a:p>
          <a:endParaRPr lang="en-US"/>
        </a:p>
      </dgm:t>
    </dgm:pt>
    <dgm:pt modelId="{0BE37338-9BD7-45CE-9A02-58CCB1193AEB}">
      <dgm:prSet custT="1"/>
      <dgm:spPr/>
      <dgm:t>
        <a:bodyPr/>
        <a:lstStyle/>
        <a:p>
          <a:pPr>
            <a:spcAft>
              <a:spcPts val="0"/>
            </a:spcAft>
          </a:pPr>
          <a:r>
            <a:rPr lang="en-US" sz="1300" b="0" dirty="0"/>
            <a:t>Five (5) </a:t>
          </a:r>
          <a:r>
            <a:rPr lang="en-US" sz="1300" b="1" dirty="0"/>
            <a:t>additional EMDs in the MCMC</a:t>
          </a:r>
        </a:p>
      </dgm:t>
    </dgm:pt>
    <dgm:pt modelId="{873250B5-7A3A-4014-A1F8-5A78D68266CF}" type="parTrans" cxnId="{0BAF64EF-F29D-4367-A0B6-405422547AB9}">
      <dgm:prSet/>
      <dgm:spPr/>
      <dgm:t>
        <a:bodyPr/>
        <a:lstStyle/>
        <a:p>
          <a:endParaRPr lang="en-US"/>
        </a:p>
      </dgm:t>
    </dgm:pt>
    <dgm:pt modelId="{DC8F63BD-3762-4EAB-9EAA-4E888CF11B47}" type="sibTrans" cxnId="{0BAF64EF-F29D-4367-A0B6-405422547AB9}">
      <dgm:prSet/>
      <dgm:spPr/>
      <dgm:t>
        <a:bodyPr/>
        <a:lstStyle/>
        <a:p>
          <a:endParaRPr lang="en-US"/>
        </a:p>
      </dgm:t>
    </dgm:pt>
    <dgm:pt modelId="{3C3EE6A7-4C4D-4D2F-9E72-9C7198518C2A}">
      <dgm:prSet/>
      <dgm:spPr/>
      <dgm:t>
        <a:bodyPr/>
        <a:lstStyle/>
        <a:p>
          <a:r>
            <a:rPr lang="en-US" b="1" dirty="0"/>
            <a:t>Complete     Logis Recs</a:t>
          </a:r>
          <a:br>
            <a:rPr lang="en-US" b="1" dirty="0"/>
          </a:br>
          <a:r>
            <a:rPr lang="en-US" b="0" i="1" dirty="0"/>
            <a:t>(July)</a:t>
          </a:r>
        </a:p>
      </dgm:t>
    </dgm:pt>
    <dgm:pt modelId="{95A2FA99-9740-49A5-BB27-1584F1A19ADC}" type="parTrans" cxnId="{9F46879F-59F1-4355-B816-0375D5ABBC30}">
      <dgm:prSet/>
      <dgm:spPr/>
      <dgm:t>
        <a:bodyPr/>
        <a:lstStyle/>
        <a:p>
          <a:endParaRPr lang="en-US"/>
        </a:p>
      </dgm:t>
    </dgm:pt>
    <dgm:pt modelId="{E83CBA2B-E062-4087-9A89-8A0ED6505F4A}" type="sibTrans" cxnId="{9F46879F-59F1-4355-B816-0375D5ABBC30}">
      <dgm:prSet/>
      <dgm:spPr/>
      <dgm:t>
        <a:bodyPr/>
        <a:lstStyle/>
        <a:p>
          <a:endParaRPr lang="en-US"/>
        </a:p>
      </dgm:t>
    </dgm:pt>
    <dgm:pt modelId="{237A9ADE-B8D1-4267-BA61-05F163C50C70}">
      <dgm:prSet/>
      <dgm:spPr/>
      <dgm:t>
        <a:bodyPr/>
        <a:lstStyle/>
        <a:p>
          <a:r>
            <a:rPr lang="en-US" b="1" dirty="0"/>
            <a:t>Medical Transport Service </a:t>
          </a:r>
          <a:r>
            <a:rPr lang="en-US" b="0" dirty="0"/>
            <a:t>(MTS) Redesign</a:t>
          </a:r>
        </a:p>
      </dgm:t>
    </dgm:pt>
    <dgm:pt modelId="{D36943B4-F8A0-4946-BEB7-A50FA8A20BD1}" type="parTrans" cxnId="{A94E0A2E-7282-4D64-B33D-347486D6026D}">
      <dgm:prSet/>
      <dgm:spPr/>
      <dgm:t>
        <a:bodyPr/>
        <a:lstStyle/>
        <a:p>
          <a:endParaRPr lang="en-US"/>
        </a:p>
      </dgm:t>
    </dgm:pt>
    <dgm:pt modelId="{853A9CD5-FF26-4F31-A265-85552B3C2931}" type="sibTrans" cxnId="{A94E0A2E-7282-4D64-B33D-347486D6026D}">
      <dgm:prSet/>
      <dgm:spPr/>
      <dgm:t>
        <a:bodyPr/>
        <a:lstStyle/>
        <a:p>
          <a:endParaRPr lang="en-US"/>
        </a:p>
      </dgm:t>
    </dgm:pt>
    <dgm:pt modelId="{CD164405-1681-4ACB-A06B-349E13AFCB37}">
      <dgm:prSet/>
      <dgm:spPr/>
      <dgm:t>
        <a:bodyPr/>
        <a:lstStyle/>
        <a:p>
          <a:r>
            <a:rPr lang="en-US" b="1" dirty="0"/>
            <a:t>Clinical Support Paramedics in Moncton EDs </a:t>
          </a:r>
          <a:r>
            <a:rPr lang="en-US" i="1" dirty="0"/>
            <a:t>(concluded in Sept.)</a:t>
          </a:r>
        </a:p>
      </dgm:t>
    </dgm:pt>
    <dgm:pt modelId="{E19EB509-0F4D-4E5A-8AA6-A9F2D0E6EDA6}" type="parTrans" cxnId="{42F3D67D-BA8F-47D5-ACB3-E511B3637FC5}">
      <dgm:prSet/>
      <dgm:spPr/>
      <dgm:t>
        <a:bodyPr/>
        <a:lstStyle/>
        <a:p>
          <a:endParaRPr lang="en-US"/>
        </a:p>
      </dgm:t>
    </dgm:pt>
    <dgm:pt modelId="{D66FF4DB-D657-46E5-8038-71CD6323F46B}" type="sibTrans" cxnId="{42F3D67D-BA8F-47D5-ACB3-E511B3637FC5}">
      <dgm:prSet/>
      <dgm:spPr/>
      <dgm:t>
        <a:bodyPr/>
        <a:lstStyle/>
        <a:p>
          <a:endParaRPr lang="en-US"/>
        </a:p>
      </dgm:t>
    </dgm:pt>
    <dgm:pt modelId="{F0DE86B9-A968-4543-9331-966070BF5B3A}" type="pres">
      <dgm:prSet presAssocID="{40F3F132-FBDE-4188-AAB6-6779D8F564E5}" presName="Name0" presStyleCnt="0">
        <dgm:presLayoutVars>
          <dgm:dir/>
          <dgm:resizeHandles val="exact"/>
        </dgm:presLayoutVars>
      </dgm:prSet>
      <dgm:spPr/>
    </dgm:pt>
    <dgm:pt modelId="{DEFCEB26-0FB7-4ACF-B9D8-CC86C3017E01}" type="pres">
      <dgm:prSet presAssocID="{40F3F132-FBDE-4188-AAB6-6779D8F564E5}" presName="arrow" presStyleLbl="bgShp" presStyleIdx="0" presStyleCnt="1"/>
      <dgm:spPr/>
    </dgm:pt>
    <dgm:pt modelId="{B71ED8AB-272F-4355-8E86-72362B19B3E8}" type="pres">
      <dgm:prSet presAssocID="{40F3F132-FBDE-4188-AAB6-6779D8F564E5}" presName="points" presStyleCnt="0"/>
      <dgm:spPr/>
    </dgm:pt>
    <dgm:pt modelId="{D6C1DD18-B69E-4A54-A1E8-2621DD6F0BDB}" type="pres">
      <dgm:prSet presAssocID="{3C3EE6A7-4C4D-4D2F-9E72-9C7198518C2A}" presName="compositeA" presStyleCnt="0"/>
      <dgm:spPr/>
    </dgm:pt>
    <dgm:pt modelId="{2193F292-6A79-4C7D-98BD-D17ABAB6874B}" type="pres">
      <dgm:prSet presAssocID="{3C3EE6A7-4C4D-4D2F-9E72-9C7198518C2A}" presName="textA" presStyleLbl="revTx" presStyleIdx="0" presStyleCnt="5">
        <dgm:presLayoutVars>
          <dgm:bulletEnabled val="1"/>
        </dgm:presLayoutVars>
      </dgm:prSet>
      <dgm:spPr/>
    </dgm:pt>
    <dgm:pt modelId="{006A5CC1-5813-4626-B90F-B1C49D8F6F5E}" type="pres">
      <dgm:prSet presAssocID="{3C3EE6A7-4C4D-4D2F-9E72-9C7198518C2A}" presName="circleA" presStyleLbl="node1" presStyleIdx="0" presStyleCnt="5"/>
      <dgm:spPr/>
    </dgm:pt>
    <dgm:pt modelId="{709A7FAF-C33D-4177-9B1D-F64486CFB9E9}" type="pres">
      <dgm:prSet presAssocID="{3C3EE6A7-4C4D-4D2F-9E72-9C7198518C2A}" presName="spaceA" presStyleCnt="0"/>
      <dgm:spPr/>
    </dgm:pt>
    <dgm:pt modelId="{CF696858-0F78-4236-AD74-77A6668FB7E7}" type="pres">
      <dgm:prSet presAssocID="{E83CBA2B-E062-4087-9A89-8A0ED6505F4A}" presName="space" presStyleCnt="0"/>
      <dgm:spPr/>
    </dgm:pt>
    <dgm:pt modelId="{CD8414D3-971E-428C-8C16-9539671A67DB}" type="pres">
      <dgm:prSet presAssocID="{1B70054B-ED40-41F5-808F-DBDA679CDF7B}" presName="compositeB" presStyleCnt="0"/>
      <dgm:spPr/>
    </dgm:pt>
    <dgm:pt modelId="{B12CBA24-464B-4961-A068-883C9BF2C83F}" type="pres">
      <dgm:prSet presAssocID="{1B70054B-ED40-41F5-808F-DBDA679CDF7B}" presName="textB" presStyleLbl="revTx" presStyleIdx="1" presStyleCnt="5">
        <dgm:presLayoutVars>
          <dgm:bulletEnabled val="1"/>
        </dgm:presLayoutVars>
      </dgm:prSet>
      <dgm:spPr/>
    </dgm:pt>
    <dgm:pt modelId="{0CC2C1BE-0E81-4DD8-846F-2085F2FEBBEC}" type="pres">
      <dgm:prSet presAssocID="{1B70054B-ED40-41F5-808F-DBDA679CDF7B}" presName="circleB" presStyleLbl="node1" presStyleIdx="1" presStyleCnt="5"/>
      <dgm:spPr/>
    </dgm:pt>
    <dgm:pt modelId="{60301249-B9DD-4F0F-91C3-1B9F29BDC51E}" type="pres">
      <dgm:prSet presAssocID="{1B70054B-ED40-41F5-808F-DBDA679CDF7B}" presName="spaceB" presStyleCnt="0"/>
      <dgm:spPr/>
    </dgm:pt>
    <dgm:pt modelId="{0198E521-EF1F-46B3-BECB-E904E5C68F60}" type="pres">
      <dgm:prSet presAssocID="{0AD93496-E11A-49BD-A294-9CC0895C51C0}" presName="space" presStyleCnt="0"/>
      <dgm:spPr/>
    </dgm:pt>
    <dgm:pt modelId="{3007BF44-C4CA-4BBC-90B2-692217356492}" type="pres">
      <dgm:prSet presAssocID="{0BE37338-9BD7-45CE-9A02-58CCB1193AEB}" presName="compositeA" presStyleCnt="0"/>
      <dgm:spPr/>
    </dgm:pt>
    <dgm:pt modelId="{63F96F33-18C7-474E-968F-B10664C63B28}" type="pres">
      <dgm:prSet presAssocID="{0BE37338-9BD7-45CE-9A02-58CCB1193AEB}" presName="textA" presStyleLbl="revTx" presStyleIdx="2" presStyleCnt="5">
        <dgm:presLayoutVars>
          <dgm:bulletEnabled val="1"/>
        </dgm:presLayoutVars>
      </dgm:prSet>
      <dgm:spPr/>
    </dgm:pt>
    <dgm:pt modelId="{410A4497-D3E6-4306-9E5F-5185CA908D87}" type="pres">
      <dgm:prSet presAssocID="{0BE37338-9BD7-45CE-9A02-58CCB1193AEB}" presName="circleA" presStyleLbl="node1" presStyleIdx="2" presStyleCnt="5"/>
      <dgm:spPr/>
    </dgm:pt>
    <dgm:pt modelId="{5056060F-A521-4139-9B6D-54634D3E0146}" type="pres">
      <dgm:prSet presAssocID="{0BE37338-9BD7-45CE-9A02-58CCB1193AEB}" presName="spaceA" presStyleCnt="0"/>
      <dgm:spPr/>
    </dgm:pt>
    <dgm:pt modelId="{8E042972-A1F2-4D19-AE26-B4FE9F8794E9}" type="pres">
      <dgm:prSet presAssocID="{DC8F63BD-3762-4EAB-9EAA-4E888CF11B47}" presName="space" presStyleCnt="0"/>
      <dgm:spPr/>
    </dgm:pt>
    <dgm:pt modelId="{3D63AC9B-77DB-4A89-BB5B-6E39CB4B4008}" type="pres">
      <dgm:prSet presAssocID="{237A9ADE-B8D1-4267-BA61-05F163C50C70}" presName="compositeB" presStyleCnt="0"/>
      <dgm:spPr/>
    </dgm:pt>
    <dgm:pt modelId="{232649BA-571E-4FB2-A494-43BB6FA64B4E}" type="pres">
      <dgm:prSet presAssocID="{237A9ADE-B8D1-4267-BA61-05F163C50C70}" presName="textB" presStyleLbl="revTx" presStyleIdx="3" presStyleCnt="5">
        <dgm:presLayoutVars>
          <dgm:bulletEnabled val="1"/>
        </dgm:presLayoutVars>
      </dgm:prSet>
      <dgm:spPr/>
    </dgm:pt>
    <dgm:pt modelId="{31AF4CB1-458B-44C3-87CC-C4039CA020A8}" type="pres">
      <dgm:prSet presAssocID="{237A9ADE-B8D1-4267-BA61-05F163C50C70}" presName="circleB" presStyleLbl="node1" presStyleIdx="3" presStyleCnt="5"/>
      <dgm:spPr/>
    </dgm:pt>
    <dgm:pt modelId="{F5BA7AFD-DE13-4623-B14B-12BBC3357739}" type="pres">
      <dgm:prSet presAssocID="{237A9ADE-B8D1-4267-BA61-05F163C50C70}" presName="spaceB" presStyleCnt="0"/>
      <dgm:spPr/>
    </dgm:pt>
    <dgm:pt modelId="{47FBA022-4F09-4995-8174-99EBABCF5F5D}" type="pres">
      <dgm:prSet presAssocID="{853A9CD5-FF26-4F31-A265-85552B3C2931}" presName="space" presStyleCnt="0"/>
      <dgm:spPr/>
    </dgm:pt>
    <dgm:pt modelId="{523DB04A-1EC6-4D81-83E3-D2219583CB9E}" type="pres">
      <dgm:prSet presAssocID="{CD164405-1681-4ACB-A06B-349E13AFCB37}" presName="compositeA" presStyleCnt="0"/>
      <dgm:spPr/>
    </dgm:pt>
    <dgm:pt modelId="{6DFD7B94-6A1C-4A71-94CB-AAECBA4E1D64}" type="pres">
      <dgm:prSet presAssocID="{CD164405-1681-4ACB-A06B-349E13AFCB37}" presName="textA" presStyleLbl="revTx" presStyleIdx="4" presStyleCnt="5">
        <dgm:presLayoutVars>
          <dgm:bulletEnabled val="1"/>
        </dgm:presLayoutVars>
      </dgm:prSet>
      <dgm:spPr/>
    </dgm:pt>
    <dgm:pt modelId="{9E24DC21-A876-45E6-888D-95BAB95F0DBC}" type="pres">
      <dgm:prSet presAssocID="{CD164405-1681-4ACB-A06B-349E13AFCB37}" presName="circleA" presStyleLbl="node1" presStyleIdx="4" presStyleCnt="5"/>
      <dgm:spPr/>
    </dgm:pt>
    <dgm:pt modelId="{C6B985A7-54C6-473B-902A-7612A8A9B3DC}" type="pres">
      <dgm:prSet presAssocID="{CD164405-1681-4ACB-A06B-349E13AFCB37}" presName="spaceA" presStyleCnt="0"/>
      <dgm:spPr/>
    </dgm:pt>
  </dgm:ptLst>
  <dgm:cxnLst>
    <dgm:cxn modelId="{63309011-DC6F-4C49-B987-1602C300E100}" type="presOf" srcId="{40F3F132-FBDE-4188-AAB6-6779D8F564E5}" destId="{F0DE86B9-A968-4543-9331-966070BF5B3A}" srcOrd="0" destOrd="0" presId="urn:microsoft.com/office/officeart/2005/8/layout/hProcess11"/>
    <dgm:cxn modelId="{A94E0A2E-7282-4D64-B33D-347486D6026D}" srcId="{40F3F132-FBDE-4188-AAB6-6779D8F564E5}" destId="{237A9ADE-B8D1-4267-BA61-05F163C50C70}" srcOrd="3" destOrd="0" parTransId="{D36943B4-F8A0-4946-BEB7-A50FA8A20BD1}" sibTransId="{853A9CD5-FF26-4F31-A265-85552B3C2931}"/>
    <dgm:cxn modelId="{9277BE5D-5608-4FF8-BF84-84E548E99296}" type="presOf" srcId="{237A9ADE-B8D1-4267-BA61-05F163C50C70}" destId="{232649BA-571E-4FB2-A494-43BB6FA64B4E}" srcOrd="0" destOrd="0" presId="urn:microsoft.com/office/officeart/2005/8/layout/hProcess11"/>
    <dgm:cxn modelId="{3BBB9663-9BF8-42DA-9564-0EB4E8250A35}" type="presOf" srcId="{CD164405-1681-4ACB-A06B-349E13AFCB37}" destId="{6DFD7B94-6A1C-4A71-94CB-AAECBA4E1D64}" srcOrd="0" destOrd="0" presId="urn:microsoft.com/office/officeart/2005/8/layout/hProcess11"/>
    <dgm:cxn modelId="{1EA9E548-3A33-4434-B335-37DFC7C2839D}" type="presOf" srcId="{0BE37338-9BD7-45CE-9A02-58CCB1193AEB}" destId="{63F96F33-18C7-474E-968F-B10664C63B28}" srcOrd="0" destOrd="0" presId="urn:microsoft.com/office/officeart/2005/8/layout/hProcess11"/>
    <dgm:cxn modelId="{42F3D67D-BA8F-47D5-ACB3-E511B3637FC5}" srcId="{40F3F132-FBDE-4188-AAB6-6779D8F564E5}" destId="{CD164405-1681-4ACB-A06B-349E13AFCB37}" srcOrd="4" destOrd="0" parTransId="{E19EB509-0F4D-4E5A-8AA6-A9F2D0E6EDA6}" sibTransId="{D66FF4DB-D657-46E5-8038-71CD6323F46B}"/>
    <dgm:cxn modelId="{694A758D-159D-4D98-96E7-CFE0B6D1EB7A}" type="presOf" srcId="{1B70054B-ED40-41F5-808F-DBDA679CDF7B}" destId="{B12CBA24-464B-4961-A068-883C9BF2C83F}" srcOrd="0" destOrd="0" presId="urn:microsoft.com/office/officeart/2005/8/layout/hProcess11"/>
    <dgm:cxn modelId="{9F46879F-59F1-4355-B816-0375D5ABBC30}" srcId="{40F3F132-FBDE-4188-AAB6-6779D8F564E5}" destId="{3C3EE6A7-4C4D-4D2F-9E72-9C7198518C2A}" srcOrd="0" destOrd="0" parTransId="{95A2FA99-9740-49A5-BB27-1584F1A19ADC}" sibTransId="{E83CBA2B-E062-4087-9A89-8A0ED6505F4A}"/>
    <dgm:cxn modelId="{D90438D9-9096-4CFA-B7EF-FB0C08E36E81}" type="presOf" srcId="{3C3EE6A7-4C4D-4D2F-9E72-9C7198518C2A}" destId="{2193F292-6A79-4C7D-98BD-D17ABAB6874B}" srcOrd="0" destOrd="0" presId="urn:microsoft.com/office/officeart/2005/8/layout/hProcess11"/>
    <dgm:cxn modelId="{3ABA9BE1-0882-4AF4-A5DE-99FE05E83E37}" srcId="{40F3F132-FBDE-4188-AAB6-6779D8F564E5}" destId="{1B70054B-ED40-41F5-808F-DBDA679CDF7B}" srcOrd="1" destOrd="0" parTransId="{A0BAF06B-943A-4EF7-BB39-07E0DD04B361}" sibTransId="{0AD93496-E11A-49BD-A294-9CC0895C51C0}"/>
    <dgm:cxn modelId="{0BAF64EF-F29D-4367-A0B6-405422547AB9}" srcId="{40F3F132-FBDE-4188-AAB6-6779D8F564E5}" destId="{0BE37338-9BD7-45CE-9A02-58CCB1193AEB}" srcOrd="2" destOrd="0" parTransId="{873250B5-7A3A-4014-A1F8-5A78D68266CF}" sibTransId="{DC8F63BD-3762-4EAB-9EAA-4E888CF11B47}"/>
    <dgm:cxn modelId="{0622D60C-AA70-4DF7-8D9A-D9E78DE79AAD}" type="presParOf" srcId="{F0DE86B9-A968-4543-9331-966070BF5B3A}" destId="{DEFCEB26-0FB7-4ACF-B9D8-CC86C3017E01}" srcOrd="0" destOrd="0" presId="urn:microsoft.com/office/officeart/2005/8/layout/hProcess11"/>
    <dgm:cxn modelId="{BA145414-E8CE-4805-BED7-804CCF23D6D9}" type="presParOf" srcId="{F0DE86B9-A968-4543-9331-966070BF5B3A}" destId="{B71ED8AB-272F-4355-8E86-72362B19B3E8}" srcOrd="1" destOrd="0" presId="urn:microsoft.com/office/officeart/2005/8/layout/hProcess11"/>
    <dgm:cxn modelId="{F900997F-5F48-4BDA-9EBE-06BE625BDE0E}" type="presParOf" srcId="{B71ED8AB-272F-4355-8E86-72362B19B3E8}" destId="{D6C1DD18-B69E-4A54-A1E8-2621DD6F0BDB}" srcOrd="0" destOrd="0" presId="urn:microsoft.com/office/officeart/2005/8/layout/hProcess11"/>
    <dgm:cxn modelId="{0F470733-4844-453A-A7F5-5D9F8404DC68}" type="presParOf" srcId="{D6C1DD18-B69E-4A54-A1E8-2621DD6F0BDB}" destId="{2193F292-6A79-4C7D-98BD-D17ABAB6874B}" srcOrd="0" destOrd="0" presId="urn:microsoft.com/office/officeart/2005/8/layout/hProcess11"/>
    <dgm:cxn modelId="{E49EBEA8-1F3D-40DE-99BD-D17DA2FAC302}" type="presParOf" srcId="{D6C1DD18-B69E-4A54-A1E8-2621DD6F0BDB}" destId="{006A5CC1-5813-4626-B90F-B1C49D8F6F5E}" srcOrd="1" destOrd="0" presId="urn:microsoft.com/office/officeart/2005/8/layout/hProcess11"/>
    <dgm:cxn modelId="{CCA93E09-136A-4095-A67B-3254E81E7559}" type="presParOf" srcId="{D6C1DD18-B69E-4A54-A1E8-2621DD6F0BDB}" destId="{709A7FAF-C33D-4177-9B1D-F64486CFB9E9}" srcOrd="2" destOrd="0" presId="urn:microsoft.com/office/officeart/2005/8/layout/hProcess11"/>
    <dgm:cxn modelId="{4919938B-417F-4C5D-855E-F23889D91EE4}" type="presParOf" srcId="{B71ED8AB-272F-4355-8E86-72362B19B3E8}" destId="{CF696858-0F78-4236-AD74-77A6668FB7E7}" srcOrd="1" destOrd="0" presId="urn:microsoft.com/office/officeart/2005/8/layout/hProcess11"/>
    <dgm:cxn modelId="{585BF49E-ACF8-4CDD-B667-EB0A4D36BD6B}" type="presParOf" srcId="{B71ED8AB-272F-4355-8E86-72362B19B3E8}" destId="{CD8414D3-971E-428C-8C16-9539671A67DB}" srcOrd="2" destOrd="0" presId="urn:microsoft.com/office/officeart/2005/8/layout/hProcess11"/>
    <dgm:cxn modelId="{EC216044-D11A-4E36-A966-81773BED6958}" type="presParOf" srcId="{CD8414D3-971E-428C-8C16-9539671A67DB}" destId="{B12CBA24-464B-4961-A068-883C9BF2C83F}" srcOrd="0" destOrd="0" presId="urn:microsoft.com/office/officeart/2005/8/layout/hProcess11"/>
    <dgm:cxn modelId="{FF969948-BD57-4F8F-883B-E5277525B30A}" type="presParOf" srcId="{CD8414D3-971E-428C-8C16-9539671A67DB}" destId="{0CC2C1BE-0E81-4DD8-846F-2085F2FEBBEC}" srcOrd="1" destOrd="0" presId="urn:microsoft.com/office/officeart/2005/8/layout/hProcess11"/>
    <dgm:cxn modelId="{BAACAA25-000C-4DEA-AE97-7B9BDE57BC44}" type="presParOf" srcId="{CD8414D3-971E-428C-8C16-9539671A67DB}" destId="{60301249-B9DD-4F0F-91C3-1B9F29BDC51E}" srcOrd="2" destOrd="0" presId="urn:microsoft.com/office/officeart/2005/8/layout/hProcess11"/>
    <dgm:cxn modelId="{BD774965-4A76-41BB-9C60-DDFB704464A5}" type="presParOf" srcId="{B71ED8AB-272F-4355-8E86-72362B19B3E8}" destId="{0198E521-EF1F-46B3-BECB-E904E5C68F60}" srcOrd="3" destOrd="0" presId="urn:microsoft.com/office/officeart/2005/8/layout/hProcess11"/>
    <dgm:cxn modelId="{6774113F-BA0A-411E-82CB-E492569DF1AA}" type="presParOf" srcId="{B71ED8AB-272F-4355-8E86-72362B19B3E8}" destId="{3007BF44-C4CA-4BBC-90B2-692217356492}" srcOrd="4" destOrd="0" presId="urn:microsoft.com/office/officeart/2005/8/layout/hProcess11"/>
    <dgm:cxn modelId="{6965A917-91A7-45B5-806F-5FCB94006134}" type="presParOf" srcId="{3007BF44-C4CA-4BBC-90B2-692217356492}" destId="{63F96F33-18C7-474E-968F-B10664C63B28}" srcOrd="0" destOrd="0" presId="urn:microsoft.com/office/officeart/2005/8/layout/hProcess11"/>
    <dgm:cxn modelId="{3A0AE6F3-F889-4C6E-B894-266FADC97437}" type="presParOf" srcId="{3007BF44-C4CA-4BBC-90B2-692217356492}" destId="{410A4497-D3E6-4306-9E5F-5185CA908D87}" srcOrd="1" destOrd="0" presId="urn:microsoft.com/office/officeart/2005/8/layout/hProcess11"/>
    <dgm:cxn modelId="{1205E289-3CD6-4BC0-9F6F-A0A7FCF170F9}" type="presParOf" srcId="{3007BF44-C4CA-4BBC-90B2-692217356492}" destId="{5056060F-A521-4139-9B6D-54634D3E0146}" srcOrd="2" destOrd="0" presId="urn:microsoft.com/office/officeart/2005/8/layout/hProcess11"/>
    <dgm:cxn modelId="{574191B7-76D0-45E5-80C0-C3DE25277161}" type="presParOf" srcId="{B71ED8AB-272F-4355-8E86-72362B19B3E8}" destId="{8E042972-A1F2-4D19-AE26-B4FE9F8794E9}" srcOrd="5" destOrd="0" presId="urn:microsoft.com/office/officeart/2005/8/layout/hProcess11"/>
    <dgm:cxn modelId="{6C8D830B-CD0F-4738-8E14-52CBDB296FD2}" type="presParOf" srcId="{B71ED8AB-272F-4355-8E86-72362B19B3E8}" destId="{3D63AC9B-77DB-4A89-BB5B-6E39CB4B4008}" srcOrd="6" destOrd="0" presId="urn:microsoft.com/office/officeart/2005/8/layout/hProcess11"/>
    <dgm:cxn modelId="{EFD957EC-A373-4AB7-8046-36F73761BFE0}" type="presParOf" srcId="{3D63AC9B-77DB-4A89-BB5B-6E39CB4B4008}" destId="{232649BA-571E-4FB2-A494-43BB6FA64B4E}" srcOrd="0" destOrd="0" presId="urn:microsoft.com/office/officeart/2005/8/layout/hProcess11"/>
    <dgm:cxn modelId="{AF261B24-EB65-42E2-990A-88DC73E03969}" type="presParOf" srcId="{3D63AC9B-77DB-4A89-BB5B-6E39CB4B4008}" destId="{31AF4CB1-458B-44C3-87CC-C4039CA020A8}" srcOrd="1" destOrd="0" presId="urn:microsoft.com/office/officeart/2005/8/layout/hProcess11"/>
    <dgm:cxn modelId="{BC4B90E7-E46A-4A8D-8827-3C7D40F0A966}" type="presParOf" srcId="{3D63AC9B-77DB-4A89-BB5B-6E39CB4B4008}" destId="{F5BA7AFD-DE13-4623-B14B-12BBC3357739}" srcOrd="2" destOrd="0" presId="urn:microsoft.com/office/officeart/2005/8/layout/hProcess11"/>
    <dgm:cxn modelId="{B3C044A4-97AE-4CAC-8F07-9F29A73434EC}" type="presParOf" srcId="{B71ED8AB-272F-4355-8E86-72362B19B3E8}" destId="{47FBA022-4F09-4995-8174-99EBABCF5F5D}" srcOrd="7" destOrd="0" presId="urn:microsoft.com/office/officeart/2005/8/layout/hProcess11"/>
    <dgm:cxn modelId="{13837DB2-DC64-4F44-AC68-5E61B2582D9B}" type="presParOf" srcId="{B71ED8AB-272F-4355-8E86-72362B19B3E8}" destId="{523DB04A-1EC6-4D81-83E3-D2219583CB9E}" srcOrd="8" destOrd="0" presId="urn:microsoft.com/office/officeart/2005/8/layout/hProcess11"/>
    <dgm:cxn modelId="{1B6B599A-8335-48DE-AE92-B311CA62A124}" type="presParOf" srcId="{523DB04A-1EC6-4D81-83E3-D2219583CB9E}" destId="{6DFD7B94-6A1C-4A71-94CB-AAECBA4E1D64}" srcOrd="0" destOrd="0" presId="urn:microsoft.com/office/officeart/2005/8/layout/hProcess11"/>
    <dgm:cxn modelId="{23FD4684-4530-4CB1-A0F6-A8155DFD5A61}" type="presParOf" srcId="{523DB04A-1EC6-4D81-83E3-D2219583CB9E}" destId="{9E24DC21-A876-45E6-888D-95BAB95F0DBC}" srcOrd="1" destOrd="0" presId="urn:microsoft.com/office/officeart/2005/8/layout/hProcess11"/>
    <dgm:cxn modelId="{523DAAAB-7D0F-4475-B708-B38F3BB1CCBA}" type="presParOf" srcId="{523DB04A-1EC6-4D81-83E3-D2219583CB9E}" destId="{C6B985A7-54C6-473B-902A-7612A8A9B3D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F3F132-FBDE-4188-AAB6-6779D8F564E5}" type="doc">
      <dgm:prSet loTypeId="urn:microsoft.com/office/officeart/2005/8/layout/hProcess11" loCatId="process" qsTypeId="urn:microsoft.com/office/officeart/2005/8/quickstyle/simple1" qsCatId="simple" csTypeId="urn:microsoft.com/office/officeart/2005/8/colors/accent2_2" csCatId="accent2" phldr="1"/>
      <dgm:spPr/>
      <dgm:t>
        <a:bodyPr/>
        <a:lstStyle/>
        <a:p>
          <a:endParaRPr lang="en-US"/>
        </a:p>
      </dgm:t>
    </dgm:pt>
    <dgm:pt modelId="{422B92F7-9892-4096-9091-B29050EA97CF}">
      <dgm:prSet phldrT="[Text]" custT="1"/>
      <dgm:spPr/>
      <dgm:t>
        <a:bodyPr/>
        <a:lstStyle/>
        <a:p>
          <a:r>
            <a:rPr lang="en-US" sz="1250" dirty="0"/>
            <a:t>Cinq (5)          </a:t>
          </a:r>
          <a:r>
            <a:rPr lang="en-US" sz="1250" b="1" dirty="0"/>
            <a:t>RMU de plus au CGCM</a:t>
          </a:r>
        </a:p>
      </dgm:t>
    </dgm:pt>
    <dgm:pt modelId="{A302342F-72F2-47B2-98B7-FC7CB748CB16}" type="parTrans" cxnId="{B5E546AD-D306-4EEB-8545-D8D73D1340C9}">
      <dgm:prSet/>
      <dgm:spPr/>
      <dgm:t>
        <a:bodyPr/>
        <a:lstStyle/>
        <a:p>
          <a:endParaRPr lang="en-US"/>
        </a:p>
      </dgm:t>
    </dgm:pt>
    <dgm:pt modelId="{C9485699-93C6-4205-9561-A20DD86AD708}" type="sibTrans" cxnId="{B5E546AD-D306-4EEB-8545-D8D73D1340C9}">
      <dgm:prSet/>
      <dgm:spPr/>
      <dgm:t>
        <a:bodyPr/>
        <a:lstStyle/>
        <a:p>
          <a:endParaRPr lang="en-US"/>
        </a:p>
      </dgm:t>
    </dgm:pt>
    <dgm:pt modelId="{3C42FD54-8EE6-468D-81AA-8B7FCF29E2DD}">
      <dgm:prSet phldrT="[Text]" custT="1"/>
      <dgm:spPr/>
      <dgm:t>
        <a:bodyPr/>
        <a:lstStyle/>
        <a:p>
          <a:r>
            <a:rPr lang="en-US" sz="1250" dirty="0"/>
            <a:t>Three (3)   </a:t>
          </a:r>
          <a:r>
            <a:rPr lang="en-US" sz="1250" b="1" dirty="0"/>
            <a:t>Medical Transport Service Units</a:t>
          </a:r>
        </a:p>
      </dgm:t>
    </dgm:pt>
    <dgm:pt modelId="{55575246-5C6B-439B-BF04-D82130AC845E}" type="parTrans" cxnId="{5551814D-514C-434C-BF89-26DD0676C57F}">
      <dgm:prSet/>
      <dgm:spPr/>
      <dgm:t>
        <a:bodyPr/>
        <a:lstStyle/>
        <a:p>
          <a:endParaRPr lang="en-US"/>
        </a:p>
      </dgm:t>
    </dgm:pt>
    <dgm:pt modelId="{A935D75E-F224-4CED-906C-89DD5B7DA584}" type="sibTrans" cxnId="{5551814D-514C-434C-BF89-26DD0676C57F}">
      <dgm:prSet/>
      <dgm:spPr/>
      <dgm:t>
        <a:bodyPr/>
        <a:lstStyle/>
        <a:p>
          <a:endParaRPr lang="en-US"/>
        </a:p>
      </dgm:t>
    </dgm:pt>
    <dgm:pt modelId="{1B70054B-ED40-41F5-808F-DBDA679CDF7B}">
      <dgm:prSet custT="1"/>
      <dgm:spPr/>
      <dgm:t>
        <a:bodyPr/>
        <a:lstStyle/>
        <a:p>
          <a:r>
            <a:rPr lang="en-US" sz="1250" b="1" dirty="0"/>
            <a:t>ANB Ambulance Service Partnership Committee</a:t>
          </a:r>
        </a:p>
      </dgm:t>
    </dgm:pt>
    <dgm:pt modelId="{A0BAF06B-943A-4EF7-BB39-07E0DD04B361}" type="parTrans" cxnId="{3ABA9BE1-0882-4AF4-A5DE-99FE05E83E37}">
      <dgm:prSet/>
      <dgm:spPr/>
      <dgm:t>
        <a:bodyPr/>
        <a:lstStyle/>
        <a:p>
          <a:endParaRPr lang="en-US"/>
        </a:p>
      </dgm:t>
    </dgm:pt>
    <dgm:pt modelId="{0AD93496-E11A-49BD-A294-9CC0895C51C0}" type="sibTrans" cxnId="{3ABA9BE1-0882-4AF4-A5DE-99FE05E83E37}">
      <dgm:prSet/>
      <dgm:spPr/>
      <dgm:t>
        <a:bodyPr/>
        <a:lstStyle/>
        <a:p>
          <a:endParaRPr lang="en-US"/>
        </a:p>
      </dgm:t>
    </dgm:pt>
    <dgm:pt modelId="{0BE37338-9BD7-45CE-9A02-58CCB1193AEB}">
      <dgm:prSet custT="1"/>
      <dgm:spPr/>
      <dgm:t>
        <a:bodyPr/>
        <a:lstStyle/>
        <a:p>
          <a:pPr>
            <a:spcAft>
              <a:spcPts val="0"/>
            </a:spcAft>
          </a:pPr>
          <a:r>
            <a:rPr lang="fr-CA" sz="1250" noProof="0" dirty="0"/>
            <a:t>Trois (3)        </a:t>
          </a:r>
          <a:r>
            <a:rPr lang="fr-CA" sz="1250" b="1" noProof="0" dirty="0"/>
            <a:t>unités d’intervention individuelle 24/7</a:t>
          </a:r>
          <a:endParaRPr lang="en-US" sz="1250" b="1" dirty="0"/>
        </a:p>
      </dgm:t>
    </dgm:pt>
    <dgm:pt modelId="{873250B5-7A3A-4014-A1F8-5A78D68266CF}" type="parTrans" cxnId="{0BAF64EF-F29D-4367-A0B6-405422547AB9}">
      <dgm:prSet/>
      <dgm:spPr/>
      <dgm:t>
        <a:bodyPr/>
        <a:lstStyle/>
        <a:p>
          <a:endParaRPr lang="en-US"/>
        </a:p>
      </dgm:t>
    </dgm:pt>
    <dgm:pt modelId="{DC8F63BD-3762-4EAB-9EAA-4E888CF11B47}" type="sibTrans" cxnId="{0BAF64EF-F29D-4367-A0B6-405422547AB9}">
      <dgm:prSet/>
      <dgm:spPr/>
      <dgm:t>
        <a:bodyPr/>
        <a:lstStyle/>
        <a:p>
          <a:endParaRPr lang="en-US"/>
        </a:p>
      </dgm:t>
    </dgm:pt>
    <dgm:pt modelId="{E6CD6BF9-ADC5-4C51-A1B7-20B4D349A2CB}">
      <dgm:prSet custT="1"/>
      <dgm:spPr/>
      <dgm:t>
        <a:bodyPr/>
        <a:lstStyle/>
        <a:p>
          <a:r>
            <a:rPr lang="en-US" sz="1250" b="1" dirty="0"/>
            <a:t>ACP equipment</a:t>
          </a:r>
        </a:p>
      </dgm:t>
    </dgm:pt>
    <dgm:pt modelId="{9B257A3D-1537-47C7-9E95-5D92819AE277}" type="parTrans" cxnId="{06A092DE-E312-494D-88D3-4FB983AF06B2}">
      <dgm:prSet/>
      <dgm:spPr/>
      <dgm:t>
        <a:bodyPr/>
        <a:lstStyle/>
        <a:p>
          <a:endParaRPr lang="en-US"/>
        </a:p>
      </dgm:t>
    </dgm:pt>
    <dgm:pt modelId="{87CEBDE8-4A38-4706-81DA-3D8A19FCEF9E}" type="sibTrans" cxnId="{06A092DE-E312-494D-88D3-4FB983AF06B2}">
      <dgm:prSet/>
      <dgm:spPr/>
      <dgm:t>
        <a:bodyPr/>
        <a:lstStyle/>
        <a:p>
          <a:endParaRPr lang="en-US"/>
        </a:p>
      </dgm:t>
    </dgm:pt>
    <dgm:pt modelId="{F0DE86B9-A968-4543-9331-966070BF5B3A}" type="pres">
      <dgm:prSet presAssocID="{40F3F132-FBDE-4188-AAB6-6779D8F564E5}" presName="Name0" presStyleCnt="0">
        <dgm:presLayoutVars>
          <dgm:dir/>
          <dgm:resizeHandles val="exact"/>
        </dgm:presLayoutVars>
      </dgm:prSet>
      <dgm:spPr/>
    </dgm:pt>
    <dgm:pt modelId="{DEFCEB26-0FB7-4ACF-B9D8-CC86C3017E01}" type="pres">
      <dgm:prSet presAssocID="{40F3F132-FBDE-4188-AAB6-6779D8F564E5}" presName="arrow" presStyleLbl="bgShp" presStyleIdx="0" presStyleCnt="1"/>
      <dgm:spPr/>
    </dgm:pt>
    <dgm:pt modelId="{B71ED8AB-272F-4355-8E86-72362B19B3E8}" type="pres">
      <dgm:prSet presAssocID="{40F3F132-FBDE-4188-AAB6-6779D8F564E5}" presName="points" presStyleCnt="0"/>
      <dgm:spPr/>
    </dgm:pt>
    <dgm:pt modelId="{3A221A29-867C-488F-9762-9FEAA32725EB}" type="pres">
      <dgm:prSet presAssocID="{1B70054B-ED40-41F5-808F-DBDA679CDF7B}" presName="compositeA" presStyleCnt="0"/>
      <dgm:spPr/>
    </dgm:pt>
    <dgm:pt modelId="{F5C98111-251C-4D40-9CD4-07272C3BBA7F}" type="pres">
      <dgm:prSet presAssocID="{1B70054B-ED40-41F5-808F-DBDA679CDF7B}" presName="textA" presStyleLbl="revTx" presStyleIdx="0" presStyleCnt="5">
        <dgm:presLayoutVars>
          <dgm:bulletEnabled val="1"/>
        </dgm:presLayoutVars>
      </dgm:prSet>
      <dgm:spPr/>
    </dgm:pt>
    <dgm:pt modelId="{38563223-020F-4F3C-ACFD-1FC068A3E169}" type="pres">
      <dgm:prSet presAssocID="{1B70054B-ED40-41F5-808F-DBDA679CDF7B}" presName="circleA" presStyleLbl="node1" presStyleIdx="0" presStyleCnt="5"/>
      <dgm:spPr/>
    </dgm:pt>
    <dgm:pt modelId="{4175C5A5-A4D5-431D-9B70-5A6891C332B7}" type="pres">
      <dgm:prSet presAssocID="{1B70054B-ED40-41F5-808F-DBDA679CDF7B}" presName="spaceA" presStyleCnt="0"/>
      <dgm:spPr/>
    </dgm:pt>
    <dgm:pt modelId="{0198E521-EF1F-46B3-BECB-E904E5C68F60}" type="pres">
      <dgm:prSet presAssocID="{0AD93496-E11A-49BD-A294-9CC0895C51C0}" presName="space" presStyleCnt="0"/>
      <dgm:spPr/>
    </dgm:pt>
    <dgm:pt modelId="{699A68A2-E7B5-4669-8017-45D573A5D28A}" type="pres">
      <dgm:prSet presAssocID="{422B92F7-9892-4096-9091-B29050EA97CF}" presName="compositeB" presStyleCnt="0"/>
      <dgm:spPr/>
    </dgm:pt>
    <dgm:pt modelId="{50C90CFA-C63B-4D90-B0DA-9B69C7D55327}" type="pres">
      <dgm:prSet presAssocID="{422B92F7-9892-4096-9091-B29050EA97CF}" presName="textB" presStyleLbl="revTx" presStyleIdx="1" presStyleCnt="5" custLinFactNeighborX="2239" custLinFactNeighborY="-629">
        <dgm:presLayoutVars>
          <dgm:bulletEnabled val="1"/>
        </dgm:presLayoutVars>
      </dgm:prSet>
      <dgm:spPr/>
    </dgm:pt>
    <dgm:pt modelId="{9E4AAC5C-7B9E-45C5-900B-651B374B26EF}" type="pres">
      <dgm:prSet presAssocID="{422B92F7-9892-4096-9091-B29050EA97CF}" presName="circleB" presStyleLbl="node1" presStyleIdx="1" presStyleCnt="5"/>
      <dgm:spPr/>
    </dgm:pt>
    <dgm:pt modelId="{6A0C7096-3109-4F96-BEF5-B070AB95C4A8}" type="pres">
      <dgm:prSet presAssocID="{422B92F7-9892-4096-9091-B29050EA97CF}" presName="spaceB" presStyleCnt="0"/>
      <dgm:spPr/>
    </dgm:pt>
    <dgm:pt modelId="{BB7F5FB5-7F23-4665-97D0-F9719A25A3B4}" type="pres">
      <dgm:prSet presAssocID="{C9485699-93C6-4205-9561-A20DD86AD708}" presName="space" presStyleCnt="0"/>
      <dgm:spPr/>
    </dgm:pt>
    <dgm:pt modelId="{7C305CF5-4935-458D-AD77-3BCCCDC1F35B}" type="pres">
      <dgm:prSet presAssocID="{3C42FD54-8EE6-468D-81AA-8B7FCF29E2DD}" presName="compositeA" presStyleCnt="0"/>
      <dgm:spPr/>
    </dgm:pt>
    <dgm:pt modelId="{06272DEF-AA79-4381-80CF-03F5630550B1}" type="pres">
      <dgm:prSet presAssocID="{3C42FD54-8EE6-468D-81AA-8B7FCF29E2DD}" presName="textA" presStyleLbl="revTx" presStyleIdx="2" presStyleCnt="5">
        <dgm:presLayoutVars>
          <dgm:bulletEnabled val="1"/>
        </dgm:presLayoutVars>
      </dgm:prSet>
      <dgm:spPr/>
    </dgm:pt>
    <dgm:pt modelId="{B0B93098-4488-47EB-A737-A5AB69BFC74D}" type="pres">
      <dgm:prSet presAssocID="{3C42FD54-8EE6-468D-81AA-8B7FCF29E2DD}" presName="circleA" presStyleLbl="node1" presStyleIdx="2" presStyleCnt="5"/>
      <dgm:spPr/>
    </dgm:pt>
    <dgm:pt modelId="{29898BF4-468D-4A06-9EEA-F017C1605EA3}" type="pres">
      <dgm:prSet presAssocID="{3C42FD54-8EE6-468D-81AA-8B7FCF29E2DD}" presName="spaceA" presStyleCnt="0"/>
      <dgm:spPr/>
    </dgm:pt>
    <dgm:pt modelId="{868C4969-EA0A-4D87-8924-4F9DAF8BBB2E}" type="pres">
      <dgm:prSet presAssocID="{A935D75E-F224-4CED-906C-89DD5B7DA584}" presName="space" presStyleCnt="0"/>
      <dgm:spPr/>
    </dgm:pt>
    <dgm:pt modelId="{B70D61C8-E6C2-4DED-8950-E38C6851D3BF}" type="pres">
      <dgm:prSet presAssocID="{0BE37338-9BD7-45CE-9A02-58CCB1193AEB}" presName="compositeB" presStyleCnt="0"/>
      <dgm:spPr/>
    </dgm:pt>
    <dgm:pt modelId="{274977D7-B7A0-49CF-A487-670CA031BF50}" type="pres">
      <dgm:prSet presAssocID="{0BE37338-9BD7-45CE-9A02-58CCB1193AEB}" presName="textB" presStyleLbl="revTx" presStyleIdx="3" presStyleCnt="5">
        <dgm:presLayoutVars>
          <dgm:bulletEnabled val="1"/>
        </dgm:presLayoutVars>
      </dgm:prSet>
      <dgm:spPr/>
    </dgm:pt>
    <dgm:pt modelId="{FC53365D-F64B-4CBA-BF69-FB7424F6F9A2}" type="pres">
      <dgm:prSet presAssocID="{0BE37338-9BD7-45CE-9A02-58CCB1193AEB}" presName="circleB" presStyleLbl="node1" presStyleIdx="3" presStyleCnt="5"/>
      <dgm:spPr/>
    </dgm:pt>
    <dgm:pt modelId="{522333F7-860F-4B78-8AF4-FDBA5523F718}" type="pres">
      <dgm:prSet presAssocID="{0BE37338-9BD7-45CE-9A02-58CCB1193AEB}" presName="spaceB" presStyleCnt="0"/>
      <dgm:spPr/>
    </dgm:pt>
    <dgm:pt modelId="{8E042972-A1F2-4D19-AE26-B4FE9F8794E9}" type="pres">
      <dgm:prSet presAssocID="{DC8F63BD-3762-4EAB-9EAA-4E888CF11B47}" presName="space" presStyleCnt="0"/>
      <dgm:spPr/>
    </dgm:pt>
    <dgm:pt modelId="{6135CF5D-B098-4875-9A5B-2290677D16E1}" type="pres">
      <dgm:prSet presAssocID="{E6CD6BF9-ADC5-4C51-A1B7-20B4D349A2CB}" presName="compositeA" presStyleCnt="0"/>
      <dgm:spPr/>
    </dgm:pt>
    <dgm:pt modelId="{C7A34E9E-5647-4879-99E5-31E49DAC6757}" type="pres">
      <dgm:prSet presAssocID="{E6CD6BF9-ADC5-4C51-A1B7-20B4D349A2CB}" presName="textA" presStyleLbl="revTx" presStyleIdx="4" presStyleCnt="5">
        <dgm:presLayoutVars>
          <dgm:bulletEnabled val="1"/>
        </dgm:presLayoutVars>
      </dgm:prSet>
      <dgm:spPr/>
    </dgm:pt>
    <dgm:pt modelId="{7B2A8F8E-F259-4760-BAFC-803783135E6D}" type="pres">
      <dgm:prSet presAssocID="{E6CD6BF9-ADC5-4C51-A1B7-20B4D349A2CB}" presName="circleA" presStyleLbl="node1" presStyleIdx="4" presStyleCnt="5"/>
      <dgm:spPr/>
    </dgm:pt>
    <dgm:pt modelId="{DB16F2E1-28F9-46D5-893E-3216AFA66AFA}" type="pres">
      <dgm:prSet presAssocID="{E6CD6BF9-ADC5-4C51-A1B7-20B4D349A2CB}" presName="spaceA" presStyleCnt="0"/>
      <dgm:spPr/>
    </dgm:pt>
  </dgm:ptLst>
  <dgm:cxnLst>
    <dgm:cxn modelId="{63309011-DC6F-4C49-B987-1602C300E100}" type="presOf" srcId="{40F3F132-FBDE-4188-AAB6-6779D8F564E5}" destId="{F0DE86B9-A968-4543-9331-966070BF5B3A}" srcOrd="0" destOrd="0" presId="urn:microsoft.com/office/officeart/2005/8/layout/hProcess11"/>
    <dgm:cxn modelId="{5551814D-514C-434C-BF89-26DD0676C57F}" srcId="{40F3F132-FBDE-4188-AAB6-6779D8F564E5}" destId="{3C42FD54-8EE6-468D-81AA-8B7FCF29E2DD}" srcOrd="2" destOrd="0" parTransId="{55575246-5C6B-439B-BF04-D82130AC845E}" sibTransId="{A935D75E-F224-4CED-906C-89DD5B7DA584}"/>
    <dgm:cxn modelId="{B667908B-274D-4E39-8FA7-3CBF1E11801A}" type="presOf" srcId="{1B70054B-ED40-41F5-808F-DBDA679CDF7B}" destId="{F5C98111-251C-4D40-9CD4-07272C3BBA7F}" srcOrd="0" destOrd="0" presId="urn:microsoft.com/office/officeart/2005/8/layout/hProcess11"/>
    <dgm:cxn modelId="{B5E546AD-D306-4EEB-8545-D8D73D1340C9}" srcId="{40F3F132-FBDE-4188-AAB6-6779D8F564E5}" destId="{422B92F7-9892-4096-9091-B29050EA97CF}" srcOrd="1" destOrd="0" parTransId="{A302342F-72F2-47B2-98B7-FC7CB748CB16}" sibTransId="{C9485699-93C6-4205-9561-A20DD86AD708}"/>
    <dgm:cxn modelId="{39E68AB3-30AA-4A72-8DD1-116C1B2607DF}" type="presOf" srcId="{E6CD6BF9-ADC5-4C51-A1B7-20B4D349A2CB}" destId="{C7A34E9E-5647-4879-99E5-31E49DAC6757}" srcOrd="0" destOrd="0" presId="urn:microsoft.com/office/officeart/2005/8/layout/hProcess11"/>
    <dgm:cxn modelId="{AF0A2DBE-02AD-4044-AEFE-8585B97B93D9}" type="presOf" srcId="{0BE37338-9BD7-45CE-9A02-58CCB1193AEB}" destId="{274977D7-B7A0-49CF-A487-670CA031BF50}" srcOrd="0" destOrd="0" presId="urn:microsoft.com/office/officeart/2005/8/layout/hProcess11"/>
    <dgm:cxn modelId="{77C87BD4-7600-4F1C-9E9C-27692E1EB0CB}" type="presOf" srcId="{422B92F7-9892-4096-9091-B29050EA97CF}" destId="{50C90CFA-C63B-4D90-B0DA-9B69C7D55327}" srcOrd="0" destOrd="0" presId="urn:microsoft.com/office/officeart/2005/8/layout/hProcess11"/>
    <dgm:cxn modelId="{06A092DE-E312-494D-88D3-4FB983AF06B2}" srcId="{40F3F132-FBDE-4188-AAB6-6779D8F564E5}" destId="{E6CD6BF9-ADC5-4C51-A1B7-20B4D349A2CB}" srcOrd="4" destOrd="0" parTransId="{9B257A3D-1537-47C7-9E95-5D92819AE277}" sibTransId="{87CEBDE8-4A38-4706-81DA-3D8A19FCEF9E}"/>
    <dgm:cxn modelId="{3ABA9BE1-0882-4AF4-A5DE-99FE05E83E37}" srcId="{40F3F132-FBDE-4188-AAB6-6779D8F564E5}" destId="{1B70054B-ED40-41F5-808F-DBDA679CDF7B}" srcOrd="0" destOrd="0" parTransId="{A0BAF06B-943A-4EF7-BB39-07E0DD04B361}" sibTransId="{0AD93496-E11A-49BD-A294-9CC0895C51C0}"/>
    <dgm:cxn modelId="{D58C5AE9-3A46-4B96-B410-09409A810CFE}" type="presOf" srcId="{3C42FD54-8EE6-468D-81AA-8B7FCF29E2DD}" destId="{06272DEF-AA79-4381-80CF-03F5630550B1}" srcOrd="0" destOrd="0" presId="urn:microsoft.com/office/officeart/2005/8/layout/hProcess11"/>
    <dgm:cxn modelId="{0BAF64EF-F29D-4367-A0B6-405422547AB9}" srcId="{40F3F132-FBDE-4188-AAB6-6779D8F564E5}" destId="{0BE37338-9BD7-45CE-9A02-58CCB1193AEB}" srcOrd="3" destOrd="0" parTransId="{873250B5-7A3A-4014-A1F8-5A78D68266CF}" sibTransId="{DC8F63BD-3762-4EAB-9EAA-4E888CF11B47}"/>
    <dgm:cxn modelId="{0622D60C-AA70-4DF7-8D9A-D9E78DE79AAD}" type="presParOf" srcId="{F0DE86B9-A968-4543-9331-966070BF5B3A}" destId="{DEFCEB26-0FB7-4ACF-B9D8-CC86C3017E01}" srcOrd="0" destOrd="0" presId="urn:microsoft.com/office/officeart/2005/8/layout/hProcess11"/>
    <dgm:cxn modelId="{BA145414-E8CE-4805-BED7-804CCF23D6D9}" type="presParOf" srcId="{F0DE86B9-A968-4543-9331-966070BF5B3A}" destId="{B71ED8AB-272F-4355-8E86-72362B19B3E8}" srcOrd="1" destOrd="0" presId="urn:microsoft.com/office/officeart/2005/8/layout/hProcess11"/>
    <dgm:cxn modelId="{617699E9-ACE5-4C15-BA04-F5A4BDF188DD}" type="presParOf" srcId="{B71ED8AB-272F-4355-8E86-72362B19B3E8}" destId="{3A221A29-867C-488F-9762-9FEAA32725EB}" srcOrd="0" destOrd="0" presId="urn:microsoft.com/office/officeart/2005/8/layout/hProcess11"/>
    <dgm:cxn modelId="{B056213D-3DD9-41BF-A702-C03D4F0BDF8D}" type="presParOf" srcId="{3A221A29-867C-488F-9762-9FEAA32725EB}" destId="{F5C98111-251C-4D40-9CD4-07272C3BBA7F}" srcOrd="0" destOrd="0" presId="urn:microsoft.com/office/officeart/2005/8/layout/hProcess11"/>
    <dgm:cxn modelId="{B8D1B487-CD44-4E47-B75A-F437A4F35304}" type="presParOf" srcId="{3A221A29-867C-488F-9762-9FEAA32725EB}" destId="{38563223-020F-4F3C-ACFD-1FC068A3E169}" srcOrd="1" destOrd="0" presId="urn:microsoft.com/office/officeart/2005/8/layout/hProcess11"/>
    <dgm:cxn modelId="{5C586332-B6F3-4543-A3CF-E7AB84847446}" type="presParOf" srcId="{3A221A29-867C-488F-9762-9FEAA32725EB}" destId="{4175C5A5-A4D5-431D-9B70-5A6891C332B7}" srcOrd="2" destOrd="0" presId="urn:microsoft.com/office/officeart/2005/8/layout/hProcess11"/>
    <dgm:cxn modelId="{BD774965-4A76-41BB-9C60-DDFB704464A5}" type="presParOf" srcId="{B71ED8AB-272F-4355-8E86-72362B19B3E8}" destId="{0198E521-EF1F-46B3-BECB-E904E5C68F60}" srcOrd="1" destOrd="0" presId="urn:microsoft.com/office/officeart/2005/8/layout/hProcess11"/>
    <dgm:cxn modelId="{A6EB02A5-2FD2-4364-A755-536B9E7D29B3}" type="presParOf" srcId="{B71ED8AB-272F-4355-8E86-72362B19B3E8}" destId="{699A68A2-E7B5-4669-8017-45D573A5D28A}" srcOrd="2" destOrd="0" presId="urn:microsoft.com/office/officeart/2005/8/layout/hProcess11"/>
    <dgm:cxn modelId="{FFB03DA0-E89B-4FEF-8A52-5D1F656DE7F8}" type="presParOf" srcId="{699A68A2-E7B5-4669-8017-45D573A5D28A}" destId="{50C90CFA-C63B-4D90-B0DA-9B69C7D55327}" srcOrd="0" destOrd="0" presId="urn:microsoft.com/office/officeart/2005/8/layout/hProcess11"/>
    <dgm:cxn modelId="{653A6634-BE3B-44B6-95E2-BA0F3CF69C7C}" type="presParOf" srcId="{699A68A2-E7B5-4669-8017-45D573A5D28A}" destId="{9E4AAC5C-7B9E-45C5-900B-651B374B26EF}" srcOrd="1" destOrd="0" presId="urn:microsoft.com/office/officeart/2005/8/layout/hProcess11"/>
    <dgm:cxn modelId="{6594E121-B49B-45A8-8600-ACCD4EFFAB9B}" type="presParOf" srcId="{699A68A2-E7B5-4669-8017-45D573A5D28A}" destId="{6A0C7096-3109-4F96-BEF5-B070AB95C4A8}" srcOrd="2" destOrd="0" presId="urn:microsoft.com/office/officeart/2005/8/layout/hProcess11"/>
    <dgm:cxn modelId="{E97A784D-520D-4BEF-A857-5022C7DA3335}" type="presParOf" srcId="{B71ED8AB-272F-4355-8E86-72362B19B3E8}" destId="{BB7F5FB5-7F23-4665-97D0-F9719A25A3B4}" srcOrd="3" destOrd="0" presId="urn:microsoft.com/office/officeart/2005/8/layout/hProcess11"/>
    <dgm:cxn modelId="{0A806D48-8F04-4BD3-A27E-9694B26448E3}" type="presParOf" srcId="{B71ED8AB-272F-4355-8E86-72362B19B3E8}" destId="{7C305CF5-4935-458D-AD77-3BCCCDC1F35B}" srcOrd="4" destOrd="0" presId="urn:microsoft.com/office/officeart/2005/8/layout/hProcess11"/>
    <dgm:cxn modelId="{2F9D5B7B-B9BF-437D-9A1E-4C6BCEF75070}" type="presParOf" srcId="{7C305CF5-4935-458D-AD77-3BCCCDC1F35B}" destId="{06272DEF-AA79-4381-80CF-03F5630550B1}" srcOrd="0" destOrd="0" presId="urn:microsoft.com/office/officeart/2005/8/layout/hProcess11"/>
    <dgm:cxn modelId="{04E3F782-EFFC-4DB6-AB77-7B16D714282C}" type="presParOf" srcId="{7C305CF5-4935-458D-AD77-3BCCCDC1F35B}" destId="{B0B93098-4488-47EB-A737-A5AB69BFC74D}" srcOrd="1" destOrd="0" presId="urn:microsoft.com/office/officeart/2005/8/layout/hProcess11"/>
    <dgm:cxn modelId="{2EF15BD7-4334-4F71-AFFD-080D9A8D3189}" type="presParOf" srcId="{7C305CF5-4935-458D-AD77-3BCCCDC1F35B}" destId="{29898BF4-468D-4A06-9EEA-F017C1605EA3}" srcOrd="2" destOrd="0" presId="urn:microsoft.com/office/officeart/2005/8/layout/hProcess11"/>
    <dgm:cxn modelId="{9F35AFF9-C55F-4FE7-AA33-25FF0E72BFB3}" type="presParOf" srcId="{B71ED8AB-272F-4355-8E86-72362B19B3E8}" destId="{868C4969-EA0A-4D87-8924-4F9DAF8BBB2E}" srcOrd="5" destOrd="0" presId="urn:microsoft.com/office/officeart/2005/8/layout/hProcess11"/>
    <dgm:cxn modelId="{5CABE811-2FFF-4ECE-A468-25E373A48685}" type="presParOf" srcId="{B71ED8AB-272F-4355-8E86-72362B19B3E8}" destId="{B70D61C8-E6C2-4DED-8950-E38C6851D3BF}" srcOrd="6" destOrd="0" presId="urn:microsoft.com/office/officeart/2005/8/layout/hProcess11"/>
    <dgm:cxn modelId="{A148587C-D655-42FA-95AF-39EEFA19A1D7}" type="presParOf" srcId="{B70D61C8-E6C2-4DED-8950-E38C6851D3BF}" destId="{274977D7-B7A0-49CF-A487-670CA031BF50}" srcOrd="0" destOrd="0" presId="urn:microsoft.com/office/officeart/2005/8/layout/hProcess11"/>
    <dgm:cxn modelId="{87D90A04-4495-48D4-A4C2-7A3FA0C2E8E5}" type="presParOf" srcId="{B70D61C8-E6C2-4DED-8950-E38C6851D3BF}" destId="{FC53365D-F64B-4CBA-BF69-FB7424F6F9A2}" srcOrd="1" destOrd="0" presId="urn:microsoft.com/office/officeart/2005/8/layout/hProcess11"/>
    <dgm:cxn modelId="{A2629AC1-6CC1-4AD7-A48B-0B408B300359}" type="presParOf" srcId="{B70D61C8-E6C2-4DED-8950-E38C6851D3BF}" destId="{522333F7-860F-4B78-8AF4-FDBA5523F718}" srcOrd="2" destOrd="0" presId="urn:microsoft.com/office/officeart/2005/8/layout/hProcess11"/>
    <dgm:cxn modelId="{574191B7-76D0-45E5-80C0-C3DE25277161}" type="presParOf" srcId="{B71ED8AB-272F-4355-8E86-72362B19B3E8}" destId="{8E042972-A1F2-4D19-AE26-B4FE9F8794E9}" srcOrd="7" destOrd="0" presId="urn:microsoft.com/office/officeart/2005/8/layout/hProcess11"/>
    <dgm:cxn modelId="{D439A2EA-758C-4712-9FF0-DA84A7F209D9}" type="presParOf" srcId="{B71ED8AB-272F-4355-8E86-72362B19B3E8}" destId="{6135CF5D-B098-4875-9A5B-2290677D16E1}" srcOrd="8" destOrd="0" presId="urn:microsoft.com/office/officeart/2005/8/layout/hProcess11"/>
    <dgm:cxn modelId="{972723E1-37B7-4EC5-A75C-665E3D2C17DA}" type="presParOf" srcId="{6135CF5D-B098-4875-9A5B-2290677D16E1}" destId="{C7A34E9E-5647-4879-99E5-31E49DAC6757}" srcOrd="0" destOrd="0" presId="urn:microsoft.com/office/officeart/2005/8/layout/hProcess11"/>
    <dgm:cxn modelId="{49CCE1D7-05C8-4921-855A-7D905798AFDC}" type="presParOf" srcId="{6135CF5D-B098-4875-9A5B-2290677D16E1}" destId="{7B2A8F8E-F259-4760-BAFC-803783135E6D}" srcOrd="1" destOrd="0" presId="urn:microsoft.com/office/officeart/2005/8/layout/hProcess11"/>
    <dgm:cxn modelId="{76383957-09EB-49D7-89D9-890737AF340B}" type="presParOf" srcId="{6135CF5D-B098-4875-9A5B-2290677D16E1}" destId="{DB16F2E1-28F9-46D5-893E-3216AFA66AF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B00F8-5FAD-4292-AF85-07266CB9DB6E}">
      <dsp:nvSpPr>
        <dsp:cNvPr id="0" name=""/>
        <dsp:cNvSpPr/>
      </dsp:nvSpPr>
      <dsp:spPr>
        <a:xfrm>
          <a:off x="0" y="352"/>
          <a:ext cx="7890317" cy="8247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D60810-69E7-4AD1-AD3D-728BBC465963}">
      <dsp:nvSpPr>
        <dsp:cNvPr id="0" name=""/>
        <dsp:cNvSpPr/>
      </dsp:nvSpPr>
      <dsp:spPr>
        <a:xfrm>
          <a:off x="249476" y="185913"/>
          <a:ext cx="453594" cy="4535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AEE381-6DAD-4CCB-B2FA-31C708F2A571}">
      <dsp:nvSpPr>
        <dsp:cNvPr id="0" name=""/>
        <dsp:cNvSpPr/>
      </dsp:nvSpPr>
      <dsp:spPr>
        <a:xfrm>
          <a:off x="952548" y="352"/>
          <a:ext cx="6937768" cy="82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83" tIns="87283" rIns="87283" bIns="87283" numCol="1" spcCol="1270" anchor="ctr" anchorCtr="0">
          <a:noAutofit/>
        </a:bodyPr>
        <a:lstStyle/>
        <a:p>
          <a:pPr marL="0" lvl="0" indent="0" algn="l" defTabSz="1111250">
            <a:lnSpc>
              <a:spcPct val="90000"/>
            </a:lnSpc>
            <a:spcBef>
              <a:spcPct val="0"/>
            </a:spcBef>
            <a:spcAft>
              <a:spcPct val="35000"/>
            </a:spcAft>
            <a:buNone/>
          </a:pPr>
          <a:r>
            <a:rPr lang="en-US" sz="2500" b="0" i="0" kern="1200" dirty="0"/>
            <a:t>System Pressures  </a:t>
          </a:r>
          <a:r>
            <a:rPr lang="en-US" sz="2500" b="1" i="0" kern="1200" dirty="0"/>
            <a:t>|</a:t>
          </a:r>
          <a:r>
            <a:rPr lang="en-US" sz="2500" b="0" i="0" kern="1200" dirty="0"/>
            <a:t>  </a:t>
          </a:r>
          <a:r>
            <a:rPr lang="fr-CA" sz="2500" b="0" i="0" kern="1200" noProof="0" dirty="0"/>
            <a:t>Pressions sur le système</a:t>
          </a:r>
          <a:endParaRPr lang="en-US" sz="2500" kern="1200" dirty="0"/>
        </a:p>
      </dsp:txBody>
      <dsp:txXfrm>
        <a:off x="952548" y="352"/>
        <a:ext cx="6937768" cy="824716"/>
      </dsp:txXfrm>
    </dsp:sp>
    <dsp:sp modelId="{27FA2C98-77E6-402B-B677-22D65B50BA27}">
      <dsp:nvSpPr>
        <dsp:cNvPr id="0" name=""/>
        <dsp:cNvSpPr/>
      </dsp:nvSpPr>
      <dsp:spPr>
        <a:xfrm>
          <a:off x="0" y="1031248"/>
          <a:ext cx="7890317" cy="8247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FB534-C6BE-4C03-B531-9A0D2B46875E}">
      <dsp:nvSpPr>
        <dsp:cNvPr id="0" name=""/>
        <dsp:cNvSpPr/>
      </dsp:nvSpPr>
      <dsp:spPr>
        <a:xfrm>
          <a:off x="249476" y="1216809"/>
          <a:ext cx="453594" cy="4535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A775B-1DDC-40E5-A4D6-6CEEAC3C23A8}">
      <dsp:nvSpPr>
        <dsp:cNvPr id="0" name=""/>
        <dsp:cNvSpPr/>
      </dsp:nvSpPr>
      <dsp:spPr>
        <a:xfrm>
          <a:off x="952548" y="1031248"/>
          <a:ext cx="6937768" cy="82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83" tIns="87283" rIns="87283" bIns="87283" numCol="1" spcCol="1270" anchor="ctr" anchorCtr="0">
          <a:noAutofit/>
        </a:bodyPr>
        <a:lstStyle/>
        <a:p>
          <a:pPr marL="0" lvl="0" indent="0" algn="l" defTabSz="1111250">
            <a:lnSpc>
              <a:spcPct val="90000"/>
            </a:lnSpc>
            <a:spcBef>
              <a:spcPct val="0"/>
            </a:spcBef>
            <a:spcAft>
              <a:spcPct val="35000"/>
            </a:spcAft>
            <a:buNone/>
          </a:pPr>
          <a:r>
            <a:rPr lang="en-US" sz="2500" b="0" i="0" kern="1200" dirty="0"/>
            <a:t>Our Plan  </a:t>
          </a:r>
          <a:r>
            <a:rPr lang="en-US" sz="2500" b="1" i="0" kern="1200" dirty="0"/>
            <a:t>|</a:t>
          </a:r>
          <a:r>
            <a:rPr lang="en-US" sz="2500" b="0" i="0" kern="1200" dirty="0"/>
            <a:t>  Notre plan</a:t>
          </a:r>
          <a:endParaRPr lang="en-US" sz="2500" kern="1200" dirty="0"/>
        </a:p>
      </dsp:txBody>
      <dsp:txXfrm>
        <a:off x="952548" y="1031248"/>
        <a:ext cx="6937768" cy="824716"/>
      </dsp:txXfrm>
    </dsp:sp>
    <dsp:sp modelId="{9061A7FB-87D9-469C-B41D-466DCD0ACF30}">
      <dsp:nvSpPr>
        <dsp:cNvPr id="0" name=""/>
        <dsp:cNvSpPr/>
      </dsp:nvSpPr>
      <dsp:spPr>
        <a:xfrm>
          <a:off x="0" y="2062144"/>
          <a:ext cx="7890317" cy="8247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8398A-C6EB-41F4-99AE-257C2806CA71}">
      <dsp:nvSpPr>
        <dsp:cNvPr id="0" name=""/>
        <dsp:cNvSpPr/>
      </dsp:nvSpPr>
      <dsp:spPr>
        <a:xfrm>
          <a:off x="249476" y="2247705"/>
          <a:ext cx="453594" cy="4535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2B88C-81D1-46CF-85F8-B9ACDD67C8DD}">
      <dsp:nvSpPr>
        <dsp:cNvPr id="0" name=""/>
        <dsp:cNvSpPr/>
      </dsp:nvSpPr>
      <dsp:spPr>
        <a:xfrm>
          <a:off x="952548" y="2062144"/>
          <a:ext cx="6937768" cy="824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83" tIns="87283" rIns="87283" bIns="87283" numCol="1" spcCol="1270" anchor="ctr" anchorCtr="0">
          <a:noAutofit/>
        </a:bodyPr>
        <a:lstStyle/>
        <a:p>
          <a:pPr marL="0" lvl="0" indent="0" algn="l" defTabSz="1111250">
            <a:lnSpc>
              <a:spcPct val="90000"/>
            </a:lnSpc>
            <a:spcBef>
              <a:spcPct val="0"/>
            </a:spcBef>
            <a:spcAft>
              <a:spcPct val="35000"/>
            </a:spcAft>
            <a:buNone/>
          </a:pPr>
          <a:r>
            <a:rPr lang="en-US" sz="2500" b="0" i="0" kern="1200"/>
            <a:t>Questions</a:t>
          </a:r>
          <a:endParaRPr lang="en-US" sz="2500" kern="1200"/>
        </a:p>
      </dsp:txBody>
      <dsp:txXfrm>
        <a:off x="952548" y="2062144"/>
        <a:ext cx="6937768" cy="824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6923E-5BF5-4B5A-9E83-BF21CF8BDF48}">
      <dsp:nvSpPr>
        <dsp:cNvPr id="0" name=""/>
        <dsp:cNvSpPr/>
      </dsp:nvSpPr>
      <dsp:spPr>
        <a:xfrm>
          <a:off x="531908" y="134763"/>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20C36-5BFA-46C4-8841-D9A3A208A239}">
      <dsp:nvSpPr>
        <dsp:cNvPr id="0" name=""/>
        <dsp:cNvSpPr/>
      </dsp:nvSpPr>
      <dsp:spPr>
        <a:xfrm>
          <a:off x="831721" y="434575"/>
          <a:ext cx="807187" cy="8071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2BED3-28DC-4E49-A5A1-B77EF94B2F55}">
      <dsp:nvSpPr>
        <dsp:cNvPr id="0" name=""/>
        <dsp:cNvSpPr/>
      </dsp:nvSpPr>
      <dsp:spPr>
        <a:xfrm>
          <a:off x="78799" y="1755587"/>
          <a:ext cx="2306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ts val="0"/>
            </a:spcAft>
            <a:buNone/>
            <a:defRPr cap="all"/>
          </a:pPr>
          <a:r>
            <a:rPr lang="en-US" sz="1800" kern="1200" dirty="0"/>
            <a:t>Optimize </a:t>
          </a:r>
        </a:p>
        <a:p>
          <a:pPr marL="0" lvl="0" indent="0" algn="ctr" defTabSz="800100">
            <a:lnSpc>
              <a:spcPct val="90000"/>
            </a:lnSpc>
            <a:spcBef>
              <a:spcPct val="0"/>
            </a:spcBef>
            <a:spcAft>
              <a:spcPts val="0"/>
            </a:spcAft>
            <a:buNone/>
            <a:defRPr cap="all"/>
          </a:pPr>
          <a:r>
            <a:rPr lang="en-US" sz="1800" kern="1200" dirty="0"/>
            <a:t>ACCESS</a:t>
          </a:r>
        </a:p>
      </dsp:txBody>
      <dsp:txXfrm>
        <a:off x="78799" y="1755587"/>
        <a:ext cx="2306250" cy="765000"/>
      </dsp:txXfrm>
    </dsp:sp>
    <dsp:sp modelId="{FFD1A749-AD43-40BD-B243-8B65AD733924}">
      <dsp:nvSpPr>
        <dsp:cNvPr id="0" name=""/>
        <dsp:cNvSpPr/>
      </dsp:nvSpPr>
      <dsp:spPr>
        <a:xfrm>
          <a:off x="3241752" y="134763"/>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ABB44-7536-40D4-942A-726FB05FBDAF}">
      <dsp:nvSpPr>
        <dsp:cNvPr id="0" name=""/>
        <dsp:cNvSpPr/>
      </dsp:nvSpPr>
      <dsp:spPr>
        <a:xfrm>
          <a:off x="3541564" y="434575"/>
          <a:ext cx="807187" cy="8071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23006-637F-4697-931A-41FFC1E6337E}">
      <dsp:nvSpPr>
        <dsp:cNvPr id="0" name=""/>
        <dsp:cNvSpPr/>
      </dsp:nvSpPr>
      <dsp:spPr>
        <a:xfrm>
          <a:off x="2814750" y="1748319"/>
          <a:ext cx="2306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ts val="0"/>
            </a:spcAft>
            <a:buNone/>
            <a:defRPr cap="all"/>
          </a:pPr>
          <a:r>
            <a:rPr lang="en-US" sz="1800" kern="1200" dirty="0"/>
            <a:t>Support </a:t>
          </a:r>
        </a:p>
        <a:p>
          <a:pPr marL="0" lvl="0" indent="0" algn="ctr" defTabSz="800100">
            <a:lnSpc>
              <a:spcPct val="90000"/>
            </a:lnSpc>
            <a:spcBef>
              <a:spcPct val="0"/>
            </a:spcBef>
            <a:spcAft>
              <a:spcPts val="0"/>
            </a:spcAft>
            <a:buNone/>
            <a:defRPr cap="all"/>
          </a:pPr>
          <a:r>
            <a:rPr lang="en-US" sz="1800" kern="1200" dirty="0"/>
            <a:t>OUR paramedics</a:t>
          </a:r>
        </a:p>
      </dsp:txBody>
      <dsp:txXfrm>
        <a:off x="2814750" y="1748319"/>
        <a:ext cx="2306250" cy="765000"/>
      </dsp:txXfrm>
    </dsp:sp>
    <dsp:sp modelId="{46CCFC50-F418-42E6-AA03-0ED59748C118}">
      <dsp:nvSpPr>
        <dsp:cNvPr id="0" name=""/>
        <dsp:cNvSpPr/>
      </dsp:nvSpPr>
      <dsp:spPr>
        <a:xfrm>
          <a:off x="5951595" y="134763"/>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7D755-BFAD-48CB-9BD2-C5B501806E9E}">
      <dsp:nvSpPr>
        <dsp:cNvPr id="0" name=""/>
        <dsp:cNvSpPr/>
      </dsp:nvSpPr>
      <dsp:spPr>
        <a:xfrm>
          <a:off x="6251408" y="434575"/>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F75AC-4D56-4A52-87CA-780F6DF235BB}">
      <dsp:nvSpPr>
        <dsp:cNvPr id="0" name=""/>
        <dsp:cNvSpPr/>
      </dsp:nvSpPr>
      <dsp:spPr>
        <a:xfrm>
          <a:off x="5510617" y="1748327"/>
          <a:ext cx="2306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Transform service model through innovation</a:t>
          </a:r>
        </a:p>
      </dsp:txBody>
      <dsp:txXfrm>
        <a:off x="5510617" y="1748327"/>
        <a:ext cx="2306250" cy="76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CEB26-0FB7-4ACF-B9D8-CC86C3017E01}">
      <dsp:nvSpPr>
        <dsp:cNvPr id="0" name=""/>
        <dsp:cNvSpPr/>
      </dsp:nvSpPr>
      <dsp:spPr>
        <a:xfrm>
          <a:off x="0" y="865822"/>
          <a:ext cx="8089673" cy="115443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5F5E4-7FDC-4649-B1F6-58DADFA94AE8}">
      <dsp:nvSpPr>
        <dsp:cNvPr id="0" name=""/>
        <dsp:cNvSpPr/>
      </dsp:nvSpPr>
      <dsp:spPr>
        <a:xfrm>
          <a:off x="2797" y="0"/>
          <a:ext cx="2203431"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55625">
            <a:lnSpc>
              <a:spcPct val="90000"/>
            </a:lnSpc>
            <a:spcBef>
              <a:spcPct val="0"/>
            </a:spcBef>
            <a:spcAft>
              <a:spcPts val="0"/>
            </a:spcAft>
            <a:buNone/>
          </a:pPr>
          <a:r>
            <a:rPr lang="en-US" sz="1250" b="1" kern="1200" dirty="0"/>
            <a:t>Clinical Support Paramedics </a:t>
          </a:r>
          <a:br>
            <a:rPr lang="en-US" sz="1250" b="1" kern="1200" dirty="0"/>
          </a:br>
          <a:r>
            <a:rPr lang="en-US" sz="1250" b="0" kern="1200" dirty="0"/>
            <a:t>in Moncton Emergency Departments </a:t>
          </a:r>
        </a:p>
        <a:p>
          <a:pPr marL="0" lvl="0" indent="0" algn="ctr" defTabSz="555625">
            <a:lnSpc>
              <a:spcPct val="90000"/>
            </a:lnSpc>
            <a:spcBef>
              <a:spcPct val="0"/>
            </a:spcBef>
            <a:spcAft>
              <a:spcPts val="0"/>
            </a:spcAft>
            <a:buNone/>
          </a:pPr>
          <a:r>
            <a:rPr lang="en-US" sz="1250" b="0" i="1" kern="1200" dirty="0"/>
            <a:t>(trial launched May 1)</a:t>
          </a:r>
        </a:p>
      </dsp:txBody>
      <dsp:txXfrm>
        <a:off x="2797" y="0"/>
        <a:ext cx="2203431" cy="1154430"/>
      </dsp:txXfrm>
    </dsp:sp>
    <dsp:sp modelId="{784FD3A4-68DD-47A5-873C-F34C257D9FCE}">
      <dsp:nvSpPr>
        <dsp:cNvPr id="0" name=""/>
        <dsp:cNvSpPr/>
      </dsp:nvSpPr>
      <dsp:spPr>
        <a:xfrm>
          <a:off x="1041992" y="1302768"/>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2721C0-7B77-4071-ACA3-9688F0940272}">
      <dsp:nvSpPr>
        <dsp:cNvPr id="0" name=""/>
        <dsp:cNvSpPr/>
      </dsp:nvSpPr>
      <dsp:spPr>
        <a:xfrm>
          <a:off x="1951976" y="1731645"/>
          <a:ext cx="2139136"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55625">
            <a:lnSpc>
              <a:spcPct val="90000"/>
            </a:lnSpc>
            <a:spcBef>
              <a:spcPct val="0"/>
            </a:spcBef>
            <a:spcAft>
              <a:spcPct val="35000"/>
            </a:spcAft>
            <a:buNone/>
          </a:pPr>
          <a:r>
            <a:rPr lang="fr-CA" sz="1250" b="1" kern="1200" dirty="0"/>
            <a:t>Ajout d’heures de service à :</a:t>
          </a:r>
        </a:p>
        <a:p>
          <a:pPr marL="0" lvl="0" indent="0" algn="ctr" defTabSz="555625">
            <a:lnSpc>
              <a:spcPct val="90000"/>
            </a:lnSpc>
            <a:spcBef>
              <a:spcPct val="0"/>
            </a:spcBef>
            <a:spcAft>
              <a:spcPct val="35000"/>
            </a:spcAft>
            <a:buNone/>
          </a:pPr>
          <a:r>
            <a:rPr lang="en-US" sz="1250" b="0" kern="1200" dirty="0"/>
            <a:t>Moncton</a:t>
          </a:r>
          <a:br>
            <a:rPr lang="en-US" sz="1250" b="0" kern="1200" dirty="0"/>
          </a:br>
          <a:r>
            <a:rPr lang="en-US" sz="1250" b="0" kern="1200" dirty="0"/>
            <a:t>Hillsborough </a:t>
          </a:r>
          <a:br>
            <a:rPr lang="en-US" sz="1250" b="0" kern="1200" dirty="0"/>
          </a:br>
          <a:r>
            <a:rPr lang="en-US" sz="1250" b="0" kern="1200" dirty="0"/>
            <a:t>Fredericton</a:t>
          </a:r>
          <a:br>
            <a:rPr lang="en-US" sz="1250" b="0" kern="1200" dirty="0"/>
          </a:br>
          <a:r>
            <a:rPr lang="en-US" sz="1250" b="0" kern="1200" dirty="0"/>
            <a:t>Tracadie</a:t>
          </a:r>
          <a:br>
            <a:rPr lang="en-US" sz="1250" b="0" kern="1200" dirty="0"/>
          </a:br>
          <a:r>
            <a:rPr lang="en-US" sz="1250" b="0" kern="1200" dirty="0"/>
            <a:t>Ste-Anne-de-Madawaska</a:t>
          </a:r>
        </a:p>
      </dsp:txBody>
      <dsp:txXfrm>
        <a:off x="1951976" y="1731645"/>
        <a:ext cx="2139136" cy="1154430"/>
      </dsp:txXfrm>
    </dsp:sp>
    <dsp:sp modelId="{3EC6A527-C8AE-4308-85D3-D43954607B1A}">
      <dsp:nvSpPr>
        <dsp:cNvPr id="0" name=""/>
        <dsp:cNvSpPr/>
      </dsp:nvSpPr>
      <dsp:spPr>
        <a:xfrm>
          <a:off x="2843885" y="1307377"/>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9AFC3-CCB6-44E4-AA9A-D499E2E2EF9D}">
      <dsp:nvSpPr>
        <dsp:cNvPr id="0" name=""/>
        <dsp:cNvSpPr/>
      </dsp:nvSpPr>
      <dsp:spPr>
        <a:xfrm>
          <a:off x="3918287" y="6822"/>
          <a:ext cx="1569098"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55625">
            <a:lnSpc>
              <a:spcPct val="90000"/>
            </a:lnSpc>
            <a:spcBef>
              <a:spcPct val="0"/>
            </a:spcBef>
            <a:spcAft>
              <a:spcPct val="35000"/>
            </a:spcAft>
            <a:buNone/>
          </a:pPr>
          <a:r>
            <a:rPr lang="en-US" sz="1250" b="0" kern="1200" dirty="0"/>
            <a:t>Work with academic partners to add </a:t>
          </a:r>
          <a:r>
            <a:rPr lang="en-US" sz="1250" b="1" kern="1200" dirty="0"/>
            <a:t>Satellite Paramedic Courses in hard-to-recruit areas</a:t>
          </a:r>
        </a:p>
      </dsp:txBody>
      <dsp:txXfrm>
        <a:off x="3918287" y="6822"/>
        <a:ext cx="1569098" cy="1154430"/>
      </dsp:txXfrm>
    </dsp:sp>
    <dsp:sp modelId="{0C14E7F8-59BA-4CA3-AF2C-488766DBEB7C}">
      <dsp:nvSpPr>
        <dsp:cNvPr id="0" name=""/>
        <dsp:cNvSpPr/>
      </dsp:nvSpPr>
      <dsp:spPr>
        <a:xfrm>
          <a:off x="4564311"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F3D2D-49F3-438F-B0A7-371178AF326F}">
      <dsp:nvSpPr>
        <dsp:cNvPr id="0" name=""/>
        <dsp:cNvSpPr/>
      </dsp:nvSpPr>
      <dsp:spPr>
        <a:xfrm>
          <a:off x="6092304" y="1731645"/>
          <a:ext cx="1185603"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fr-CA" sz="1300" b="0" kern="1200" noProof="0" dirty="0"/>
            <a:t>Introduction de </a:t>
          </a:r>
          <a:r>
            <a:rPr lang="fr-CA" sz="1300" b="1" kern="1200" noProof="0" dirty="0"/>
            <a:t>bourses d’études </a:t>
          </a:r>
          <a:r>
            <a:rPr lang="fr-CA" sz="1300" b="0" kern="1200" noProof="0" dirty="0"/>
            <a:t>pour les TUM/PSP/PSA</a:t>
          </a:r>
          <a:br>
            <a:rPr lang="fr-CA" sz="1300" b="1" kern="1200" noProof="0" dirty="0"/>
          </a:br>
          <a:r>
            <a:rPr lang="fr-CA" sz="1300" b="0" i="1" kern="1200" noProof="0" dirty="0"/>
            <a:t>(11 juin)</a:t>
          </a:r>
          <a:endParaRPr lang="en-US" sz="1300" b="0" i="1" kern="1200" dirty="0"/>
        </a:p>
      </dsp:txBody>
      <dsp:txXfrm>
        <a:off x="6092304" y="1731645"/>
        <a:ext cx="1185603" cy="1154430"/>
      </dsp:txXfrm>
    </dsp:sp>
    <dsp:sp modelId="{E15EC40F-5C5F-4746-919E-8E68075BCB26}">
      <dsp:nvSpPr>
        <dsp:cNvPr id="0" name=""/>
        <dsp:cNvSpPr/>
      </dsp:nvSpPr>
      <dsp:spPr>
        <a:xfrm>
          <a:off x="6540802"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CEB26-0FB7-4ACF-B9D8-CC86C3017E01}">
      <dsp:nvSpPr>
        <dsp:cNvPr id="0" name=""/>
        <dsp:cNvSpPr/>
      </dsp:nvSpPr>
      <dsp:spPr>
        <a:xfrm>
          <a:off x="0" y="865822"/>
          <a:ext cx="7889875" cy="115443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3F292-6A79-4C7D-98BD-D17ABAB6874B}">
      <dsp:nvSpPr>
        <dsp:cNvPr id="0" name=""/>
        <dsp:cNvSpPr/>
      </dsp:nvSpPr>
      <dsp:spPr>
        <a:xfrm>
          <a:off x="3120" y="0"/>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t>Complete     Logis Recs</a:t>
          </a:r>
          <a:br>
            <a:rPr lang="en-US" sz="1300" b="1" kern="1200" dirty="0"/>
          </a:br>
          <a:r>
            <a:rPr lang="en-US" sz="1300" b="0" i="1" kern="1200" dirty="0"/>
            <a:t>(July)</a:t>
          </a:r>
        </a:p>
      </dsp:txBody>
      <dsp:txXfrm>
        <a:off x="3120" y="0"/>
        <a:ext cx="1364355" cy="1154430"/>
      </dsp:txXfrm>
    </dsp:sp>
    <dsp:sp modelId="{006A5CC1-5813-4626-B90F-B1C49D8F6F5E}">
      <dsp:nvSpPr>
        <dsp:cNvPr id="0" name=""/>
        <dsp:cNvSpPr/>
      </dsp:nvSpPr>
      <dsp:spPr>
        <a:xfrm>
          <a:off x="540994"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CBA24-464B-4961-A068-883C9BF2C83F}">
      <dsp:nvSpPr>
        <dsp:cNvPr id="0" name=""/>
        <dsp:cNvSpPr/>
      </dsp:nvSpPr>
      <dsp:spPr>
        <a:xfrm>
          <a:off x="1435693" y="1731645"/>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solidFill>
                <a:prstClr val="black">
                  <a:hueOff val="0"/>
                  <a:satOff val="0"/>
                  <a:lumOff val="0"/>
                  <a:alphaOff val="0"/>
                </a:prstClr>
              </a:solidFill>
              <a:latin typeface="Calibri" panose="020F0502020204030204"/>
              <a:ea typeface="+mn-ea"/>
              <a:cs typeface="+mn-cs"/>
            </a:rPr>
            <a:t>Satellite Paramedic </a:t>
          </a:r>
          <a:r>
            <a:rPr lang="en-US" sz="1300" b="0" kern="1200" dirty="0">
              <a:solidFill>
                <a:prstClr val="black">
                  <a:hueOff val="0"/>
                  <a:satOff val="0"/>
                  <a:lumOff val="0"/>
                  <a:alphaOff val="0"/>
                </a:prstClr>
              </a:solidFill>
              <a:latin typeface="Calibri" panose="020F0502020204030204"/>
              <a:ea typeface="+mn-ea"/>
              <a:cs typeface="+mn-cs"/>
            </a:rPr>
            <a:t>courses begin</a:t>
          </a:r>
        </a:p>
      </dsp:txBody>
      <dsp:txXfrm>
        <a:off x="1435693" y="1731645"/>
        <a:ext cx="1364355" cy="1154430"/>
      </dsp:txXfrm>
    </dsp:sp>
    <dsp:sp modelId="{0CC2C1BE-0E81-4DD8-846F-2085F2FEBBEC}">
      <dsp:nvSpPr>
        <dsp:cNvPr id="0" name=""/>
        <dsp:cNvSpPr/>
      </dsp:nvSpPr>
      <dsp:spPr>
        <a:xfrm>
          <a:off x="1973567"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96F33-18C7-474E-968F-B10664C63B28}">
      <dsp:nvSpPr>
        <dsp:cNvPr id="0" name=""/>
        <dsp:cNvSpPr/>
      </dsp:nvSpPr>
      <dsp:spPr>
        <a:xfrm>
          <a:off x="2868266" y="0"/>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ts val="0"/>
            </a:spcAft>
            <a:buNone/>
          </a:pPr>
          <a:r>
            <a:rPr lang="en-US" sz="1300" b="0" kern="1200" dirty="0"/>
            <a:t>Five (5) </a:t>
          </a:r>
          <a:r>
            <a:rPr lang="en-US" sz="1300" b="1" kern="1200" dirty="0"/>
            <a:t>additional EMDs in the MCMC</a:t>
          </a:r>
        </a:p>
      </dsp:txBody>
      <dsp:txXfrm>
        <a:off x="2868266" y="0"/>
        <a:ext cx="1364355" cy="1154430"/>
      </dsp:txXfrm>
    </dsp:sp>
    <dsp:sp modelId="{410A4497-D3E6-4306-9E5F-5185CA908D87}">
      <dsp:nvSpPr>
        <dsp:cNvPr id="0" name=""/>
        <dsp:cNvSpPr/>
      </dsp:nvSpPr>
      <dsp:spPr>
        <a:xfrm>
          <a:off x="3406140"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649BA-571E-4FB2-A494-43BB6FA64B4E}">
      <dsp:nvSpPr>
        <dsp:cNvPr id="0" name=""/>
        <dsp:cNvSpPr/>
      </dsp:nvSpPr>
      <dsp:spPr>
        <a:xfrm>
          <a:off x="4300839" y="1731645"/>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b="1" kern="1200" dirty="0"/>
            <a:t>Medical Transport Service </a:t>
          </a:r>
          <a:r>
            <a:rPr lang="en-US" sz="1300" b="0" kern="1200" dirty="0"/>
            <a:t>(MTS) Redesign</a:t>
          </a:r>
        </a:p>
      </dsp:txBody>
      <dsp:txXfrm>
        <a:off x="4300839" y="1731645"/>
        <a:ext cx="1364355" cy="1154430"/>
      </dsp:txXfrm>
    </dsp:sp>
    <dsp:sp modelId="{31AF4CB1-458B-44C3-87CC-C4039CA020A8}">
      <dsp:nvSpPr>
        <dsp:cNvPr id="0" name=""/>
        <dsp:cNvSpPr/>
      </dsp:nvSpPr>
      <dsp:spPr>
        <a:xfrm>
          <a:off x="4838712"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D7B94-6A1C-4A71-94CB-AAECBA4E1D64}">
      <dsp:nvSpPr>
        <dsp:cNvPr id="0" name=""/>
        <dsp:cNvSpPr/>
      </dsp:nvSpPr>
      <dsp:spPr>
        <a:xfrm>
          <a:off x="5733411" y="0"/>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US" sz="1300" b="1" kern="1200" dirty="0"/>
            <a:t>Clinical Support Paramedics in Moncton EDs </a:t>
          </a:r>
          <a:r>
            <a:rPr lang="en-US" sz="1300" i="1" kern="1200" dirty="0"/>
            <a:t>(concluded in Sept.)</a:t>
          </a:r>
        </a:p>
      </dsp:txBody>
      <dsp:txXfrm>
        <a:off x="5733411" y="0"/>
        <a:ext cx="1364355" cy="1154430"/>
      </dsp:txXfrm>
    </dsp:sp>
    <dsp:sp modelId="{9E24DC21-A876-45E6-888D-95BAB95F0DBC}">
      <dsp:nvSpPr>
        <dsp:cNvPr id="0" name=""/>
        <dsp:cNvSpPr/>
      </dsp:nvSpPr>
      <dsp:spPr>
        <a:xfrm>
          <a:off x="6271285"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CEB26-0FB7-4ACF-B9D8-CC86C3017E01}">
      <dsp:nvSpPr>
        <dsp:cNvPr id="0" name=""/>
        <dsp:cNvSpPr/>
      </dsp:nvSpPr>
      <dsp:spPr>
        <a:xfrm>
          <a:off x="0" y="865822"/>
          <a:ext cx="7889875" cy="115443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98111-251C-4D40-9CD4-07272C3BBA7F}">
      <dsp:nvSpPr>
        <dsp:cNvPr id="0" name=""/>
        <dsp:cNvSpPr/>
      </dsp:nvSpPr>
      <dsp:spPr>
        <a:xfrm>
          <a:off x="3120" y="0"/>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55625">
            <a:lnSpc>
              <a:spcPct val="90000"/>
            </a:lnSpc>
            <a:spcBef>
              <a:spcPct val="0"/>
            </a:spcBef>
            <a:spcAft>
              <a:spcPct val="35000"/>
            </a:spcAft>
            <a:buNone/>
          </a:pPr>
          <a:r>
            <a:rPr lang="en-US" sz="1250" b="1" kern="1200" dirty="0"/>
            <a:t>ANB Ambulance Service Partnership Committee</a:t>
          </a:r>
        </a:p>
      </dsp:txBody>
      <dsp:txXfrm>
        <a:off x="3120" y="0"/>
        <a:ext cx="1364355" cy="1154430"/>
      </dsp:txXfrm>
    </dsp:sp>
    <dsp:sp modelId="{38563223-020F-4F3C-ACFD-1FC068A3E169}">
      <dsp:nvSpPr>
        <dsp:cNvPr id="0" name=""/>
        <dsp:cNvSpPr/>
      </dsp:nvSpPr>
      <dsp:spPr>
        <a:xfrm>
          <a:off x="540994"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90CFA-C63B-4D90-B0DA-9B69C7D55327}">
      <dsp:nvSpPr>
        <dsp:cNvPr id="0" name=""/>
        <dsp:cNvSpPr/>
      </dsp:nvSpPr>
      <dsp:spPr>
        <a:xfrm>
          <a:off x="1466241" y="1724383"/>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55625">
            <a:lnSpc>
              <a:spcPct val="90000"/>
            </a:lnSpc>
            <a:spcBef>
              <a:spcPct val="0"/>
            </a:spcBef>
            <a:spcAft>
              <a:spcPct val="35000"/>
            </a:spcAft>
            <a:buNone/>
          </a:pPr>
          <a:r>
            <a:rPr lang="en-US" sz="1250" kern="1200" dirty="0"/>
            <a:t>Cinq (5)          </a:t>
          </a:r>
          <a:r>
            <a:rPr lang="en-US" sz="1250" b="1" kern="1200" dirty="0"/>
            <a:t>RMU de plus au CGCM</a:t>
          </a:r>
        </a:p>
      </dsp:txBody>
      <dsp:txXfrm>
        <a:off x="1466241" y="1724383"/>
        <a:ext cx="1364355" cy="1154430"/>
      </dsp:txXfrm>
    </dsp:sp>
    <dsp:sp modelId="{9E4AAC5C-7B9E-45C5-900B-651B374B26EF}">
      <dsp:nvSpPr>
        <dsp:cNvPr id="0" name=""/>
        <dsp:cNvSpPr/>
      </dsp:nvSpPr>
      <dsp:spPr>
        <a:xfrm>
          <a:off x="1973567"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72DEF-AA79-4381-80CF-03F5630550B1}">
      <dsp:nvSpPr>
        <dsp:cNvPr id="0" name=""/>
        <dsp:cNvSpPr/>
      </dsp:nvSpPr>
      <dsp:spPr>
        <a:xfrm>
          <a:off x="2868266" y="0"/>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55625">
            <a:lnSpc>
              <a:spcPct val="90000"/>
            </a:lnSpc>
            <a:spcBef>
              <a:spcPct val="0"/>
            </a:spcBef>
            <a:spcAft>
              <a:spcPct val="35000"/>
            </a:spcAft>
            <a:buNone/>
          </a:pPr>
          <a:r>
            <a:rPr lang="en-US" sz="1250" kern="1200" dirty="0"/>
            <a:t>Three (3)   </a:t>
          </a:r>
          <a:r>
            <a:rPr lang="en-US" sz="1250" b="1" kern="1200" dirty="0"/>
            <a:t>Medical Transport Service Units</a:t>
          </a:r>
        </a:p>
      </dsp:txBody>
      <dsp:txXfrm>
        <a:off x="2868266" y="0"/>
        <a:ext cx="1364355" cy="1154430"/>
      </dsp:txXfrm>
    </dsp:sp>
    <dsp:sp modelId="{B0B93098-4488-47EB-A737-A5AB69BFC74D}">
      <dsp:nvSpPr>
        <dsp:cNvPr id="0" name=""/>
        <dsp:cNvSpPr/>
      </dsp:nvSpPr>
      <dsp:spPr>
        <a:xfrm>
          <a:off x="3406140"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4977D7-B7A0-49CF-A487-670CA031BF50}">
      <dsp:nvSpPr>
        <dsp:cNvPr id="0" name=""/>
        <dsp:cNvSpPr/>
      </dsp:nvSpPr>
      <dsp:spPr>
        <a:xfrm>
          <a:off x="4300839" y="1731645"/>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55625">
            <a:lnSpc>
              <a:spcPct val="90000"/>
            </a:lnSpc>
            <a:spcBef>
              <a:spcPct val="0"/>
            </a:spcBef>
            <a:spcAft>
              <a:spcPts val="0"/>
            </a:spcAft>
            <a:buNone/>
          </a:pPr>
          <a:r>
            <a:rPr lang="fr-CA" sz="1250" kern="1200" noProof="0" dirty="0"/>
            <a:t>Trois (3)        </a:t>
          </a:r>
          <a:r>
            <a:rPr lang="fr-CA" sz="1250" b="1" kern="1200" noProof="0" dirty="0"/>
            <a:t>unités d’intervention individuelle 24/7</a:t>
          </a:r>
          <a:endParaRPr lang="en-US" sz="1250" b="1" kern="1200" dirty="0"/>
        </a:p>
      </dsp:txBody>
      <dsp:txXfrm>
        <a:off x="4300839" y="1731645"/>
        <a:ext cx="1364355" cy="1154430"/>
      </dsp:txXfrm>
    </dsp:sp>
    <dsp:sp modelId="{FC53365D-F64B-4CBA-BF69-FB7424F6F9A2}">
      <dsp:nvSpPr>
        <dsp:cNvPr id="0" name=""/>
        <dsp:cNvSpPr/>
      </dsp:nvSpPr>
      <dsp:spPr>
        <a:xfrm>
          <a:off x="4838712"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34E9E-5647-4879-99E5-31E49DAC6757}">
      <dsp:nvSpPr>
        <dsp:cNvPr id="0" name=""/>
        <dsp:cNvSpPr/>
      </dsp:nvSpPr>
      <dsp:spPr>
        <a:xfrm>
          <a:off x="5733411" y="0"/>
          <a:ext cx="1364355" cy="1154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55625">
            <a:lnSpc>
              <a:spcPct val="90000"/>
            </a:lnSpc>
            <a:spcBef>
              <a:spcPct val="0"/>
            </a:spcBef>
            <a:spcAft>
              <a:spcPct val="35000"/>
            </a:spcAft>
            <a:buNone/>
          </a:pPr>
          <a:r>
            <a:rPr lang="en-US" sz="1250" b="1" kern="1200" dirty="0"/>
            <a:t>ACP equipment</a:t>
          </a:r>
        </a:p>
      </dsp:txBody>
      <dsp:txXfrm>
        <a:off x="5733411" y="0"/>
        <a:ext cx="1364355" cy="1154430"/>
      </dsp:txXfrm>
    </dsp:sp>
    <dsp:sp modelId="{7B2A8F8E-F259-4760-BAFC-803783135E6D}">
      <dsp:nvSpPr>
        <dsp:cNvPr id="0" name=""/>
        <dsp:cNvSpPr/>
      </dsp:nvSpPr>
      <dsp:spPr>
        <a:xfrm>
          <a:off x="6271285" y="1298733"/>
          <a:ext cx="288607" cy="2886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0.03159</cdr:x>
      <cdr:y>0.04191</cdr:y>
    </cdr:from>
    <cdr:to>
      <cdr:x>0.96841</cdr:x>
      <cdr:y>0.21765</cdr:y>
    </cdr:to>
    <cdr:sp macro="" textlink="">
      <cdr:nvSpPr>
        <cdr:cNvPr id="2" name="TextBox 1">
          <a:extLst xmlns:a="http://schemas.openxmlformats.org/drawingml/2006/main">
            <a:ext uri="{FF2B5EF4-FFF2-40B4-BE49-F238E27FC236}">
              <a16:creationId xmlns:a16="http://schemas.microsoft.com/office/drawing/2014/main" id="{FF5D9E1D-7F87-1FEA-2150-FC69355F5597}"/>
            </a:ext>
          </a:extLst>
        </cdr:cNvPr>
        <cdr:cNvSpPr txBox="1"/>
      </cdr:nvSpPr>
      <cdr:spPr>
        <a:xfrm xmlns:a="http://schemas.openxmlformats.org/drawingml/2006/main">
          <a:off x="172130" y="118805"/>
          <a:ext cx="5104263" cy="498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862" b="0" i="0" u="none" strike="noStrike" kern="1200" spc="0" baseline="0">
              <a:solidFill>
                <a:prstClr val="black">
                  <a:lumMod val="65000"/>
                  <a:lumOff val="35000"/>
                </a:prstClr>
              </a:solidFill>
              <a:latin typeface="+mn-lt"/>
              <a:ea typeface="+mn-ea"/>
              <a:cs typeface="+mn-cs"/>
            </a:defRPr>
          </a:pPr>
          <a:r>
            <a:rPr lang="en-US" sz="1200" dirty="0"/>
            <a:t>NB Population and % Aged 65+  </a:t>
          </a:r>
          <a:r>
            <a:rPr lang="en-US" sz="1200" b="1" dirty="0"/>
            <a:t>|</a:t>
          </a:r>
          <a:br>
            <a:rPr lang="en-US" sz="1200" dirty="0"/>
          </a:br>
          <a:r>
            <a:rPr lang="fr-CA" sz="1200" kern="1200" dirty="0">
              <a:solidFill>
                <a:prstClr val="black">
                  <a:lumMod val="65000"/>
                  <a:lumOff val="35000"/>
                </a:prstClr>
              </a:solidFill>
            </a:rPr>
            <a:t>Population du N.-B. par rapport au % de personnes âgées de 65 ans et plus</a:t>
          </a:r>
          <a:endParaRPr lang="en-US" sz="1200"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0.00497</cdr:x>
      <cdr:y>0.051</cdr:y>
    </cdr:from>
    <cdr:to>
      <cdr:x>0.99503</cdr:x>
      <cdr:y>0.25654</cdr:y>
    </cdr:to>
    <cdr:sp macro="" textlink="">
      <cdr:nvSpPr>
        <cdr:cNvPr id="2" name="TextBox 1">
          <a:extLst xmlns:a="http://schemas.openxmlformats.org/drawingml/2006/main">
            <a:ext uri="{FF2B5EF4-FFF2-40B4-BE49-F238E27FC236}">
              <a16:creationId xmlns:a16="http://schemas.microsoft.com/office/drawing/2014/main" id="{9040F202-8F90-8A68-E34C-7106F73ABF52}"/>
            </a:ext>
          </a:extLst>
        </cdr:cNvPr>
        <cdr:cNvSpPr txBox="1"/>
      </cdr:nvSpPr>
      <cdr:spPr>
        <a:xfrm xmlns:a="http://schemas.openxmlformats.org/drawingml/2006/main">
          <a:off x="27898" y="152399"/>
          <a:ext cx="5559189" cy="6141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a:defRPr sz="1862" b="0" i="0" u="none" strike="noStrike" kern="1200" spc="0" baseline="0">
              <a:solidFill>
                <a:prstClr val="black">
                  <a:lumMod val="65000"/>
                  <a:lumOff val="35000"/>
                </a:prstClr>
              </a:solidFill>
              <a:latin typeface="+mn-lt"/>
              <a:ea typeface="+mn-ea"/>
              <a:cs typeface="+mn-cs"/>
            </a:defRPr>
          </a:pPr>
          <a:r>
            <a:rPr lang="en-US" sz="1200" dirty="0"/>
            <a:t>Annual Offload Delays (in Hours) – All NB Hospitals</a:t>
          </a:r>
          <a:br>
            <a:rPr lang="en-US" sz="1200" dirty="0"/>
          </a:br>
          <a:r>
            <a:rPr lang="fr-FR" sz="1200" kern="1200" dirty="0">
              <a:solidFill>
                <a:prstClr val="black">
                  <a:lumMod val="65000"/>
                  <a:lumOff val="35000"/>
                </a:prstClr>
              </a:solidFill>
            </a:rPr>
            <a:t>Retards au déchargement annuels (en heures) –  tous les hôpitaux du N.-B.</a:t>
          </a:r>
          <a:r>
            <a:rPr lang="en-US" sz="1200" dirty="0"/>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7AA558-4EF6-48E1-A2DA-EC3115EF1077}" type="datetimeFigureOut">
              <a:rPr lang="en-CA" smtClean="0"/>
              <a:t>2025-10-02</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1B47D06-F46F-4119-B382-DF4117817890}" type="slidenum">
              <a:rPr lang="en-CA" smtClean="0"/>
              <a:t>‹#›</a:t>
            </a:fld>
            <a:endParaRPr lang="en-CA"/>
          </a:p>
        </p:txBody>
      </p:sp>
    </p:spTree>
    <p:extLst>
      <p:ext uri="{BB962C8B-B14F-4D97-AF65-F5344CB8AC3E}">
        <p14:creationId xmlns:p14="http://schemas.microsoft.com/office/powerpoint/2010/main" val="624662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E84654-FAC8-4F84-9F20-A524E4084CBC}" type="datetimeFigureOut">
              <a:rPr lang="en-CA" smtClean="0"/>
              <a:pPr/>
              <a:t>2025-10-02</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A2244A-1096-43EE-B481-59E7426F7295}" type="slidenum">
              <a:rPr lang="en-CA" smtClean="0"/>
              <a:pPr/>
              <a:t>‹#›</a:t>
            </a:fld>
            <a:endParaRPr lang="en-CA"/>
          </a:p>
        </p:txBody>
      </p:sp>
    </p:spTree>
    <p:extLst>
      <p:ext uri="{BB962C8B-B14F-4D97-AF65-F5344CB8AC3E}">
        <p14:creationId xmlns:p14="http://schemas.microsoft.com/office/powerpoint/2010/main" val="174063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3</a:t>
            </a:fld>
            <a:endParaRPr lang="en-CA"/>
          </a:p>
        </p:txBody>
      </p:sp>
    </p:spTree>
    <p:extLst>
      <p:ext uri="{BB962C8B-B14F-4D97-AF65-F5344CB8AC3E}">
        <p14:creationId xmlns:p14="http://schemas.microsoft.com/office/powerpoint/2010/main" val="20769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4</a:t>
            </a:fld>
            <a:endParaRPr lang="en-CA"/>
          </a:p>
        </p:txBody>
      </p:sp>
    </p:spTree>
    <p:extLst>
      <p:ext uri="{BB962C8B-B14F-4D97-AF65-F5344CB8AC3E}">
        <p14:creationId xmlns:p14="http://schemas.microsoft.com/office/powerpoint/2010/main" val="21343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5</a:t>
            </a:fld>
            <a:endParaRPr lang="en-CA"/>
          </a:p>
        </p:txBody>
      </p:sp>
    </p:spTree>
    <p:extLst>
      <p:ext uri="{BB962C8B-B14F-4D97-AF65-F5344CB8AC3E}">
        <p14:creationId xmlns:p14="http://schemas.microsoft.com/office/powerpoint/2010/main" val="16370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6</a:t>
            </a:fld>
            <a:endParaRPr lang="en-CA"/>
          </a:p>
        </p:txBody>
      </p:sp>
    </p:spTree>
    <p:extLst>
      <p:ext uri="{BB962C8B-B14F-4D97-AF65-F5344CB8AC3E}">
        <p14:creationId xmlns:p14="http://schemas.microsoft.com/office/powerpoint/2010/main" val="172704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12</a:t>
            </a:fld>
            <a:endParaRPr lang="en-CA"/>
          </a:p>
        </p:txBody>
      </p:sp>
    </p:spTree>
    <p:extLst>
      <p:ext uri="{BB962C8B-B14F-4D97-AF65-F5344CB8AC3E}">
        <p14:creationId xmlns:p14="http://schemas.microsoft.com/office/powerpoint/2010/main" val="382469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15</a:t>
            </a:fld>
            <a:endParaRPr lang="en-CA"/>
          </a:p>
        </p:txBody>
      </p:sp>
    </p:spTree>
    <p:extLst>
      <p:ext uri="{BB962C8B-B14F-4D97-AF65-F5344CB8AC3E}">
        <p14:creationId xmlns:p14="http://schemas.microsoft.com/office/powerpoint/2010/main" val="301671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2244A-1096-43EE-B481-59E7426F7295}" type="slidenum">
              <a:rPr lang="en-CA" smtClean="0"/>
              <a:pPr/>
              <a:t>18</a:t>
            </a:fld>
            <a:endParaRPr lang="en-CA"/>
          </a:p>
        </p:txBody>
      </p:sp>
    </p:spTree>
    <p:extLst>
      <p:ext uri="{BB962C8B-B14F-4D97-AF65-F5344CB8AC3E}">
        <p14:creationId xmlns:p14="http://schemas.microsoft.com/office/powerpoint/2010/main" val="14914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496D-E13C-F930-D9CD-0C4CD4F1F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DE45B-054C-2A8B-0592-B4FCE599D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FB91A-5718-B769-1A50-EA55135FE8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B2A4F9-7873-DB21-2824-DF043FC9A49B}"/>
              </a:ext>
            </a:extLst>
          </p:cNvPr>
          <p:cNvSpPr>
            <a:spLocks noGrp="1"/>
          </p:cNvSpPr>
          <p:nvPr>
            <p:ph type="sldNum" sz="quarter" idx="5"/>
          </p:nvPr>
        </p:nvSpPr>
        <p:spPr/>
        <p:txBody>
          <a:bodyPr/>
          <a:lstStyle/>
          <a:p>
            <a:fld id="{CDA2244A-1096-43EE-B481-59E7426F7295}" type="slidenum">
              <a:rPr lang="en-CA" smtClean="0"/>
              <a:pPr/>
              <a:t>19</a:t>
            </a:fld>
            <a:endParaRPr lang="en-CA"/>
          </a:p>
        </p:txBody>
      </p:sp>
    </p:spTree>
    <p:extLst>
      <p:ext uri="{BB962C8B-B14F-4D97-AF65-F5344CB8AC3E}">
        <p14:creationId xmlns:p14="http://schemas.microsoft.com/office/powerpoint/2010/main" val="120584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F79F-B5C1-9A44-B73E-FCB806098EB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36269C8-31FD-6241-A48B-BACE3ABC1D2A}"/>
              </a:ext>
            </a:extLst>
          </p:cNvPr>
          <p:cNvSpPr>
            <a:spLocks noGrp="1"/>
          </p:cNvSpPr>
          <p:nvPr>
            <p:ph type="subTitle" idx="1"/>
          </p:nvPr>
        </p:nvSpPr>
        <p:spPr>
          <a:xfrm>
            <a:off x="1143000" y="2701528"/>
            <a:ext cx="6858000" cy="1241822"/>
          </a:xfrm>
        </p:spPr>
        <p:txBody>
          <a:bodyPr/>
          <a:lstStyle>
            <a:lvl1pPr marL="0" indent="0" algn="ctr">
              <a:buNone/>
              <a:defRPr sz="1800">
                <a:solidFill>
                  <a:srgbClr val="6B6C6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a:extLst>
              <a:ext uri="{FF2B5EF4-FFF2-40B4-BE49-F238E27FC236}">
                <a16:creationId xmlns:a16="http://schemas.microsoft.com/office/drawing/2014/main" id="{635E8381-954A-614C-8265-50818548BE74}"/>
              </a:ext>
            </a:extLst>
          </p:cNvPr>
          <p:cNvSpPr>
            <a:spLocks noGrp="1"/>
          </p:cNvSpPr>
          <p:nvPr>
            <p:ph type="ftr" sz="quarter" idx="11"/>
          </p:nvPr>
        </p:nvSpPr>
        <p:spPr>
          <a:xfrm>
            <a:off x="3028950" y="4572493"/>
            <a:ext cx="3086100" cy="273844"/>
          </a:xfrm>
          <a:prstGeom prst="rect">
            <a:avLst/>
          </a:prstGeom>
        </p:spPr>
        <p:txBody>
          <a:bodyPr/>
          <a:lstStyle/>
          <a:p>
            <a:r>
              <a:rPr lang="en-US" dirty="0"/>
              <a:t>Title of this Presentation</a:t>
            </a:r>
          </a:p>
        </p:txBody>
      </p:sp>
      <p:sp>
        <p:nvSpPr>
          <p:cNvPr id="6" name="Slide Number Placeholder 5">
            <a:extLst>
              <a:ext uri="{FF2B5EF4-FFF2-40B4-BE49-F238E27FC236}">
                <a16:creationId xmlns:a16="http://schemas.microsoft.com/office/drawing/2014/main" id="{A29E66FA-F6E7-9140-8061-0D7683E4FFC6}"/>
              </a:ext>
            </a:extLst>
          </p:cNvPr>
          <p:cNvSpPr>
            <a:spLocks noGrp="1"/>
          </p:cNvSpPr>
          <p:nvPr>
            <p:ph type="sldNum" sz="quarter" idx="12"/>
          </p:nvPr>
        </p:nvSpPr>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150261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1173DA-6F36-AC4A-A687-F6CF1E33A2F8}"/>
              </a:ext>
            </a:extLst>
          </p:cNvPr>
          <p:cNvSpPr/>
          <p:nvPr/>
        </p:nvSpPr>
        <p:spPr>
          <a:xfrm>
            <a:off x="0" y="1"/>
            <a:ext cx="9144000" cy="3830444"/>
          </a:xfrm>
          <a:prstGeom prst="rect">
            <a:avLst/>
          </a:prstGeom>
          <a:solidFill>
            <a:srgbClr val="CC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0A8F79F-B5C1-9A44-B73E-FCB806098EBA}"/>
              </a:ext>
            </a:extLst>
          </p:cNvPr>
          <p:cNvSpPr>
            <a:spLocks noGrp="1"/>
          </p:cNvSpPr>
          <p:nvPr>
            <p:ph type="ctrTitle"/>
          </p:nvPr>
        </p:nvSpPr>
        <p:spPr>
          <a:xfrm>
            <a:off x="1143000" y="781050"/>
            <a:ext cx="6858000" cy="1790700"/>
          </a:xfrm>
        </p:spPr>
        <p:txBody>
          <a:bodyPr anchor="b"/>
          <a:lstStyle>
            <a:lvl1pPr algn="ctr">
              <a:defRPr sz="4500" b="1">
                <a:solidFill>
                  <a:schemeClr val="bg1"/>
                </a:solidFill>
              </a:defRPr>
            </a:lvl1pPr>
          </a:lstStyle>
          <a:p>
            <a:r>
              <a:rPr lang="en-US"/>
              <a:t>Click to edit Master title style</a:t>
            </a:r>
            <a:endParaRPr lang="en-US" dirty="0"/>
          </a:p>
        </p:txBody>
      </p:sp>
      <p:pic>
        <p:nvPicPr>
          <p:cNvPr id="6" name="Picture 5" descr="A picture containing text, sign&#10;&#10;Description automatically generated">
            <a:extLst>
              <a:ext uri="{FF2B5EF4-FFF2-40B4-BE49-F238E27FC236}">
                <a16:creationId xmlns:a16="http://schemas.microsoft.com/office/drawing/2014/main" id="{DCD37F69-BAD9-8F40-BB9C-D44D175D5F1A}"/>
              </a:ext>
            </a:extLst>
          </p:cNvPr>
          <p:cNvPicPr>
            <a:picLocks noChangeAspect="1"/>
          </p:cNvPicPr>
          <p:nvPr/>
        </p:nvPicPr>
        <p:blipFill rotWithShape="1">
          <a:blip r:embed="rId2"/>
          <a:srcRect l="57552" b="-1080"/>
          <a:stretch/>
        </p:blipFill>
        <p:spPr>
          <a:xfrm>
            <a:off x="4167240" y="4111444"/>
            <a:ext cx="809520" cy="764562"/>
          </a:xfrm>
          <a:prstGeom prst="rect">
            <a:avLst/>
          </a:prstGeom>
        </p:spPr>
      </p:pic>
    </p:spTree>
    <p:extLst>
      <p:ext uri="{BB962C8B-B14F-4D97-AF65-F5344CB8AC3E}">
        <p14:creationId xmlns:p14="http://schemas.microsoft.com/office/powerpoint/2010/main" val="404411216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alternat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AE9B617-05FB-A448-B6C6-35C7E69EAFB5}"/>
              </a:ext>
            </a:extLst>
          </p:cNvPr>
          <p:cNvSpPr>
            <a:spLocks noGrp="1"/>
          </p:cNvSpPr>
          <p:nvPr>
            <p:ph type="pic" idx="13"/>
          </p:nvPr>
        </p:nvSpPr>
        <p:spPr>
          <a:xfrm>
            <a:off x="1" y="1"/>
            <a:ext cx="9143999" cy="25515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49438DA1-BF9F-C94A-AC23-16239D703FFA}"/>
              </a:ext>
            </a:extLst>
          </p:cNvPr>
          <p:cNvSpPr>
            <a:spLocks noGrp="1"/>
          </p:cNvSpPr>
          <p:nvPr>
            <p:ph type="title"/>
          </p:nvPr>
        </p:nvSpPr>
        <p:spPr>
          <a:xfrm>
            <a:off x="623888" y="2571751"/>
            <a:ext cx="7886700" cy="850106"/>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CB5FEA-07F9-B449-926F-6AF650D4EB2B}"/>
              </a:ext>
            </a:extLst>
          </p:cNvPr>
          <p:cNvSpPr>
            <a:spLocks noGrp="1"/>
          </p:cNvSpPr>
          <p:nvPr>
            <p:ph type="body" idx="1"/>
          </p:nvPr>
        </p:nvSpPr>
        <p:spPr>
          <a:xfrm>
            <a:off x="623888" y="3442098"/>
            <a:ext cx="7886700" cy="814335"/>
          </a:xfrm>
        </p:spPr>
        <p:txBody>
          <a:bodyPr>
            <a:normAutofit/>
          </a:bodyPr>
          <a:lstStyle>
            <a:lvl1pPr marL="0" indent="0">
              <a:buNone/>
              <a:defRPr sz="1500">
                <a:solidFill>
                  <a:srgbClr val="6B6C6E"/>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6C13523-3878-6A4E-AC02-20102DAAC83D}"/>
              </a:ext>
            </a:extLst>
          </p:cNvPr>
          <p:cNvSpPr>
            <a:spLocks noGrp="1"/>
          </p:cNvSpPr>
          <p:nvPr>
            <p:ph type="ftr" sz="quarter" idx="11"/>
          </p:nvPr>
        </p:nvSpPr>
        <p:spPr>
          <a:xfrm>
            <a:off x="3028950" y="4572493"/>
            <a:ext cx="3086100" cy="273844"/>
          </a:xfrm>
          <a:prstGeom prst="rect">
            <a:avLst/>
          </a:prstGeom>
        </p:spPr>
        <p:txBody>
          <a:bodyPr/>
          <a:lstStyle/>
          <a:p>
            <a:r>
              <a:rPr lang="en-US" dirty="0"/>
              <a:t>Title of this Presentation</a:t>
            </a:r>
          </a:p>
        </p:txBody>
      </p:sp>
      <p:sp>
        <p:nvSpPr>
          <p:cNvPr id="6" name="Slide Number Placeholder 5">
            <a:extLst>
              <a:ext uri="{FF2B5EF4-FFF2-40B4-BE49-F238E27FC236}">
                <a16:creationId xmlns:a16="http://schemas.microsoft.com/office/drawing/2014/main" id="{3D2638C7-E0FF-5041-A11C-FCA459FAFDDA}"/>
              </a:ext>
            </a:extLst>
          </p:cNvPr>
          <p:cNvSpPr>
            <a:spLocks noGrp="1"/>
          </p:cNvSpPr>
          <p:nvPr>
            <p:ph type="sldNum" sz="quarter" idx="12"/>
          </p:nvPr>
        </p:nvSpPr>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153349515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77DB-97F5-1A46-9779-E32F55197C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9DC812-E792-CF43-A3A1-896F42C3AFA9}"/>
              </a:ext>
            </a:extLst>
          </p:cNvPr>
          <p:cNvSpPr>
            <a:spLocks noGrp="1"/>
          </p:cNvSpPr>
          <p:nvPr>
            <p:ph idx="1"/>
          </p:nvPr>
        </p:nvSpPr>
        <p:spPr/>
        <p:txBody>
          <a:bodyPr/>
          <a:lstStyle>
            <a:lvl1pPr>
              <a:defRPr>
                <a:solidFill>
                  <a:srgbClr val="6B6C6E"/>
                </a:solidFill>
              </a:defRPr>
            </a:lvl1pPr>
            <a:lvl2pPr>
              <a:defRPr>
                <a:solidFill>
                  <a:srgbClr val="6B6C6E"/>
                </a:solidFill>
              </a:defRPr>
            </a:lvl2pPr>
            <a:lvl3pPr>
              <a:defRPr>
                <a:solidFill>
                  <a:srgbClr val="6B6C6E"/>
                </a:solidFill>
              </a:defRPr>
            </a:lvl3pPr>
            <a:lvl4pPr>
              <a:defRPr>
                <a:solidFill>
                  <a:srgbClr val="6B6C6E"/>
                </a:solidFill>
              </a:defRPr>
            </a:lvl4pPr>
            <a:lvl5pPr>
              <a:defRPr>
                <a:solidFill>
                  <a:srgbClr val="6B6C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B30FF55-C186-F645-BD24-C3C99DC51EAB}"/>
              </a:ext>
            </a:extLst>
          </p:cNvPr>
          <p:cNvSpPr>
            <a:spLocks noGrp="1"/>
          </p:cNvSpPr>
          <p:nvPr>
            <p:ph type="sldNum" sz="quarter" idx="12"/>
          </p:nvPr>
        </p:nvSpPr>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402905134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8C4740-9387-D74C-ADEC-147EB6FF47D8}"/>
              </a:ext>
            </a:extLst>
          </p:cNvPr>
          <p:cNvSpPr/>
          <p:nvPr/>
        </p:nvSpPr>
        <p:spPr>
          <a:xfrm>
            <a:off x="0" y="0"/>
            <a:ext cx="9144000" cy="4245015"/>
          </a:xfrm>
          <a:prstGeom prst="rect">
            <a:avLst/>
          </a:prstGeom>
          <a:solidFill>
            <a:srgbClr val="CC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EF6924"/>
              </a:solidFill>
            </a:endParaRPr>
          </a:p>
        </p:txBody>
      </p:sp>
      <p:sp>
        <p:nvSpPr>
          <p:cNvPr id="2" name="Title 1">
            <a:extLst>
              <a:ext uri="{FF2B5EF4-FFF2-40B4-BE49-F238E27FC236}">
                <a16:creationId xmlns:a16="http://schemas.microsoft.com/office/drawing/2014/main" id="{D2D677DB-97F5-1A46-9779-E32F55197C45}"/>
              </a:ext>
            </a:extLst>
          </p:cNvPr>
          <p:cNvSpPr>
            <a:spLocks noGrp="1"/>
          </p:cNvSpPr>
          <p:nvPr>
            <p:ph type="title"/>
          </p:nvPr>
        </p:nvSpPr>
        <p:spPr>
          <a:xfrm>
            <a:off x="526174" y="1625422"/>
            <a:ext cx="7886700" cy="994172"/>
          </a:xfrm>
        </p:spPr>
        <p:txBody>
          <a:bodyPr/>
          <a:lstStyle>
            <a:lvl1pPr>
              <a:defRPr>
                <a:solidFill>
                  <a:schemeClr val="bg1"/>
                </a:solidFill>
              </a:defRPr>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80EFE32B-EB26-DE47-A37E-99F709BAB40A}"/>
              </a:ext>
            </a:extLst>
          </p:cNvPr>
          <p:cNvCxnSpPr>
            <a:cxnSpLocks/>
          </p:cNvCxnSpPr>
          <p:nvPr/>
        </p:nvCxnSpPr>
        <p:spPr>
          <a:xfrm>
            <a:off x="616353" y="2619593"/>
            <a:ext cx="19445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3574DC6-5825-2144-AF14-BD4ADE8BF044}"/>
              </a:ext>
            </a:extLst>
          </p:cNvPr>
          <p:cNvSpPr>
            <a:spLocks noGrp="1"/>
          </p:cNvSpPr>
          <p:nvPr>
            <p:ph type="ftr" sz="quarter" idx="11"/>
          </p:nvPr>
        </p:nvSpPr>
        <p:spPr>
          <a:xfrm>
            <a:off x="3028950" y="4572493"/>
            <a:ext cx="3086100" cy="273844"/>
          </a:xfrm>
          <a:prstGeom prst="rect">
            <a:avLst/>
          </a:prstGeom>
        </p:spPr>
        <p:txBody>
          <a:bodyPr/>
          <a:lstStyle/>
          <a:p>
            <a:r>
              <a:rPr lang="en-US" dirty="0"/>
              <a:t>Title of this Presentation</a:t>
            </a:r>
          </a:p>
        </p:txBody>
      </p:sp>
      <p:sp>
        <p:nvSpPr>
          <p:cNvPr id="18" name="Slide Number Placeholder 5">
            <a:extLst>
              <a:ext uri="{FF2B5EF4-FFF2-40B4-BE49-F238E27FC236}">
                <a16:creationId xmlns:a16="http://schemas.microsoft.com/office/drawing/2014/main" id="{E8BD302C-1865-F447-99CE-4F28586CB067}"/>
              </a:ext>
            </a:extLst>
          </p:cNvPr>
          <p:cNvSpPr>
            <a:spLocks noGrp="1"/>
          </p:cNvSpPr>
          <p:nvPr>
            <p:ph type="sldNum" sz="quarter" idx="12"/>
          </p:nvPr>
        </p:nvSpPr>
        <p:spPr>
          <a:xfrm>
            <a:off x="6457950" y="4572493"/>
            <a:ext cx="2057400" cy="273844"/>
          </a:xfrm>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122783350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4528-B933-1543-930A-D3025DC714FC}"/>
              </a:ext>
            </a:extLst>
          </p:cNvPr>
          <p:cNvSpPr>
            <a:spLocks noGrp="1"/>
          </p:cNvSpPr>
          <p:nvPr>
            <p:ph type="title"/>
          </p:nvPr>
        </p:nvSpPr>
        <p:spPr>
          <a:xfrm>
            <a:off x="629841" y="342900"/>
            <a:ext cx="3942159" cy="1200150"/>
          </a:xfrm>
        </p:spPr>
        <p:txBody>
          <a:bodyPr anchor="b">
            <a:normAutofit/>
          </a:bodyPr>
          <a:lstStyle>
            <a:lvl1pPr>
              <a:defRPr sz="33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BE66120-D1D8-FC44-BCDC-58AAC1A3713F}"/>
              </a:ext>
            </a:extLst>
          </p:cNvPr>
          <p:cNvSpPr>
            <a:spLocks noGrp="1"/>
          </p:cNvSpPr>
          <p:nvPr>
            <p:ph type="pic" idx="1"/>
          </p:nvPr>
        </p:nvSpPr>
        <p:spPr>
          <a:xfrm>
            <a:off x="5564983" y="0"/>
            <a:ext cx="3579017"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6A8E356-69BD-7440-9722-C58FEA9F6CEB}"/>
              </a:ext>
            </a:extLst>
          </p:cNvPr>
          <p:cNvSpPr>
            <a:spLocks noGrp="1"/>
          </p:cNvSpPr>
          <p:nvPr>
            <p:ph type="body" sz="half" idx="2"/>
          </p:nvPr>
        </p:nvSpPr>
        <p:spPr>
          <a:xfrm>
            <a:off x="629841" y="1677229"/>
            <a:ext cx="3942159" cy="2579204"/>
          </a:xfrm>
        </p:spPr>
        <p:txBody>
          <a:bodyPr>
            <a:normAutofit/>
          </a:bodyPr>
          <a:lstStyle>
            <a:lvl1pPr marL="0" indent="0">
              <a:buNone/>
              <a:defRPr sz="1350" b="0" i="0">
                <a:solidFill>
                  <a:srgbClr val="6B6C6E"/>
                </a:solidFill>
                <a:latin typeface="Calibri Light" panose="020F0302020204030204" pitchFamily="34" charset="0"/>
                <a:cs typeface="Calibri Light" panose="020F03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D3131699-5181-B749-84A3-68768D8BDB16}"/>
              </a:ext>
            </a:extLst>
          </p:cNvPr>
          <p:cNvSpPr>
            <a:spLocks noGrp="1"/>
          </p:cNvSpPr>
          <p:nvPr>
            <p:ph type="sldNum" sz="quarter" idx="12"/>
          </p:nvPr>
        </p:nvSpPr>
        <p:spPr>
          <a:xfrm>
            <a:off x="8177419" y="4572493"/>
            <a:ext cx="337931" cy="273844"/>
          </a:xfrm>
          <a:solidFill>
            <a:srgbClr val="CC1852"/>
          </a:solidFill>
        </p:spPr>
        <p:txBody>
          <a:bodyPr/>
          <a:lstStyle>
            <a:lvl1pPr algn="ctr">
              <a:defRPr>
                <a:solidFill>
                  <a:schemeClr val="bg1"/>
                </a:solidFill>
              </a:defRPr>
            </a:lvl1pPr>
          </a:lstStyle>
          <a:p>
            <a:fld id="{E8EDA790-A0DA-4CCE-BCFD-1AED5FDA754B}" type="slidenum">
              <a:rPr lang="en-US" smtClean="0"/>
              <a:pPr/>
              <a:t>‹#›</a:t>
            </a:fld>
            <a:endParaRPr lang="en-US" dirty="0"/>
          </a:p>
        </p:txBody>
      </p:sp>
      <p:sp>
        <p:nvSpPr>
          <p:cNvPr id="10" name="Footer Placeholder 4">
            <a:extLst>
              <a:ext uri="{FF2B5EF4-FFF2-40B4-BE49-F238E27FC236}">
                <a16:creationId xmlns:a16="http://schemas.microsoft.com/office/drawing/2014/main" id="{C8643863-8928-3C48-B44C-3AC7F4FEE08C}"/>
              </a:ext>
            </a:extLst>
          </p:cNvPr>
          <p:cNvSpPr>
            <a:spLocks noGrp="1"/>
          </p:cNvSpPr>
          <p:nvPr>
            <p:ph type="ftr" sz="quarter" idx="11"/>
          </p:nvPr>
        </p:nvSpPr>
        <p:spPr>
          <a:xfrm>
            <a:off x="3780172" y="4572493"/>
            <a:ext cx="1583657" cy="273844"/>
          </a:xfrm>
          <a:prstGeom prst="rect">
            <a:avLst/>
          </a:prstGeom>
        </p:spPr>
        <p:txBody>
          <a:bodyPr/>
          <a:lstStyle/>
          <a:p>
            <a:r>
              <a:rPr lang="en-US" dirty="0"/>
              <a:t>Title of this Presentation</a:t>
            </a:r>
          </a:p>
        </p:txBody>
      </p:sp>
    </p:spTree>
    <p:extLst>
      <p:ext uri="{BB962C8B-B14F-4D97-AF65-F5344CB8AC3E}">
        <p14:creationId xmlns:p14="http://schemas.microsoft.com/office/powerpoint/2010/main" val="88963221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4528-B933-1543-930A-D3025DC714FC}"/>
              </a:ext>
            </a:extLst>
          </p:cNvPr>
          <p:cNvSpPr>
            <a:spLocks noGrp="1"/>
          </p:cNvSpPr>
          <p:nvPr>
            <p:ph type="title"/>
          </p:nvPr>
        </p:nvSpPr>
        <p:spPr>
          <a:xfrm>
            <a:off x="4092438" y="342900"/>
            <a:ext cx="4421722" cy="1200150"/>
          </a:xfrm>
        </p:spPr>
        <p:txBody>
          <a:bodyPr anchor="b">
            <a:normAutofit/>
          </a:bodyPr>
          <a:lstStyle>
            <a:lvl1pPr>
              <a:defRPr sz="3300"/>
            </a:lvl1pPr>
          </a:lstStyle>
          <a:p>
            <a:r>
              <a:rPr lang="en-US" dirty="0"/>
              <a:t>Click to edit Master title style</a:t>
            </a:r>
          </a:p>
        </p:txBody>
      </p:sp>
      <p:sp>
        <p:nvSpPr>
          <p:cNvPr id="3" name="Picture Placeholder 2">
            <a:extLst>
              <a:ext uri="{FF2B5EF4-FFF2-40B4-BE49-F238E27FC236}">
                <a16:creationId xmlns:a16="http://schemas.microsoft.com/office/drawing/2014/main" id="{3BE66120-D1D8-FC44-BCDC-58AAC1A3713F}"/>
              </a:ext>
            </a:extLst>
          </p:cNvPr>
          <p:cNvSpPr>
            <a:spLocks noGrp="1"/>
          </p:cNvSpPr>
          <p:nvPr>
            <p:ph type="pic" idx="1"/>
          </p:nvPr>
        </p:nvSpPr>
        <p:spPr>
          <a:xfrm>
            <a:off x="1" y="1"/>
            <a:ext cx="3579017" cy="425643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6A8E356-69BD-7440-9722-C58FEA9F6CEB}"/>
              </a:ext>
            </a:extLst>
          </p:cNvPr>
          <p:cNvSpPr>
            <a:spLocks noGrp="1"/>
          </p:cNvSpPr>
          <p:nvPr>
            <p:ph type="body" sz="half" idx="2"/>
          </p:nvPr>
        </p:nvSpPr>
        <p:spPr>
          <a:xfrm>
            <a:off x="4092438" y="1677229"/>
            <a:ext cx="4421722" cy="2579204"/>
          </a:xfrm>
        </p:spPr>
        <p:txBody>
          <a:bodyPr>
            <a:normAutofit/>
          </a:bodyPr>
          <a:lstStyle>
            <a:lvl1pPr marL="0" indent="0">
              <a:buNone/>
              <a:defRPr sz="1350" b="0" i="0">
                <a:solidFill>
                  <a:srgbClr val="6B6C6E"/>
                </a:solidFill>
                <a:latin typeface="Calibri Light" panose="020F0302020204030204" pitchFamily="34" charset="0"/>
                <a:cs typeface="Calibri Light" panose="020F030202020403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C8643863-8928-3C48-B44C-3AC7F4FEE08C}"/>
              </a:ext>
            </a:extLst>
          </p:cNvPr>
          <p:cNvSpPr>
            <a:spLocks noGrp="1"/>
          </p:cNvSpPr>
          <p:nvPr>
            <p:ph type="ftr" sz="quarter" idx="11"/>
          </p:nvPr>
        </p:nvSpPr>
        <p:spPr>
          <a:xfrm>
            <a:off x="4092438" y="4572493"/>
            <a:ext cx="1583657" cy="273844"/>
          </a:xfrm>
          <a:prstGeom prst="rect">
            <a:avLst/>
          </a:prstGeom>
        </p:spPr>
        <p:txBody>
          <a:bodyPr/>
          <a:lstStyle>
            <a:lvl1pPr algn="l">
              <a:defRPr/>
            </a:lvl1pPr>
          </a:lstStyle>
          <a:p>
            <a:pPr algn="l"/>
            <a:r>
              <a:rPr lang="en-US" dirty="0"/>
              <a:t>Title of this Presentation</a:t>
            </a:r>
          </a:p>
        </p:txBody>
      </p:sp>
      <p:sp>
        <p:nvSpPr>
          <p:cNvPr id="8" name="Slide Number Placeholder 6">
            <a:extLst>
              <a:ext uri="{FF2B5EF4-FFF2-40B4-BE49-F238E27FC236}">
                <a16:creationId xmlns:a16="http://schemas.microsoft.com/office/drawing/2014/main" id="{4DF1F3EA-3D76-554E-BCC9-C720CDD73576}"/>
              </a:ext>
            </a:extLst>
          </p:cNvPr>
          <p:cNvSpPr>
            <a:spLocks noGrp="1"/>
          </p:cNvSpPr>
          <p:nvPr>
            <p:ph type="sldNum" sz="quarter" idx="12"/>
          </p:nvPr>
        </p:nvSpPr>
        <p:spPr>
          <a:xfrm>
            <a:off x="7856882" y="4572493"/>
            <a:ext cx="658468" cy="273844"/>
          </a:xfrm>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44688159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669A-E32E-8441-94FD-A0121A1345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3483A-01BD-9249-9DBA-309535F332FF}"/>
              </a:ext>
            </a:extLst>
          </p:cNvPr>
          <p:cNvSpPr>
            <a:spLocks noGrp="1"/>
          </p:cNvSpPr>
          <p:nvPr>
            <p:ph sz="half" idx="1"/>
          </p:nvPr>
        </p:nvSpPr>
        <p:spPr>
          <a:xfrm>
            <a:off x="628650" y="1369219"/>
            <a:ext cx="3886200" cy="2894669"/>
          </a:xfrm>
        </p:spPr>
        <p:txBody>
          <a:bodyPr/>
          <a:lstStyle>
            <a:lvl1pPr>
              <a:defRPr>
                <a:solidFill>
                  <a:srgbClr val="6B6C6E"/>
                </a:solidFill>
              </a:defRPr>
            </a:lvl1pPr>
            <a:lvl2pPr>
              <a:defRPr>
                <a:solidFill>
                  <a:srgbClr val="6B6C6E"/>
                </a:solidFill>
              </a:defRPr>
            </a:lvl2pPr>
            <a:lvl3pPr>
              <a:defRPr>
                <a:solidFill>
                  <a:srgbClr val="6B6C6E"/>
                </a:solidFill>
              </a:defRPr>
            </a:lvl3pPr>
            <a:lvl4pPr>
              <a:defRPr>
                <a:solidFill>
                  <a:srgbClr val="6B6C6E"/>
                </a:solidFill>
              </a:defRPr>
            </a:lvl4pPr>
            <a:lvl5pPr>
              <a:defRPr>
                <a:solidFill>
                  <a:srgbClr val="6B6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DD54372-59C9-584B-AA55-AE5A8134D5AC}"/>
              </a:ext>
            </a:extLst>
          </p:cNvPr>
          <p:cNvSpPr>
            <a:spLocks noGrp="1"/>
          </p:cNvSpPr>
          <p:nvPr>
            <p:ph sz="half" idx="2"/>
          </p:nvPr>
        </p:nvSpPr>
        <p:spPr>
          <a:xfrm>
            <a:off x="4629150" y="1369219"/>
            <a:ext cx="3886200" cy="2894669"/>
          </a:xfrm>
        </p:spPr>
        <p:txBody>
          <a:bodyPr/>
          <a:lstStyle>
            <a:lvl1pPr>
              <a:defRPr>
                <a:solidFill>
                  <a:srgbClr val="6B6C6E"/>
                </a:solidFill>
              </a:defRPr>
            </a:lvl1pPr>
            <a:lvl2pPr>
              <a:defRPr>
                <a:solidFill>
                  <a:srgbClr val="6B6C6E"/>
                </a:solidFill>
              </a:defRPr>
            </a:lvl2pPr>
            <a:lvl3pPr>
              <a:defRPr>
                <a:solidFill>
                  <a:srgbClr val="6B6C6E"/>
                </a:solidFill>
              </a:defRPr>
            </a:lvl3pPr>
            <a:lvl4pPr>
              <a:defRPr>
                <a:solidFill>
                  <a:srgbClr val="6B6C6E"/>
                </a:solidFill>
              </a:defRPr>
            </a:lvl4pPr>
            <a:lvl5pPr>
              <a:defRPr>
                <a:solidFill>
                  <a:srgbClr val="6B6C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4E58A0B-E37D-D043-B4DA-0D488006B5B4}"/>
              </a:ext>
            </a:extLst>
          </p:cNvPr>
          <p:cNvSpPr>
            <a:spLocks noGrp="1"/>
          </p:cNvSpPr>
          <p:nvPr>
            <p:ph type="ftr" sz="quarter" idx="11"/>
          </p:nvPr>
        </p:nvSpPr>
        <p:spPr>
          <a:xfrm>
            <a:off x="3028950" y="4572493"/>
            <a:ext cx="3086100" cy="273844"/>
          </a:xfrm>
          <a:prstGeom prst="rect">
            <a:avLst/>
          </a:prstGeom>
        </p:spPr>
        <p:txBody>
          <a:bodyPr/>
          <a:lstStyle/>
          <a:p>
            <a:r>
              <a:rPr lang="en-US" dirty="0"/>
              <a:t>Title of this Presentation</a:t>
            </a:r>
          </a:p>
        </p:txBody>
      </p:sp>
      <p:sp>
        <p:nvSpPr>
          <p:cNvPr id="7" name="Slide Number Placeholder 6">
            <a:extLst>
              <a:ext uri="{FF2B5EF4-FFF2-40B4-BE49-F238E27FC236}">
                <a16:creationId xmlns:a16="http://schemas.microsoft.com/office/drawing/2014/main" id="{88905318-930A-B54B-8591-B13FC939500F}"/>
              </a:ext>
            </a:extLst>
          </p:cNvPr>
          <p:cNvSpPr>
            <a:spLocks noGrp="1"/>
          </p:cNvSpPr>
          <p:nvPr>
            <p:ph type="sldNum" sz="quarter" idx="12"/>
          </p:nvPr>
        </p:nvSpPr>
        <p:spPr/>
        <p:txBody>
          <a:bodyPr/>
          <a:lstStyle/>
          <a:p>
            <a:fld id="{E8EDA790-A0DA-4CCE-BCFD-1AED5FDA754B}" type="slidenum">
              <a:rPr lang="en-US" smtClean="0"/>
              <a:pPr/>
              <a:t>‹#›</a:t>
            </a:fld>
            <a:endParaRPr lang="en-US" dirty="0"/>
          </a:p>
        </p:txBody>
      </p:sp>
      <p:sp>
        <p:nvSpPr>
          <p:cNvPr id="8" name="Rectangle 7">
            <a:extLst>
              <a:ext uri="{FF2B5EF4-FFF2-40B4-BE49-F238E27FC236}">
                <a16:creationId xmlns:a16="http://schemas.microsoft.com/office/drawing/2014/main" id="{59C03822-9BEA-DF44-86A3-BB6FBD045916}"/>
              </a:ext>
            </a:extLst>
          </p:cNvPr>
          <p:cNvSpPr/>
          <p:nvPr/>
        </p:nvSpPr>
        <p:spPr>
          <a:xfrm>
            <a:off x="0" y="0"/>
            <a:ext cx="625033" cy="121492"/>
          </a:xfrm>
          <a:prstGeom prst="rect">
            <a:avLst/>
          </a:prstGeom>
          <a:solidFill>
            <a:srgbClr val="EF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D4BD58F3-14D9-9A42-8F54-8B1142D84D98}"/>
              </a:ext>
            </a:extLst>
          </p:cNvPr>
          <p:cNvSpPr/>
          <p:nvPr/>
        </p:nvSpPr>
        <p:spPr>
          <a:xfrm>
            <a:off x="625033" y="0"/>
            <a:ext cx="625033" cy="121492"/>
          </a:xfrm>
          <a:prstGeom prst="rect">
            <a:avLst/>
          </a:prstGeom>
          <a:solidFill>
            <a:srgbClr val="CC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5176660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2EBA-68B6-074D-83C4-9E43E772A1A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D575999-4A23-A845-8F6A-EDD37F27858C}"/>
              </a:ext>
            </a:extLst>
          </p:cNvPr>
          <p:cNvSpPr>
            <a:spLocks noGrp="1"/>
          </p:cNvSpPr>
          <p:nvPr>
            <p:ph type="ftr" sz="quarter" idx="11"/>
          </p:nvPr>
        </p:nvSpPr>
        <p:spPr>
          <a:xfrm>
            <a:off x="3028950" y="4572493"/>
            <a:ext cx="3086100" cy="273844"/>
          </a:xfrm>
          <a:prstGeom prst="rect">
            <a:avLst/>
          </a:prstGeom>
        </p:spPr>
        <p:txBody>
          <a:bodyPr/>
          <a:lstStyle/>
          <a:p>
            <a:r>
              <a:rPr lang="en-US" dirty="0"/>
              <a:t>Title of this Presentation</a:t>
            </a:r>
          </a:p>
        </p:txBody>
      </p:sp>
      <p:sp>
        <p:nvSpPr>
          <p:cNvPr id="5" name="Slide Number Placeholder 4">
            <a:extLst>
              <a:ext uri="{FF2B5EF4-FFF2-40B4-BE49-F238E27FC236}">
                <a16:creationId xmlns:a16="http://schemas.microsoft.com/office/drawing/2014/main" id="{F43465AB-737D-AA4D-A5B6-E73A98192A13}"/>
              </a:ext>
            </a:extLst>
          </p:cNvPr>
          <p:cNvSpPr>
            <a:spLocks noGrp="1"/>
          </p:cNvSpPr>
          <p:nvPr>
            <p:ph type="sldNum" sz="quarter" idx="12"/>
          </p:nvPr>
        </p:nvSpPr>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32934841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E574DE-BD96-5A47-AE78-2BB001142F5E}"/>
              </a:ext>
            </a:extLst>
          </p:cNvPr>
          <p:cNvSpPr>
            <a:spLocks noGrp="1"/>
          </p:cNvSpPr>
          <p:nvPr>
            <p:ph type="ftr" sz="quarter" idx="11"/>
          </p:nvPr>
        </p:nvSpPr>
        <p:spPr>
          <a:xfrm>
            <a:off x="3028950" y="4572493"/>
            <a:ext cx="3086100" cy="273844"/>
          </a:xfrm>
          <a:prstGeom prst="rect">
            <a:avLst/>
          </a:prstGeom>
        </p:spPr>
        <p:txBody>
          <a:bodyPr/>
          <a:lstStyle/>
          <a:p>
            <a:r>
              <a:rPr lang="en-US" dirty="0"/>
              <a:t>Title of this Presentation</a:t>
            </a:r>
          </a:p>
        </p:txBody>
      </p:sp>
      <p:sp>
        <p:nvSpPr>
          <p:cNvPr id="4" name="Slide Number Placeholder 3">
            <a:extLst>
              <a:ext uri="{FF2B5EF4-FFF2-40B4-BE49-F238E27FC236}">
                <a16:creationId xmlns:a16="http://schemas.microsoft.com/office/drawing/2014/main" id="{D52B5C6F-AA5B-824B-AC8F-1640B05921F3}"/>
              </a:ext>
            </a:extLst>
          </p:cNvPr>
          <p:cNvSpPr>
            <a:spLocks noGrp="1"/>
          </p:cNvSpPr>
          <p:nvPr>
            <p:ph type="sldNum" sz="quarter" idx="12"/>
          </p:nvPr>
        </p:nvSpPr>
        <p:spPr/>
        <p:txBody>
          <a:bodyPr/>
          <a:lstStyle/>
          <a:p>
            <a:fld id="{E8EDA790-A0DA-4CCE-BCFD-1AED5FDA754B}" type="slidenum">
              <a:rPr lang="en-US" smtClean="0"/>
              <a:pPr/>
              <a:t>‹#›</a:t>
            </a:fld>
            <a:endParaRPr lang="en-US" dirty="0"/>
          </a:p>
        </p:txBody>
      </p:sp>
    </p:spTree>
    <p:extLst>
      <p:ext uri="{BB962C8B-B14F-4D97-AF65-F5344CB8AC3E}">
        <p14:creationId xmlns:p14="http://schemas.microsoft.com/office/powerpoint/2010/main" val="10090578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96B307-602B-AB49-90C2-9F4C55952560}"/>
              </a:ext>
            </a:extLst>
          </p:cNvPr>
          <p:cNvSpPr>
            <a:spLocks noGrp="1"/>
          </p:cNvSpPr>
          <p:nvPr>
            <p:ph type="title"/>
          </p:nvPr>
        </p:nvSpPr>
        <p:spPr>
          <a:xfrm>
            <a:off x="636270" y="4262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8DF4C43-C37D-E842-B9A3-177A6835D796}"/>
              </a:ext>
            </a:extLst>
          </p:cNvPr>
          <p:cNvSpPr>
            <a:spLocks noGrp="1"/>
          </p:cNvSpPr>
          <p:nvPr>
            <p:ph type="body" idx="1"/>
          </p:nvPr>
        </p:nvSpPr>
        <p:spPr>
          <a:xfrm>
            <a:off x="633198" y="1369219"/>
            <a:ext cx="7890317" cy="28872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B45920-E7FC-E24F-AF47-F032F7055494}"/>
              </a:ext>
            </a:extLst>
          </p:cNvPr>
          <p:cNvSpPr>
            <a:spLocks noGrp="1"/>
          </p:cNvSpPr>
          <p:nvPr>
            <p:ph type="sldNum" sz="quarter" idx="4"/>
          </p:nvPr>
        </p:nvSpPr>
        <p:spPr>
          <a:xfrm>
            <a:off x="6457950" y="457249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8EDA790-A0DA-4CCE-BCFD-1AED5FDA754B}" type="slidenum">
              <a:rPr lang="en-US" smtClean="0"/>
              <a:pPr/>
              <a:t>‹#›</a:t>
            </a:fld>
            <a:endParaRPr lang="en-US" dirty="0"/>
          </a:p>
        </p:txBody>
      </p:sp>
      <p:sp>
        <p:nvSpPr>
          <p:cNvPr id="13" name="Rectangle 12">
            <a:extLst>
              <a:ext uri="{FF2B5EF4-FFF2-40B4-BE49-F238E27FC236}">
                <a16:creationId xmlns:a16="http://schemas.microsoft.com/office/drawing/2014/main" id="{9DA6EF1A-18E0-EA42-8F7B-5490D6B3E153}"/>
              </a:ext>
            </a:extLst>
          </p:cNvPr>
          <p:cNvSpPr/>
          <p:nvPr/>
        </p:nvSpPr>
        <p:spPr>
          <a:xfrm>
            <a:off x="0" y="1986"/>
            <a:ext cx="625033" cy="121492"/>
          </a:xfrm>
          <a:prstGeom prst="rect">
            <a:avLst/>
          </a:prstGeom>
          <a:solidFill>
            <a:srgbClr val="00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DEB98278-1803-EA4C-B93A-66BF98370134}"/>
              </a:ext>
            </a:extLst>
          </p:cNvPr>
          <p:cNvSpPr/>
          <p:nvPr/>
        </p:nvSpPr>
        <p:spPr>
          <a:xfrm>
            <a:off x="625033" y="1986"/>
            <a:ext cx="625033" cy="121492"/>
          </a:xfrm>
          <a:prstGeom prst="rect">
            <a:avLst/>
          </a:prstGeom>
          <a:solidFill>
            <a:srgbClr val="CC1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picture containing text, sign&#10;&#10;Description automatically generated">
            <a:extLst>
              <a:ext uri="{FF2B5EF4-FFF2-40B4-BE49-F238E27FC236}">
                <a16:creationId xmlns:a16="http://schemas.microsoft.com/office/drawing/2014/main" id="{5863C728-CCCC-2D48-824B-29D7C1A3938E}"/>
              </a:ext>
            </a:extLst>
          </p:cNvPr>
          <p:cNvPicPr>
            <a:picLocks noChangeAspect="1"/>
          </p:cNvPicPr>
          <p:nvPr/>
        </p:nvPicPr>
        <p:blipFill rotWithShape="1">
          <a:blip r:embed="rId12"/>
          <a:srcRect l="54138" t="-14494" r="-4374" b="-886"/>
          <a:stretch/>
        </p:blipFill>
        <p:spPr>
          <a:xfrm>
            <a:off x="312805" y="4414226"/>
            <a:ext cx="648072" cy="590378"/>
          </a:xfrm>
          <a:prstGeom prst="rect">
            <a:avLst/>
          </a:prstGeom>
        </p:spPr>
      </p:pic>
    </p:spTree>
    <p:extLst>
      <p:ext uri="{BB962C8B-B14F-4D97-AF65-F5344CB8AC3E}">
        <p14:creationId xmlns:p14="http://schemas.microsoft.com/office/powerpoint/2010/main" val="30499981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dt="0"/>
  <p:txStyles>
    <p:titleStyle>
      <a:lvl1pPr algn="l" defTabSz="685800" rtl="0" eaLnBrk="1" latinLnBrk="0" hangingPunct="1">
        <a:lnSpc>
          <a:spcPct val="90000"/>
        </a:lnSpc>
        <a:spcBef>
          <a:spcPct val="0"/>
        </a:spcBef>
        <a:buNone/>
        <a:defRPr sz="3300" kern="1200">
          <a:solidFill>
            <a:srgbClr val="CC185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F82C-610E-BEDE-15AB-CFF3BFD2ED34}"/>
              </a:ext>
            </a:extLst>
          </p:cNvPr>
          <p:cNvSpPr>
            <a:spLocks noGrp="1"/>
          </p:cNvSpPr>
          <p:nvPr>
            <p:ph type="ctrTitle"/>
          </p:nvPr>
        </p:nvSpPr>
        <p:spPr>
          <a:xfrm>
            <a:off x="1142997" y="3254101"/>
            <a:ext cx="6858000" cy="864096"/>
          </a:xfrm>
        </p:spPr>
        <p:txBody>
          <a:bodyPr>
            <a:normAutofit/>
          </a:bodyPr>
          <a:lstStyle/>
          <a:p>
            <a:r>
              <a:rPr lang="en-US" dirty="0"/>
              <a:t>Ambulance NB</a:t>
            </a:r>
            <a:endParaRPr lang="en-US" sz="2700" dirty="0"/>
          </a:p>
        </p:txBody>
      </p:sp>
      <p:sp>
        <p:nvSpPr>
          <p:cNvPr id="3" name="Subtitle 2">
            <a:extLst>
              <a:ext uri="{FF2B5EF4-FFF2-40B4-BE49-F238E27FC236}">
                <a16:creationId xmlns:a16="http://schemas.microsoft.com/office/drawing/2014/main" id="{0C60CB8F-0FD8-FC8D-0A97-33DCC92957E3}"/>
              </a:ext>
            </a:extLst>
          </p:cNvPr>
          <p:cNvSpPr>
            <a:spLocks noGrp="1"/>
          </p:cNvSpPr>
          <p:nvPr>
            <p:ph type="subTitle" idx="1"/>
          </p:nvPr>
        </p:nvSpPr>
        <p:spPr>
          <a:xfrm>
            <a:off x="199335" y="4043134"/>
            <a:ext cx="8745323" cy="360039"/>
          </a:xfrm>
        </p:spPr>
        <p:txBody>
          <a:bodyPr>
            <a:noAutofit/>
          </a:bodyPr>
          <a:lstStyle/>
          <a:p>
            <a:r>
              <a:rPr lang="en-US" sz="1600" dirty="0"/>
              <a:t>2025 UMNB Annual Conference and AGM </a:t>
            </a:r>
            <a:r>
              <a:rPr lang="en-US" sz="1600" b="1" dirty="0"/>
              <a:t>|</a:t>
            </a:r>
            <a:r>
              <a:rPr lang="en-US" sz="1600" dirty="0"/>
              <a:t> 2025 </a:t>
            </a:r>
            <a:r>
              <a:rPr lang="fr-CA" sz="1600" noProof="0" dirty="0"/>
              <a:t>Conférence annuelle et assemblée générale de l’UMNB</a:t>
            </a:r>
          </a:p>
        </p:txBody>
      </p:sp>
      <p:sp>
        <p:nvSpPr>
          <p:cNvPr id="5" name="Slide Number Placeholder 4">
            <a:extLst>
              <a:ext uri="{FF2B5EF4-FFF2-40B4-BE49-F238E27FC236}">
                <a16:creationId xmlns:a16="http://schemas.microsoft.com/office/drawing/2014/main" id="{DE777199-1204-F65D-DA5C-35A8FD0DDC8D}"/>
              </a:ext>
            </a:extLst>
          </p:cNvPr>
          <p:cNvSpPr>
            <a:spLocks noGrp="1"/>
          </p:cNvSpPr>
          <p:nvPr>
            <p:ph type="sldNum" sz="quarter" idx="12"/>
          </p:nvPr>
        </p:nvSpPr>
        <p:spPr/>
        <p:txBody>
          <a:bodyPr/>
          <a:lstStyle/>
          <a:p>
            <a:fld id="{E8EDA790-A0DA-4CCE-BCFD-1AED5FDA754B}" type="slidenum">
              <a:rPr lang="en-US" smtClean="0"/>
              <a:pPr/>
              <a:t>1</a:t>
            </a:fld>
            <a:endParaRPr lang="en-US" dirty="0"/>
          </a:p>
        </p:txBody>
      </p:sp>
      <p:pic>
        <p:nvPicPr>
          <p:cNvPr id="7" name="Picture 6" descr="A ambulance and an airplane&#10;&#10;AI-generated content may be incorrect.">
            <a:extLst>
              <a:ext uri="{FF2B5EF4-FFF2-40B4-BE49-F238E27FC236}">
                <a16:creationId xmlns:a16="http://schemas.microsoft.com/office/drawing/2014/main" id="{F6AF7554-B4C8-CFF8-2CB2-5EF4DE427F1D}"/>
              </a:ext>
            </a:extLst>
          </p:cNvPr>
          <p:cNvPicPr>
            <a:picLocks noChangeAspect="1"/>
          </p:cNvPicPr>
          <p:nvPr/>
        </p:nvPicPr>
        <p:blipFill>
          <a:blip r:embed="rId2" cstate="print">
            <a:extLst>
              <a:ext uri="{28A0092B-C50C-407E-A947-70E740481C1C}">
                <a14:useLocalDpi xmlns:a14="http://schemas.microsoft.com/office/drawing/2010/main" val="0"/>
              </a:ext>
            </a:extLst>
          </a:blip>
          <a:srcRect t="33200" b="13601"/>
          <a:stretch>
            <a:fillRect/>
          </a:stretch>
        </p:blipFill>
        <p:spPr>
          <a:xfrm>
            <a:off x="-2" y="1167"/>
            <a:ext cx="9144000" cy="3243027"/>
          </a:xfrm>
          <a:prstGeom prst="rect">
            <a:avLst/>
          </a:prstGeom>
        </p:spPr>
      </p:pic>
    </p:spTree>
    <p:extLst>
      <p:ext uri="{BB962C8B-B14F-4D97-AF65-F5344CB8AC3E}">
        <p14:creationId xmlns:p14="http://schemas.microsoft.com/office/powerpoint/2010/main" val="399438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16AFC-FDC0-4B89-58CB-513B8D838F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705D9-C8CD-513D-EC99-F5C6B42A74A1}"/>
              </a:ext>
            </a:extLst>
          </p:cNvPr>
          <p:cNvSpPr>
            <a:spLocks noGrp="1"/>
          </p:cNvSpPr>
          <p:nvPr>
            <p:ph idx="1"/>
          </p:nvPr>
        </p:nvSpPr>
        <p:spPr>
          <a:xfrm>
            <a:off x="722587" y="791876"/>
            <a:ext cx="3766864" cy="3559747"/>
          </a:xfrm>
        </p:spPr>
        <p:txBody>
          <a:bodyPr>
            <a:normAutofit/>
          </a:bodyPr>
          <a:lstStyle/>
          <a:p>
            <a:pPr marL="0" indent="0" algn="ctr">
              <a:buNone/>
            </a:pPr>
            <a:r>
              <a:rPr lang="en-US" sz="3300" b="1" dirty="0">
                <a:solidFill>
                  <a:srgbClr val="CC1852"/>
                </a:solidFill>
                <a:latin typeface="+mj-lt"/>
                <a:ea typeface="+mj-ea"/>
                <a:cs typeface="+mj-cs"/>
              </a:rPr>
              <a:t>Strategic Goal</a:t>
            </a:r>
          </a:p>
          <a:p>
            <a:pPr marL="0" indent="0" algn="ctr">
              <a:buNone/>
            </a:pPr>
            <a:r>
              <a:rPr lang="en-US" sz="2000" dirty="0"/>
              <a:t>Transform the ambulance service model through innovation, optimizing accessibility to emergency care while prioritizing the employee experience and well-being of our paramedics. </a:t>
            </a:r>
          </a:p>
          <a:p>
            <a:pPr marL="0" indent="0" algn="ctr">
              <a:buNone/>
            </a:pPr>
            <a:endParaRPr lang="en-US" sz="2000" dirty="0"/>
          </a:p>
          <a:p>
            <a:pPr marL="0" indent="0" algn="ctr">
              <a:buNone/>
            </a:pPr>
            <a:endParaRPr lang="en-US" sz="2000" dirty="0"/>
          </a:p>
        </p:txBody>
      </p:sp>
      <p:sp>
        <p:nvSpPr>
          <p:cNvPr id="4" name="Slide Number Placeholder 3">
            <a:extLst>
              <a:ext uri="{FF2B5EF4-FFF2-40B4-BE49-F238E27FC236}">
                <a16:creationId xmlns:a16="http://schemas.microsoft.com/office/drawing/2014/main" id="{51D30FAF-7F43-53E7-91A2-F289069D576C}"/>
              </a:ext>
            </a:extLst>
          </p:cNvPr>
          <p:cNvSpPr>
            <a:spLocks noGrp="1"/>
          </p:cNvSpPr>
          <p:nvPr>
            <p:ph type="sldNum" sz="quarter" idx="12"/>
          </p:nvPr>
        </p:nvSpPr>
        <p:spPr/>
        <p:txBody>
          <a:bodyPr/>
          <a:lstStyle/>
          <a:p>
            <a:fld id="{E8EDA790-A0DA-4CCE-BCFD-1AED5FDA754B}" type="slidenum">
              <a:rPr lang="en-US" smtClean="0"/>
              <a:pPr/>
              <a:t>10</a:t>
            </a:fld>
            <a:endParaRPr lang="en-US" dirty="0"/>
          </a:p>
        </p:txBody>
      </p:sp>
      <p:sp>
        <p:nvSpPr>
          <p:cNvPr id="2" name="TextBox 1">
            <a:extLst>
              <a:ext uri="{FF2B5EF4-FFF2-40B4-BE49-F238E27FC236}">
                <a16:creationId xmlns:a16="http://schemas.microsoft.com/office/drawing/2014/main" id="{E03043E6-07D2-3464-B06C-B0C56CBD22A1}"/>
              </a:ext>
            </a:extLst>
          </p:cNvPr>
          <p:cNvSpPr txBox="1"/>
          <p:nvPr/>
        </p:nvSpPr>
        <p:spPr>
          <a:xfrm>
            <a:off x="4771780" y="744983"/>
            <a:ext cx="3516923" cy="3195747"/>
          </a:xfrm>
          <a:prstGeom prst="rect">
            <a:avLst/>
          </a:prstGeom>
          <a:noFill/>
        </p:spPr>
        <p:txBody>
          <a:bodyPr wrap="square" rtlCol="0">
            <a:spAutoFit/>
          </a:bodyPr>
          <a:lstStyle/>
          <a:p>
            <a:pPr algn="ctr"/>
            <a:r>
              <a:rPr lang="fr-FR" sz="3300" b="1" dirty="0">
                <a:solidFill>
                  <a:srgbClr val="CC1852"/>
                </a:solidFill>
                <a:latin typeface="+mj-lt"/>
                <a:ea typeface="+mj-ea"/>
                <a:cs typeface="+mj-cs"/>
              </a:rPr>
              <a:t>Objectif stratégique</a:t>
            </a:r>
            <a:endParaRPr lang="en-US" sz="3300" b="1" dirty="0">
              <a:solidFill>
                <a:srgbClr val="CC1852"/>
              </a:solidFill>
              <a:latin typeface="+mj-lt"/>
              <a:ea typeface="+mj-ea"/>
              <a:cs typeface="+mj-cs"/>
            </a:endParaRPr>
          </a:p>
          <a:p>
            <a:pPr algn="ctr" defTabSz="685800">
              <a:lnSpc>
                <a:spcPct val="90000"/>
              </a:lnSpc>
              <a:spcBef>
                <a:spcPts val="750"/>
              </a:spcBef>
            </a:pPr>
            <a:r>
              <a:rPr lang="fr-FR" sz="2000" dirty="0">
                <a:solidFill>
                  <a:srgbClr val="6B6C6E"/>
                </a:solidFill>
                <a:latin typeface="Calibri Light" panose="020F0302020204030204" pitchFamily="34" charset="0"/>
                <a:cs typeface="Calibri Light" panose="020F0302020204030204" pitchFamily="34" charset="0"/>
              </a:rPr>
              <a:t>Transformer le modèle de service d'ambulance par l'innovation, en optimisant l'accessibilité aux soins d'urgence tout en donnant la priorité à l'expérience du personnel et au bien-être de nos </a:t>
            </a:r>
            <a:r>
              <a:rPr lang="fr-FR" sz="2000" dirty="0" err="1">
                <a:solidFill>
                  <a:srgbClr val="6B6C6E"/>
                </a:solidFill>
                <a:latin typeface="Calibri Light" panose="020F0302020204030204" pitchFamily="34" charset="0"/>
                <a:cs typeface="Calibri Light" panose="020F0302020204030204" pitchFamily="34" charset="0"/>
              </a:rPr>
              <a:t>paramédics</a:t>
            </a:r>
            <a:r>
              <a:rPr lang="en-US" sz="2000" dirty="0">
                <a:solidFill>
                  <a:srgbClr val="6B6C6E"/>
                </a:solidFill>
                <a:latin typeface="Calibri Light" panose="020F0302020204030204" pitchFamily="34" charset="0"/>
                <a:cs typeface="Calibri Light" panose="020F0302020204030204" pitchFamily="34" charset="0"/>
              </a:rPr>
              <a:t>. </a:t>
            </a:r>
          </a:p>
          <a:p>
            <a:endParaRPr lang="en-US" dirty="0"/>
          </a:p>
        </p:txBody>
      </p:sp>
    </p:spTree>
    <p:extLst>
      <p:ext uri="{BB962C8B-B14F-4D97-AF65-F5344CB8AC3E}">
        <p14:creationId xmlns:p14="http://schemas.microsoft.com/office/powerpoint/2010/main" val="290025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8E8E-8D4A-E10E-A50E-7360497A7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C44C5-EF74-D995-3FC0-5F52D1B207C6}"/>
              </a:ext>
            </a:extLst>
          </p:cNvPr>
          <p:cNvSpPr>
            <a:spLocks noGrp="1"/>
          </p:cNvSpPr>
          <p:nvPr>
            <p:ph type="title"/>
          </p:nvPr>
        </p:nvSpPr>
        <p:spPr/>
        <p:txBody>
          <a:bodyPr/>
          <a:lstStyle/>
          <a:p>
            <a:r>
              <a:rPr lang="en-US" dirty="0"/>
              <a:t>ANB Stabilization  </a:t>
            </a:r>
            <a:r>
              <a:rPr lang="en-US" b="1" dirty="0"/>
              <a:t>|</a:t>
            </a:r>
            <a:r>
              <a:rPr lang="en-US" dirty="0"/>
              <a:t>  </a:t>
            </a:r>
            <a:r>
              <a:rPr lang="en-US" dirty="0" err="1"/>
              <a:t>Stabilisation</a:t>
            </a:r>
            <a:r>
              <a:rPr lang="en-US" dirty="0"/>
              <a:t> </a:t>
            </a:r>
            <a:r>
              <a:rPr lang="en-US" dirty="0" err="1"/>
              <a:t>d’ANB</a:t>
            </a:r>
            <a:endParaRPr lang="en-US" dirty="0"/>
          </a:p>
        </p:txBody>
      </p:sp>
      <p:sp>
        <p:nvSpPr>
          <p:cNvPr id="4" name="Slide Number Placeholder 3">
            <a:extLst>
              <a:ext uri="{FF2B5EF4-FFF2-40B4-BE49-F238E27FC236}">
                <a16:creationId xmlns:a16="http://schemas.microsoft.com/office/drawing/2014/main" id="{21CDDB7C-7549-FD8F-0497-25B84700902D}"/>
              </a:ext>
            </a:extLst>
          </p:cNvPr>
          <p:cNvSpPr>
            <a:spLocks noGrp="1"/>
          </p:cNvSpPr>
          <p:nvPr>
            <p:ph type="sldNum" sz="quarter" idx="12"/>
          </p:nvPr>
        </p:nvSpPr>
        <p:spPr/>
        <p:txBody>
          <a:bodyPr/>
          <a:lstStyle/>
          <a:p>
            <a:fld id="{E8EDA790-A0DA-4CCE-BCFD-1AED5FDA754B}" type="slidenum">
              <a:rPr lang="en-US" smtClean="0"/>
              <a:pPr/>
              <a:t>11</a:t>
            </a:fld>
            <a:endParaRPr lang="en-US" dirty="0"/>
          </a:p>
        </p:txBody>
      </p:sp>
    </p:spTree>
    <p:extLst>
      <p:ext uri="{BB962C8B-B14F-4D97-AF65-F5344CB8AC3E}">
        <p14:creationId xmlns:p14="http://schemas.microsoft.com/office/powerpoint/2010/main" val="319887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6086-1D7F-0ADE-62F7-5D98EE644DA5}"/>
              </a:ext>
            </a:extLst>
          </p:cNvPr>
          <p:cNvSpPr>
            <a:spLocks noGrp="1"/>
          </p:cNvSpPr>
          <p:nvPr>
            <p:ph type="title"/>
          </p:nvPr>
        </p:nvSpPr>
        <p:spPr>
          <a:xfrm>
            <a:off x="636270" y="426244"/>
            <a:ext cx="7886700" cy="994172"/>
          </a:xfrm>
        </p:spPr>
        <p:txBody>
          <a:bodyPr anchor="ctr">
            <a:normAutofit fontScale="90000"/>
          </a:bodyPr>
          <a:lstStyle/>
          <a:p>
            <a:pPr algn="ctr"/>
            <a:r>
              <a:rPr lang="en-US" dirty="0"/>
              <a:t>Our Three Strategic Pillars </a:t>
            </a:r>
            <a:r>
              <a:rPr lang="en-US" b="1" dirty="0"/>
              <a:t>|</a:t>
            </a:r>
            <a:br>
              <a:rPr lang="en-US" dirty="0"/>
            </a:br>
            <a:r>
              <a:rPr lang="fr-CA" dirty="0"/>
              <a:t>Nos trois piliers stratégiques </a:t>
            </a:r>
            <a:endParaRPr lang="en-US" dirty="0"/>
          </a:p>
        </p:txBody>
      </p:sp>
      <p:sp>
        <p:nvSpPr>
          <p:cNvPr id="5" name="Slide Number Placeholder 4">
            <a:extLst>
              <a:ext uri="{FF2B5EF4-FFF2-40B4-BE49-F238E27FC236}">
                <a16:creationId xmlns:a16="http://schemas.microsoft.com/office/drawing/2014/main" id="{AF4AAFAB-D6A4-EEFF-A4E3-01102A1D3C10}"/>
              </a:ext>
            </a:extLst>
          </p:cNvPr>
          <p:cNvSpPr>
            <a:spLocks noGrp="1"/>
          </p:cNvSpPr>
          <p:nvPr>
            <p:ph type="sldNum" sz="quarter" idx="12"/>
          </p:nvPr>
        </p:nvSpPr>
        <p:spPr>
          <a:xfrm>
            <a:off x="6457950" y="4572493"/>
            <a:ext cx="2057400" cy="273844"/>
          </a:xfrm>
        </p:spPr>
        <p:txBody>
          <a:bodyPr anchor="ctr">
            <a:normAutofit/>
          </a:bodyPr>
          <a:lstStyle/>
          <a:p>
            <a:pPr>
              <a:spcAft>
                <a:spcPts val="600"/>
              </a:spcAft>
            </a:pPr>
            <a:fld id="{E8EDA790-A0DA-4CCE-BCFD-1AED5FDA754B}" type="slidenum">
              <a:rPr lang="en-US" smtClean="0"/>
              <a:pPr>
                <a:spcAft>
                  <a:spcPts val="600"/>
                </a:spcAft>
              </a:pPr>
              <a:t>12</a:t>
            </a:fld>
            <a:endParaRPr lang="en-US" dirty="0"/>
          </a:p>
        </p:txBody>
      </p:sp>
      <p:graphicFrame>
        <p:nvGraphicFramePr>
          <p:cNvPr id="7" name="Content Placeholder 2">
            <a:extLst>
              <a:ext uri="{FF2B5EF4-FFF2-40B4-BE49-F238E27FC236}">
                <a16:creationId xmlns:a16="http://schemas.microsoft.com/office/drawing/2014/main" id="{B359834F-1330-6AB4-439F-BFDEFF3AD4F2}"/>
              </a:ext>
            </a:extLst>
          </p:cNvPr>
          <p:cNvGraphicFramePr>
            <a:graphicFrameLocks noGrp="1"/>
          </p:cNvGraphicFramePr>
          <p:nvPr>
            <p:ph idx="1"/>
            <p:extLst>
              <p:ext uri="{D42A27DB-BD31-4B8C-83A1-F6EECF244321}">
                <p14:modId xmlns:p14="http://schemas.microsoft.com/office/powerpoint/2010/main" val="1758201163"/>
              </p:ext>
            </p:extLst>
          </p:nvPr>
        </p:nvGraphicFramePr>
        <p:xfrm>
          <a:off x="633198" y="1420416"/>
          <a:ext cx="7890317" cy="2879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BC5B1F7-AE8D-4905-9784-0C5AF7F3EB10}"/>
              </a:ext>
            </a:extLst>
          </p:cNvPr>
          <p:cNvSpPr txBox="1"/>
          <p:nvPr/>
        </p:nvSpPr>
        <p:spPr>
          <a:xfrm>
            <a:off x="489928" y="3141785"/>
            <a:ext cx="2737826" cy="723275"/>
          </a:xfrm>
          <a:prstGeom prst="rect">
            <a:avLst/>
          </a:prstGeom>
          <a:solidFill>
            <a:schemeClr val="bg1"/>
          </a:solidFill>
        </p:spPr>
        <p:txBody>
          <a:bodyPr wrap="square" rtlCol="0">
            <a:spAutoFit/>
          </a:bodyPr>
          <a:lstStyle/>
          <a:p>
            <a:pPr algn="ctr">
              <a:spcAft>
                <a:spcPts val="600"/>
              </a:spcAft>
            </a:pPr>
            <a:r>
              <a:rPr lang="en-US" dirty="0"/>
              <a:t>Optimize access  </a:t>
            </a:r>
            <a:r>
              <a:rPr lang="en-US" b="1" dirty="0"/>
              <a:t>|</a:t>
            </a:r>
          </a:p>
          <a:p>
            <a:pPr algn="ctr">
              <a:spcAft>
                <a:spcPts val="600"/>
              </a:spcAft>
            </a:pPr>
            <a:r>
              <a:rPr lang="fr-CA" dirty="0"/>
              <a:t>Optimiser  l’accès</a:t>
            </a:r>
            <a:endParaRPr lang="en-US" dirty="0"/>
          </a:p>
        </p:txBody>
      </p:sp>
      <p:sp>
        <p:nvSpPr>
          <p:cNvPr id="6" name="TextBox 5">
            <a:extLst>
              <a:ext uri="{FF2B5EF4-FFF2-40B4-BE49-F238E27FC236}">
                <a16:creationId xmlns:a16="http://schemas.microsoft.com/office/drawing/2014/main" id="{C8FEA19F-70C5-4D68-4191-9AD791BAE951}"/>
              </a:ext>
            </a:extLst>
          </p:cNvPr>
          <p:cNvSpPr txBox="1"/>
          <p:nvPr/>
        </p:nvSpPr>
        <p:spPr>
          <a:xfrm>
            <a:off x="3203087" y="3141784"/>
            <a:ext cx="2737826" cy="723275"/>
          </a:xfrm>
          <a:prstGeom prst="rect">
            <a:avLst/>
          </a:prstGeom>
          <a:solidFill>
            <a:schemeClr val="bg1"/>
          </a:solidFill>
        </p:spPr>
        <p:txBody>
          <a:bodyPr wrap="square" rtlCol="0">
            <a:spAutoFit/>
          </a:bodyPr>
          <a:lstStyle/>
          <a:p>
            <a:pPr algn="ctr">
              <a:spcAft>
                <a:spcPts val="600"/>
              </a:spcAft>
            </a:pPr>
            <a:r>
              <a:rPr lang="fr-CA" dirty="0"/>
              <a:t>Support </a:t>
            </a:r>
            <a:r>
              <a:rPr lang="fr-CA" dirty="0" err="1"/>
              <a:t>our</a:t>
            </a:r>
            <a:r>
              <a:rPr lang="fr-CA" dirty="0"/>
              <a:t> </a:t>
            </a:r>
            <a:r>
              <a:rPr lang="fr-CA" dirty="0" err="1"/>
              <a:t>paramedics</a:t>
            </a:r>
            <a:r>
              <a:rPr lang="fr-CA" dirty="0"/>
              <a:t>  </a:t>
            </a:r>
            <a:r>
              <a:rPr lang="fr-CA" b="1" dirty="0"/>
              <a:t>|</a:t>
            </a:r>
          </a:p>
          <a:p>
            <a:pPr algn="ctr">
              <a:spcAft>
                <a:spcPts val="600"/>
              </a:spcAft>
            </a:pPr>
            <a:r>
              <a:rPr lang="fr-CA" dirty="0"/>
              <a:t> Soutenir nos </a:t>
            </a:r>
            <a:r>
              <a:rPr lang="fr-CA" dirty="0" err="1"/>
              <a:t>paramédics</a:t>
            </a:r>
            <a:endParaRPr lang="en-US" dirty="0"/>
          </a:p>
        </p:txBody>
      </p:sp>
      <p:sp>
        <p:nvSpPr>
          <p:cNvPr id="8" name="TextBox 7">
            <a:extLst>
              <a:ext uri="{FF2B5EF4-FFF2-40B4-BE49-F238E27FC236}">
                <a16:creationId xmlns:a16="http://schemas.microsoft.com/office/drawing/2014/main" id="{D2E9C2F0-472C-0997-05B4-3D7742EC7A6E}"/>
              </a:ext>
            </a:extLst>
          </p:cNvPr>
          <p:cNvSpPr txBox="1"/>
          <p:nvPr/>
        </p:nvSpPr>
        <p:spPr>
          <a:xfrm>
            <a:off x="6052423" y="3141784"/>
            <a:ext cx="2508262" cy="1000274"/>
          </a:xfrm>
          <a:prstGeom prst="rect">
            <a:avLst/>
          </a:prstGeom>
          <a:solidFill>
            <a:schemeClr val="bg1"/>
          </a:solidFill>
        </p:spPr>
        <p:txBody>
          <a:bodyPr wrap="square" rtlCol="0">
            <a:spAutoFit/>
          </a:bodyPr>
          <a:lstStyle/>
          <a:p>
            <a:pPr algn="ctr">
              <a:spcAft>
                <a:spcPts val="600"/>
              </a:spcAft>
            </a:pPr>
            <a:r>
              <a:rPr lang="en-US" dirty="0"/>
              <a:t>Transform service model through innovation  </a:t>
            </a:r>
            <a:r>
              <a:rPr lang="en-US" b="1" dirty="0"/>
              <a:t>|</a:t>
            </a:r>
            <a:endParaRPr lang="fr-CA" b="1" dirty="0"/>
          </a:p>
          <a:p>
            <a:pPr algn="ctr">
              <a:spcAft>
                <a:spcPts val="600"/>
              </a:spcAft>
            </a:pPr>
            <a:r>
              <a:rPr lang="en-US" dirty="0"/>
              <a:t>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Transformer le modèle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E938218-1C69-7FD8-7AC0-DDC101A04C3F}"/>
              </a:ext>
            </a:extLst>
          </p:cNvPr>
          <p:cNvSpPr txBox="1"/>
          <p:nvPr/>
        </p:nvSpPr>
        <p:spPr>
          <a:xfrm>
            <a:off x="6310168" y="4032874"/>
            <a:ext cx="1992771" cy="646331"/>
          </a:xfrm>
          <a:prstGeom prst="rect">
            <a:avLst/>
          </a:prstGeom>
          <a:noFill/>
        </p:spPr>
        <p:txBody>
          <a:bodyPr wrap="square" rtlCol="0">
            <a:spAutoFit/>
          </a:bodyPr>
          <a:lstStyle/>
          <a:p>
            <a:pPr algn="ctr"/>
            <a:r>
              <a:rPr lang="fr-CA" kern="100" dirty="0">
                <a:latin typeface="Calibri" panose="020F0502020204030204" pitchFamily="34" charset="0"/>
                <a:ea typeface="Calibri" panose="020F0502020204030204" pitchFamily="34" charset="0"/>
                <a:cs typeface="Times New Roman" panose="02020603050405020304" pitchFamily="18" charset="0"/>
              </a:rPr>
              <a:t>de service par l’innovation</a:t>
            </a:r>
            <a:endParaRPr lang="en-US" dirty="0"/>
          </a:p>
        </p:txBody>
      </p:sp>
    </p:spTree>
    <p:extLst>
      <p:ext uri="{BB962C8B-B14F-4D97-AF65-F5344CB8AC3E}">
        <p14:creationId xmlns:p14="http://schemas.microsoft.com/office/powerpoint/2010/main" val="239791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3AF9-E369-D03C-AD66-CF4B405EA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9BEC8-E9A1-0835-E89A-E1553BEFC52B}"/>
              </a:ext>
            </a:extLst>
          </p:cNvPr>
          <p:cNvSpPr>
            <a:spLocks noGrp="1"/>
          </p:cNvSpPr>
          <p:nvPr>
            <p:ph type="title"/>
          </p:nvPr>
        </p:nvSpPr>
        <p:spPr/>
        <p:txBody>
          <a:bodyPr/>
          <a:lstStyle/>
          <a:p>
            <a:r>
              <a:rPr lang="en-US" dirty="0"/>
              <a:t>The Plan  </a:t>
            </a:r>
            <a:r>
              <a:rPr lang="en-US" b="1" dirty="0"/>
              <a:t>|</a:t>
            </a:r>
            <a:r>
              <a:rPr lang="en-US" dirty="0"/>
              <a:t>  Le Plan</a:t>
            </a:r>
          </a:p>
        </p:txBody>
      </p:sp>
      <p:sp>
        <p:nvSpPr>
          <p:cNvPr id="4" name="Slide Number Placeholder 3">
            <a:extLst>
              <a:ext uri="{FF2B5EF4-FFF2-40B4-BE49-F238E27FC236}">
                <a16:creationId xmlns:a16="http://schemas.microsoft.com/office/drawing/2014/main" id="{E941A1AA-CEDC-5D60-09A5-3825DFB3409F}"/>
              </a:ext>
            </a:extLst>
          </p:cNvPr>
          <p:cNvSpPr>
            <a:spLocks noGrp="1"/>
          </p:cNvSpPr>
          <p:nvPr>
            <p:ph type="sldNum" sz="quarter" idx="12"/>
          </p:nvPr>
        </p:nvSpPr>
        <p:spPr/>
        <p:txBody>
          <a:bodyPr/>
          <a:lstStyle/>
          <a:p>
            <a:fld id="{E8EDA790-A0DA-4CCE-BCFD-1AED5FDA754B}" type="slidenum">
              <a:rPr lang="en-US" smtClean="0"/>
              <a:pPr/>
              <a:t>13</a:t>
            </a:fld>
            <a:endParaRPr lang="en-US" dirty="0"/>
          </a:p>
        </p:txBody>
      </p:sp>
    </p:spTree>
    <p:extLst>
      <p:ext uri="{BB962C8B-B14F-4D97-AF65-F5344CB8AC3E}">
        <p14:creationId xmlns:p14="http://schemas.microsoft.com/office/powerpoint/2010/main" val="149998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logo&#10;&#10;AI-generated content may be incorrect.">
            <a:extLst>
              <a:ext uri="{FF2B5EF4-FFF2-40B4-BE49-F238E27FC236}">
                <a16:creationId xmlns:a16="http://schemas.microsoft.com/office/drawing/2014/main" id="{A5F719B6-567C-A59E-D8D5-223713D219F5}"/>
              </a:ext>
            </a:extLst>
          </p:cNvPr>
          <p:cNvPicPr>
            <a:picLocks noChangeAspect="1"/>
          </p:cNvPicPr>
          <p:nvPr/>
        </p:nvPicPr>
        <p:blipFill rotWithShape="1">
          <a:blip r:embed="rId2"/>
          <a:srcRect l="70835" t="2979" r="3811"/>
          <a:stretch>
            <a:fillRect/>
          </a:stretch>
        </p:blipFill>
        <p:spPr bwMode="auto">
          <a:xfrm>
            <a:off x="6984311" y="247735"/>
            <a:ext cx="1284388" cy="1828800"/>
          </a:xfrm>
          <a:prstGeom prst="rect">
            <a:avLst/>
          </a:prstGeom>
          <a:ln>
            <a:noFill/>
          </a:ln>
          <a:extLst>
            <a:ext uri="{53640926-AAD7-44D8-BBD7-CCE9431645EC}">
              <a14:shadowObscured xmlns:a14="http://schemas.microsoft.com/office/drawing/2010/main"/>
            </a:ext>
          </a:extLst>
        </p:spPr>
      </p:pic>
      <p:pic>
        <p:nvPicPr>
          <p:cNvPr id="10" name="Picture 9" descr="A close-up of a logo&#10;&#10;AI-generated content may be incorrect.">
            <a:extLst>
              <a:ext uri="{FF2B5EF4-FFF2-40B4-BE49-F238E27FC236}">
                <a16:creationId xmlns:a16="http://schemas.microsoft.com/office/drawing/2014/main" id="{EF99F7BA-DC26-70E5-DBF1-85FDBD485F15}"/>
              </a:ext>
            </a:extLst>
          </p:cNvPr>
          <p:cNvPicPr>
            <a:picLocks noChangeAspect="1"/>
          </p:cNvPicPr>
          <p:nvPr/>
        </p:nvPicPr>
        <p:blipFill rotWithShape="1">
          <a:blip r:embed="rId2"/>
          <a:srcRect l="36549" t="3269" r="35611"/>
          <a:stretch>
            <a:fillRect/>
          </a:stretch>
        </p:blipFill>
        <p:spPr bwMode="auto">
          <a:xfrm>
            <a:off x="4232884" y="247735"/>
            <a:ext cx="1397670" cy="1806654"/>
          </a:xfrm>
          <a:prstGeom prst="rect">
            <a:avLst/>
          </a:prstGeom>
          <a:ln>
            <a:noFill/>
          </a:ln>
          <a:extLst>
            <a:ext uri="{53640926-AAD7-44D8-BBD7-CCE9431645EC}">
              <a14:shadowObscured xmlns:a14="http://schemas.microsoft.com/office/drawing/2010/main"/>
            </a:ext>
          </a:extLst>
        </p:spPr>
      </p:pic>
      <p:pic>
        <p:nvPicPr>
          <p:cNvPr id="9" name="Picture 8" descr="A close-up of a logo&#10;&#10;AI-generated content may be incorrect.">
            <a:extLst>
              <a:ext uri="{FF2B5EF4-FFF2-40B4-BE49-F238E27FC236}">
                <a16:creationId xmlns:a16="http://schemas.microsoft.com/office/drawing/2014/main" id="{065E103D-58A8-D676-9B13-631999603836}"/>
              </a:ext>
            </a:extLst>
          </p:cNvPr>
          <p:cNvPicPr>
            <a:picLocks noChangeAspect="1"/>
          </p:cNvPicPr>
          <p:nvPr/>
        </p:nvPicPr>
        <p:blipFill rotWithShape="1">
          <a:blip r:embed="rId2"/>
          <a:srcRect l="4640" t="4167" r="71134"/>
          <a:stretch>
            <a:fillRect/>
          </a:stretch>
        </p:blipFill>
        <p:spPr bwMode="auto">
          <a:xfrm>
            <a:off x="1636603" y="262249"/>
            <a:ext cx="1242524" cy="1828800"/>
          </a:xfrm>
          <a:prstGeom prst="rect">
            <a:avLst/>
          </a:prstGeom>
          <a:ln>
            <a:noFill/>
          </a:ln>
          <a:extLst>
            <a:ext uri="{53640926-AAD7-44D8-BBD7-CCE9431645EC}">
              <a14:shadowObscured xmlns:a14="http://schemas.microsoft.com/office/drawing/2010/main"/>
            </a:ext>
          </a:extLst>
        </p:spPr>
      </p:pic>
      <p:graphicFrame>
        <p:nvGraphicFramePr>
          <p:cNvPr id="5" name="Content Placeholder 4">
            <a:extLst>
              <a:ext uri="{FF2B5EF4-FFF2-40B4-BE49-F238E27FC236}">
                <a16:creationId xmlns:a16="http://schemas.microsoft.com/office/drawing/2014/main" id="{2AD74A22-CC75-B9A5-1D5E-89F37D1F1028}"/>
              </a:ext>
            </a:extLst>
          </p:cNvPr>
          <p:cNvGraphicFramePr>
            <a:graphicFrameLocks noGrp="1"/>
          </p:cNvGraphicFramePr>
          <p:nvPr>
            <p:ph idx="1"/>
            <p:extLst>
              <p:ext uri="{D42A27DB-BD31-4B8C-83A1-F6EECF244321}">
                <p14:modId xmlns:p14="http://schemas.microsoft.com/office/powerpoint/2010/main" val="1074800798"/>
              </p:ext>
            </p:extLst>
          </p:nvPr>
        </p:nvGraphicFramePr>
        <p:xfrm>
          <a:off x="198993" y="170224"/>
          <a:ext cx="8746014" cy="4290060"/>
        </p:xfrm>
        <a:graphic>
          <a:graphicData uri="http://schemas.openxmlformats.org/drawingml/2006/table">
            <a:tbl>
              <a:tblPr firstRow="1" bandRow="1">
                <a:tableStyleId>{2D5ABB26-0587-4C30-8999-92F81FD0307C}</a:tableStyleId>
              </a:tblPr>
              <a:tblGrid>
                <a:gridCol w="736818">
                  <a:extLst>
                    <a:ext uri="{9D8B030D-6E8A-4147-A177-3AD203B41FA5}">
                      <a16:colId xmlns:a16="http://schemas.microsoft.com/office/drawing/2014/main" val="4043779595"/>
                    </a:ext>
                  </a:extLst>
                </a:gridCol>
                <a:gridCol w="2669732">
                  <a:extLst>
                    <a:ext uri="{9D8B030D-6E8A-4147-A177-3AD203B41FA5}">
                      <a16:colId xmlns:a16="http://schemas.microsoft.com/office/drawing/2014/main" val="3591835422"/>
                    </a:ext>
                  </a:extLst>
                </a:gridCol>
                <a:gridCol w="2669732">
                  <a:extLst>
                    <a:ext uri="{9D8B030D-6E8A-4147-A177-3AD203B41FA5}">
                      <a16:colId xmlns:a16="http://schemas.microsoft.com/office/drawing/2014/main" val="2969594629"/>
                    </a:ext>
                  </a:extLst>
                </a:gridCol>
                <a:gridCol w="2669732">
                  <a:extLst>
                    <a:ext uri="{9D8B030D-6E8A-4147-A177-3AD203B41FA5}">
                      <a16:colId xmlns:a16="http://schemas.microsoft.com/office/drawing/2014/main" val="3896175188"/>
                    </a:ext>
                  </a:extLst>
                </a:gridCol>
              </a:tblGrid>
              <a:tr h="2162868">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STRATEGIC PILLARS</a:t>
                      </a: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txBody>
                  <a:tcPr vert="vert270"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a:txBody>
                    <a:bodyPr/>
                    <a:lstStyle/>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rPr>
                        <a:t>1</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rPr>
                        <a:t>2</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rPr>
                        <a:t>3</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1771247456"/>
                  </a:ext>
                </a:extLst>
              </a:tr>
              <a:tr h="1839692">
                <a:tc>
                  <a:txBody>
                    <a:bodyPr/>
                    <a:lstStyle/>
                    <a:p>
                      <a:pPr marL="0" indent="0" algn="ctr">
                        <a:buFont typeface="Arial" panose="020B0604020202020204" pitchFamily="34" charset="0"/>
                        <a:buNone/>
                      </a:pPr>
                      <a:r>
                        <a:rPr lang="en-US" sz="2000" kern="1200" dirty="0">
                          <a:solidFill>
                            <a:schemeClr val="tx1"/>
                          </a:solidFill>
                          <a:latin typeface="+mn-lt"/>
                          <a:ea typeface="+mn-ea"/>
                          <a:cs typeface="+mn-cs"/>
                        </a:rPr>
                        <a:t>SUPPORTING INITIATIVES</a:t>
                      </a:r>
                    </a:p>
                  </a:txBody>
                  <a:tcPr vert="vert270"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gridSpan="3">
                  <a:txBody>
                    <a:bodyPr/>
                    <a:lstStyle/>
                    <a:p>
                      <a:pPr marL="285750" indent="-285750">
                        <a:buFont typeface="Arial" panose="020B0604020202020204" pitchFamily="34" charset="0"/>
                        <a:buChar char="•"/>
                      </a:pPr>
                      <a:r>
                        <a:rPr lang="en-US" dirty="0"/>
                        <a:t>EM/ANB Community Paramedicine Pilot </a:t>
                      </a:r>
                      <a:endParaRPr lang="en-US" b="1" dirty="0">
                        <a:solidFill>
                          <a:schemeClr val="accent2"/>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Increase Medical Transport Capacity </a:t>
                      </a:r>
                      <a:endParaRPr lang="en-US" b="1" dirty="0">
                        <a:solidFill>
                          <a:schemeClr val="accent2"/>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Introduce additional units/service hours </a:t>
                      </a:r>
                      <a:endParaRPr lang="en-US" b="1" dirty="0">
                        <a:solidFill>
                          <a:schemeClr val="accent2"/>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tx1"/>
                          </a:solidFill>
                          <a:effectLst/>
                          <a:latin typeface="+mn-lt"/>
                          <a:ea typeface="+mn-ea"/>
                          <a:cs typeface="+mn-cs"/>
                        </a:rPr>
                        <a:t>Enhanced use of </a:t>
                      </a:r>
                      <a:r>
                        <a:rPr lang="en-US" sz="1350" b="0" kern="1200" dirty="0">
                          <a:solidFill>
                            <a:schemeClr val="tx1"/>
                          </a:solidFill>
                          <a:effectLst/>
                          <a:latin typeface="+mn-lt"/>
                          <a:ea typeface="+mn-ea"/>
                          <a:cs typeface="+mn-cs"/>
                        </a:rPr>
                        <a:t>single response vehicles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Pilot to Introduce Clinical Support Paramedic Positions in Moncton Emergency Departments </a:t>
                      </a:r>
                      <a:endParaRPr lang="en-US" b="1" dirty="0">
                        <a:solidFill>
                          <a:schemeClr val="accent2"/>
                        </a:solidFill>
                      </a:endParaRPr>
                    </a:p>
                    <a:p>
                      <a:pPr marL="285750" indent="-285750">
                        <a:buFont typeface="Arial" panose="020B0604020202020204" pitchFamily="34" charset="0"/>
                        <a:buChar char="•"/>
                      </a:pPr>
                      <a:r>
                        <a:rPr lang="en-US" dirty="0"/>
                        <a:t>Introduce Clinical Support Paramedic Positions in Medical Communications Management Centre (MCMC) </a:t>
                      </a:r>
                      <a:endParaRPr lang="en-US" b="1" dirty="0">
                        <a:solidFill>
                          <a:schemeClr val="accent2"/>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with Academic partners to add Paramedic Satellite Courses in Hard-to-Recruit Areas </a:t>
                      </a:r>
                      <a:endParaRPr lang="en-US" b="1" dirty="0">
                        <a:solidFill>
                          <a:schemeClr val="accent2"/>
                        </a:solidFill>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Introduce Educational Bursaries and Actively Pursue International Recruitment</a:t>
                      </a:r>
                    </a:p>
                    <a:p>
                      <a:pPr marL="285750" indent="-285750">
                        <a:buFont typeface="Arial" panose="020B0604020202020204" pitchFamily="34" charset="0"/>
                        <a:buChar char="•"/>
                      </a:pPr>
                      <a:endParaRPr lang="en-US" dirty="0"/>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hMerge="1">
                  <a:txBody>
                    <a:bodyPr/>
                    <a:lstStyle/>
                    <a:p>
                      <a:endParaRPr lang="en-US" dirty="0"/>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hMerge="1">
                  <a:txBody>
                    <a:bodyPr/>
                    <a:lstStyle/>
                    <a:p>
                      <a:endParaRPr lang="en-US" dirty="0"/>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726149088"/>
                  </a:ext>
                </a:extLst>
              </a:tr>
            </a:tbl>
          </a:graphicData>
        </a:graphic>
      </p:graphicFrame>
      <p:sp>
        <p:nvSpPr>
          <p:cNvPr id="4" name="Slide Number Placeholder 3">
            <a:extLst>
              <a:ext uri="{FF2B5EF4-FFF2-40B4-BE49-F238E27FC236}">
                <a16:creationId xmlns:a16="http://schemas.microsoft.com/office/drawing/2014/main" id="{4E118F55-82CF-FCDA-BF71-8A3792EEE470}"/>
              </a:ext>
            </a:extLst>
          </p:cNvPr>
          <p:cNvSpPr>
            <a:spLocks noGrp="1"/>
          </p:cNvSpPr>
          <p:nvPr>
            <p:ph type="sldNum" sz="quarter" idx="12"/>
          </p:nvPr>
        </p:nvSpPr>
        <p:spPr/>
        <p:txBody>
          <a:bodyPr/>
          <a:lstStyle/>
          <a:p>
            <a:fld id="{E8EDA790-A0DA-4CCE-BCFD-1AED5FDA754B}" type="slidenum">
              <a:rPr lang="en-US" smtClean="0"/>
              <a:pPr/>
              <a:t>14</a:t>
            </a:fld>
            <a:endParaRPr lang="en-US" dirty="0"/>
          </a:p>
        </p:txBody>
      </p:sp>
    </p:spTree>
    <p:extLst>
      <p:ext uri="{BB962C8B-B14F-4D97-AF65-F5344CB8AC3E}">
        <p14:creationId xmlns:p14="http://schemas.microsoft.com/office/powerpoint/2010/main" val="213872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AD74A22-CC75-B9A5-1D5E-89F37D1F1028}"/>
              </a:ext>
            </a:extLst>
          </p:cNvPr>
          <p:cNvGraphicFramePr>
            <a:graphicFrameLocks noGrp="1"/>
          </p:cNvGraphicFramePr>
          <p:nvPr>
            <p:ph idx="1"/>
            <p:extLst>
              <p:ext uri="{D42A27DB-BD31-4B8C-83A1-F6EECF244321}">
                <p14:modId xmlns:p14="http://schemas.microsoft.com/office/powerpoint/2010/main" val="1602027799"/>
              </p:ext>
            </p:extLst>
          </p:nvPr>
        </p:nvGraphicFramePr>
        <p:xfrm>
          <a:off x="91440" y="208583"/>
          <a:ext cx="8961119" cy="4114800"/>
        </p:xfrm>
        <a:graphic>
          <a:graphicData uri="http://schemas.openxmlformats.org/drawingml/2006/table">
            <a:tbl>
              <a:tblPr firstRow="1" bandRow="1">
                <a:tableStyleId>{2D5ABB26-0587-4C30-8999-92F81FD0307C}</a:tableStyleId>
              </a:tblPr>
              <a:tblGrid>
                <a:gridCol w="754940">
                  <a:extLst>
                    <a:ext uri="{9D8B030D-6E8A-4147-A177-3AD203B41FA5}">
                      <a16:colId xmlns:a16="http://schemas.microsoft.com/office/drawing/2014/main" val="4043779595"/>
                    </a:ext>
                  </a:extLst>
                </a:gridCol>
                <a:gridCol w="2735393">
                  <a:extLst>
                    <a:ext uri="{9D8B030D-6E8A-4147-A177-3AD203B41FA5}">
                      <a16:colId xmlns:a16="http://schemas.microsoft.com/office/drawing/2014/main" val="3591835422"/>
                    </a:ext>
                  </a:extLst>
                </a:gridCol>
                <a:gridCol w="2735393">
                  <a:extLst>
                    <a:ext uri="{9D8B030D-6E8A-4147-A177-3AD203B41FA5}">
                      <a16:colId xmlns:a16="http://schemas.microsoft.com/office/drawing/2014/main" val="2969594629"/>
                    </a:ext>
                  </a:extLst>
                </a:gridCol>
                <a:gridCol w="2735393">
                  <a:extLst>
                    <a:ext uri="{9D8B030D-6E8A-4147-A177-3AD203B41FA5}">
                      <a16:colId xmlns:a16="http://schemas.microsoft.com/office/drawing/2014/main" val="3896175188"/>
                    </a:ext>
                  </a:extLst>
                </a:gridCol>
              </a:tblGrid>
              <a:tr h="176601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PILIERS STRATÉGIQUES</a:t>
                      </a: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txBody>
                  <a:tcPr vert="vert270"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a:txBody>
                    <a:bodyPr/>
                    <a:lstStyle/>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285750" indent="-285750" algn="ctr">
                        <a:buFont typeface="Arial" panose="020B0604020202020204" pitchFamily="34" charset="0"/>
                        <a:buChar char="•"/>
                      </a:pPr>
                      <a:endParaRPr lang="en-US" sz="2000" dirty="0"/>
                    </a:p>
                    <a:p>
                      <a:pPr marL="0" indent="0" algn="ctr">
                        <a:buFont typeface="Arial" panose="020B0604020202020204" pitchFamily="34" charset="0"/>
                        <a:buNone/>
                      </a:pPr>
                      <a:endParaRPr lang="en-US" sz="2000" dirty="0"/>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rPr>
                        <a:t>1</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rPr>
                        <a:t>2</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accent2"/>
                          </a:solidFill>
                          <a:effectLst>
                            <a:outerShdw blurRad="50800" dist="50800" dir="5400000" algn="ctr" rotWithShape="0">
                              <a:schemeClr val="tx1">
                                <a:lumMod val="50000"/>
                                <a:lumOff val="50000"/>
                              </a:schemeClr>
                            </a:outerShdw>
                          </a:effectLst>
                          <a:latin typeface="+mn-lt"/>
                          <a:ea typeface="+mn-ea"/>
                          <a:cs typeface="+mn-cs"/>
                        </a:rPr>
                        <a:t>3</a:t>
                      </a: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1771247456"/>
                  </a:ext>
                </a:extLst>
              </a:tr>
              <a:tr h="1839692">
                <a:tc>
                  <a:txBody>
                    <a:bodyPr/>
                    <a:lstStyle/>
                    <a:p>
                      <a:pPr marL="0" indent="0" algn="ctr">
                        <a:buFont typeface="Arial" panose="020B0604020202020204" pitchFamily="34" charset="0"/>
                        <a:buNone/>
                      </a:pPr>
                      <a:r>
                        <a:rPr lang="en-GB" sz="2000" kern="1200" dirty="0">
                          <a:solidFill>
                            <a:schemeClr val="tx1"/>
                          </a:solidFill>
                          <a:latin typeface="+mn-lt"/>
                          <a:ea typeface="+mn-ea"/>
                          <a:cs typeface="+mn-cs"/>
                        </a:rPr>
                        <a:t>I</a:t>
                      </a:r>
                      <a:r>
                        <a:rPr lang="en-US" sz="2000" kern="1200" dirty="0">
                          <a:solidFill>
                            <a:schemeClr val="tx1"/>
                          </a:solidFill>
                          <a:latin typeface="+mn-lt"/>
                          <a:ea typeface="+mn-ea"/>
                          <a:cs typeface="+mn-cs"/>
                        </a:rPr>
                        <a:t>NITIATIVES </a:t>
                      </a:r>
                    </a:p>
                    <a:p>
                      <a:pPr marL="0" indent="0" algn="ctr">
                        <a:buFont typeface="Arial" panose="020B0604020202020204" pitchFamily="34" charset="0"/>
                        <a:buNone/>
                      </a:pPr>
                      <a:r>
                        <a:rPr lang="en-US" sz="2000" kern="1200" dirty="0">
                          <a:solidFill>
                            <a:schemeClr val="tx1"/>
                          </a:solidFill>
                          <a:latin typeface="+mn-lt"/>
                          <a:ea typeface="+mn-ea"/>
                          <a:cs typeface="+mn-cs"/>
                        </a:rPr>
                        <a:t>DE SOUTIEN</a:t>
                      </a:r>
                    </a:p>
                  </a:txBody>
                  <a:tcPr vert="vert270" anchor="ct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gridSpan="3">
                  <a:txBody>
                    <a:bodyPr/>
                    <a:lstStyle/>
                    <a:p>
                      <a:pPr marL="171450" indent="-171450">
                        <a:buFont typeface="Arial" panose="020B0604020202020204" pitchFamily="34" charset="0"/>
                        <a:buChar char="•"/>
                      </a:pPr>
                      <a:r>
                        <a:rPr lang="fr-CA" sz="1300" dirty="0"/>
                        <a:t>Projet pilote de </a:t>
                      </a:r>
                      <a:r>
                        <a:rPr lang="fr-CA" sz="1300" dirty="0" err="1"/>
                        <a:t>paramédecine</a:t>
                      </a:r>
                      <a:r>
                        <a:rPr lang="fr-CA" sz="1300" dirty="0"/>
                        <a:t> communautaire d’EM/ANB</a:t>
                      </a:r>
                      <a:endParaRPr lang="fr-CA" sz="1300" b="1" dirty="0">
                        <a:solidFill>
                          <a:schemeClr val="accent2"/>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t>Augmentation de la capacité de transport médical </a:t>
                      </a:r>
                      <a:endParaRPr lang="fr-CA" sz="1300" b="1" dirty="0">
                        <a:solidFill>
                          <a:schemeClr val="accent2"/>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t>Ajout d’unités et d’heures de service supplémentaires</a:t>
                      </a:r>
                      <a:endParaRPr lang="fr-CA" sz="1300" b="1" dirty="0">
                        <a:solidFill>
                          <a:schemeClr val="accent2"/>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kern="1200" dirty="0">
                          <a:solidFill>
                            <a:schemeClr val="tx1"/>
                          </a:solidFill>
                          <a:effectLst/>
                          <a:latin typeface="+mn-lt"/>
                          <a:ea typeface="+mn-ea"/>
                          <a:cs typeface="+mn-cs"/>
                        </a:rPr>
                        <a:t>Utilisation améliorée des </a:t>
                      </a:r>
                      <a:r>
                        <a:rPr lang="fr-CA" sz="1300" b="0" kern="1200" dirty="0">
                          <a:solidFill>
                            <a:schemeClr val="tx1"/>
                          </a:solidFill>
                          <a:effectLst/>
                          <a:latin typeface="+mn-lt"/>
                          <a:ea typeface="+mn-ea"/>
                          <a:cs typeface="+mn-cs"/>
                        </a:rPr>
                        <a:t>unités d’intervention individuelle </a:t>
                      </a:r>
                      <a:endParaRPr lang="en-US" sz="1300" b="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t>Projet pilote </a:t>
                      </a:r>
                      <a:r>
                        <a:rPr lang="fr-CA" sz="1300" noProof="0" dirty="0"/>
                        <a:t>d’introduction de postes de </a:t>
                      </a:r>
                      <a:r>
                        <a:rPr lang="fr-CA" sz="1300" noProof="0" dirty="0" err="1"/>
                        <a:t>paramédic</a:t>
                      </a:r>
                      <a:r>
                        <a:rPr lang="fr-CA" sz="1300" noProof="0" dirty="0"/>
                        <a:t> en soutien clinique aux services d’urgence de Moncton </a:t>
                      </a:r>
                      <a:endParaRPr lang="fr-CA" sz="1300" b="1" noProof="0" dirty="0">
                        <a:solidFill>
                          <a:schemeClr val="accent2"/>
                        </a:solidFill>
                      </a:endParaRPr>
                    </a:p>
                    <a:p>
                      <a:pPr marL="171450" indent="-171450">
                        <a:buFont typeface="Arial" panose="020B0604020202020204" pitchFamily="34" charset="0"/>
                        <a:buChar char="•"/>
                      </a:pPr>
                      <a:r>
                        <a:rPr lang="fr-CA" sz="1300" dirty="0"/>
                        <a:t>Introduction de postes de </a:t>
                      </a:r>
                      <a:r>
                        <a:rPr lang="fr-CA" sz="1300" dirty="0" err="1"/>
                        <a:t>paramédic</a:t>
                      </a:r>
                      <a:r>
                        <a:rPr lang="fr-CA" sz="1300" dirty="0"/>
                        <a:t> en soutien clinique au Centre de gestion des communications médicales (CGCM)</a:t>
                      </a:r>
                      <a:endParaRPr lang="fr-CA" sz="1300" b="1" dirty="0">
                        <a:solidFill>
                          <a:schemeClr val="accent2"/>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kern="1200" noProof="0" dirty="0">
                          <a:solidFill>
                            <a:schemeClr val="tx1"/>
                          </a:solidFill>
                          <a:latin typeface="+mn-lt"/>
                          <a:ea typeface="+mn-ea"/>
                          <a:cs typeface="+mn-cs"/>
                        </a:rPr>
                        <a:t>Collaboration avec les partenaires scolaires pour l’ajout de cours de formation paramédicale satellites dans les régions où il est difficile de recruter</a:t>
                      </a:r>
                      <a:r>
                        <a:rPr lang="fr-CA" sz="1300" dirty="0"/>
                        <a:t> </a:t>
                      </a:r>
                      <a:endParaRPr lang="fr-CA" sz="1300" b="1" dirty="0">
                        <a:solidFill>
                          <a:schemeClr val="accent2"/>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300" dirty="0"/>
                        <a:t>Introduction de bourses d’études et poursuite active du recrutement international</a:t>
                      </a:r>
                      <a:endParaRPr lang="fr-CA" sz="1300" b="1" dirty="0">
                        <a:solidFill>
                          <a:schemeClr val="accent2"/>
                        </a:solidFill>
                      </a:endParaRPr>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hMerge="1">
                  <a:txBody>
                    <a:bodyPr/>
                    <a:lstStyle/>
                    <a:p>
                      <a:endParaRPr lang="en-US" dirty="0"/>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tc hMerge="1">
                  <a:txBody>
                    <a:bodyPr/>
                    <a:lstStyle/>
                    <a:p>
                      <a:endParaRPr lang="en-US" dirty="0"/>
                    </a:p>
                  </a:txBody>
                  <a:tcPr>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tcPr>
                </a:tc>
                <a:extLst>
                  <a:ext uri="{0D108BD9-81ED-4DB2-BD59-A6C34878D82A}">
                    <a16:rowId xmlns:a16="http://schemas.microsoft.com/office/drawing/2014/main" val="3726149088"/>
                  </a:ext>
                </a:extLst>
              </a:tr>
            </a:tbl>
          </a:graphicData>
        </a:graphic>
      </p:graphicFrame>
      <p:sp>
        <p:nvSpPr>
          <p:cNvPr id="4" name="Slide Number Placeholder 3">
            <a:extLst>
              <a:ext uri="{FF2B5EF4-FFF2-40B4-BE49-F238E27FC236}">
                <a16:creationId xmlns:a16="http://schemas.microsoft.com/office/drawing/2014/main" id="{4E118F55-82CF-FCDA-BF71-8A3792EEE470}"/>
              </a:ext>
            </a:extLst>
          </p:cNvPr>
          <p:cNvSpPr>
            <a:spLocks noGrp="1"/>
          </p:cNvSpPr>
          <p:nvPr>
            <p:ph type="sldNum" sz="quarter" idx="12"/>
          </p:nvPr>
        </p:nvSpPr>
        <p:spPr/>
        <p:txBody>
          <a:bodyPr/>
          <a:lstStyle/>
          <a:p>
            <a:fld id="{E8EDA790-A0DA-4CCE-BCFD-1AED5FDA754B}" type="slidenum">
              <a:rPr lang="en-US" smtClean="0"/>
              <a:pPr/>
              <a:t>15</a:t>
            </a:fld>
            <a:endParaRPr lang="en-US" dirty="0"/>
          </a:p>
        </p:txBody>
      </p:sp>
      <p:pic>
        <p:nvPicPr>
          <p:cNvPr id="13" name="Picture 12">
            <a:extLst>
              <a:ext uri="{FF2B5EF4-FFF2-40B4-BE49-F238E27FC236}">
                <a16:creationId xmlns:a16="http://schemas.microsoft.com/office/drawing/2014/main" id="{82E876D4-2824-0DB1-A478-09EF731E78D9}"/>
              </a:ext>
            </a:extLst>
          </p:cNvPr>
          <p:cNvPicPr>
            <a:picLocks noChangeAspect="1"/>
          </p:cNvPicPr>
          <p:nvPr/>
        </p:nvPicPr>
        <p:blipFill>
          <a:blip r:embed="rId3"/>
          <a:stretch>
            <a:fillRect/>
          </a:stretch>
        </p:blipFill>
        <p:spPr>
          <a:xfrm>
            <a:off x="1712974" y="229057"/>
            <a:ext cx="1028789" cy="1493649"/>
          </a:xfrm>
          <a:prstGeom prst="rect">
            <a:avLst/>
          </a:prstGeom>
        </p:spPr>
      </p:pic>
      <p:pic>
        <p:nvPicPr>
          <p:cNvPr id="15" name="Picture 14">
            <a:extLst>
              <a:ext uri="{FF2B5EF4-FFF2-40B4-BE49-F238E27FC236}">
                <a16:creationId xmlns:a16="http://schemas.microsoft.com/office/drawing/2014/main" id="{6E577055-8FD9-AE75-A60B-1454F2171A09}"/>
              </a:ext>
            </a:extLst>
          </p:cNvPr>
          <p:cNvPicPr>
            <a:picLocks noChangeAspect="1"/>
          </p:cNvPicPr>
          <p:nvPr/>
        </p:nvPicPr>
        <p:blipFill>
          <a:blip r:embed="rId4"/>
          <a:stretch>
            <a:fillRect/>
          </a:stretch>
        </p:blipFill>
        <p:spPr>
          <a:xfrm>
            <a:off x="4367790" y="229057"/>
            <a:ext cx="1127858" cy="1501270"/>
          </a:xfrm>
          <a:prstGeom prst="rect">
            <a:avLst/>
          </a:prstGeom>
        </p:spPr>
      </p:pic>
      <p:pic>
        <p:nvPicPr>
          <p:cNvPr id="17" name="Picture 16">
            <a:extLst>
              <a:ext uri="{FF2B5EF4-FFF2-40B4-BE49-F238E27FC236}">
                <a16:creationId xmlns:a16="http://schemas.microsoft.com/office/drawing/2014/main" id="{7671DD54-3334-5DCE-3651-C41DC9292DC1}"/>
              </a:ext>
            </a:extLst>
          </p:cNvPr>
          <p:cNvPicPr>
            <a:picLocks noChangeAspect="1"/>
          </p:cNvPicPr>
          <p:nvPr/>
        </p:nvPicPr>
        <p:blipFill>
          <a:blip r:embed="rId5"/>
          <a:stretch>
            <a:fillRect/>
          </a:stretch>
        </p:blipFill>
        <p:spPr>
          <a:xfrm>
            <a:off x="7018113" y="229057"/>
            <a:ext cx="1386960" cy="1615580"/>
          </a:xfrm>
          <a:prstGeom prst="rect">
            <a:avLst/>
          </a:prstGeom>
        </p:spPr>
      </p:pic>
    </p:spTree>
    <p:extLst>
      <p:ext uri="{BB962C8B-B14F-4D97-AF65-F5344CB8AC3E}">
        <p14:creationId xmlns:p14="http://schemas.microsoft.com/office/powerpoint/2010/main" val="2957449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9626-F6C0-C364-F7EA-0FFB6C7B86E4}"/>
              </a:ext>
            </a:extLst>
          </p:cNvPr>
          <p:cNvSpPr>
            <a:spLocks noGrp="1"/>
          </p:cNvSpPr>
          <p:nvPr>
            <p:ph type="title"/>
          </p:nvPr>
        </p:nvSpPr>
        <p:spPr>
          <a:xfrm>
            <a:off x="628649" y="236131"/>
            <a:ext cx="7886700" cy="672400"/>
          </a:xfrm>
        </p:spPr>
        <p:txBody>
          <a:bodyPr>
            <a:normAutofit/>
          </a:bodyPr>
          <a:lstStyle/>
          <a:p>
            <a:pPr algn="ctr"/>
            <a:r>
              <a:rPr lang="en-US" sz="2400" dirty="0"/>
              <a:t>Initiatives – Q1 (April-June 2025) • </a:t>
            </a:r>
            <a:r>
              <a:rPr lang="fr-CA" sz="2400" dirty="0"/>
              <a:t>T1 (avril à juin 2025) </a:t>
            </a:r>
            <a:endParaRPr lang="en-US" sz="2400" dirty="0"/>
          </a:p>
        </p:txBody>
      </p:sp>
      <p:graphicFrame>
        <p:nvGraphicFramePr>
          <p:cNvPr id="6" name="Content Placeholder 5">
            <a:extLst>
              <a:ext uri="{FF2B5EF4-FFF2-40B4-BE49-F238E27FC236}">
                <a16:creationId xmlns:a16="http://schemas.microsoft.com/office/drawing/2014/main" id="{9B2DD6E4-6F1A-9124-0209-A95126A4D793}"/>
              </a:ext>
            </a:extLst>
          </p:cNvPr>
          <p:cNvGraphicFramePr>
            <a:graphicFrameLocks noGrp="1"/>
          </p:cNvGraphicFramePr>
          <p:nvPr>
            <p:ph idx="1"/>
            <p:extLst>
              <p:ext uri="{D42A27DB-BD31-4B8C-83A1-F6EECF244321}">
                <p14:modId xmlns:p14="http://schemas.microsoft.com/office/powerpoint/2010/main" val="3728172950"/>
              </p:ext>
            </p:extLst>
          </p:nvPr>
        </p:nvGraphicFramePr>
        <p:xfrm>
          <a:off x="527162" y="1098644"/>
          <a:ext cx="8089673" cy="288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0E137D1E-4A19-8A0F-2918-3BD375A971BE}"/>
              </a:ext>
            </a:extLst>
          </p:cNvPr>
          <p:cNvSpPr>
            <a:spLocks noGrp="1"/>
          </p:cNvSpPr>
          <p:nvPr>
            <p:ph type="sldNum" sz="quarter" idx="12"/>
          </p:nvPr>
        </p:nvSpPr>
        <p:spPr/>
        <p:txBody>
          <a:bodyPr/>
          <a:lstStyle/>
          <a:p>
            <a:fld id="{E8EDA790-A0DA-4CCE-BCFD-1AED5FDA754B}" type="slidenum">
              <a:rPr lang="en-US" smtClean="0"/>
              <a:pPr/>
              <a:t>16</a:t>
            </a:fld>
            <a:endParaRPr lang="en-US" dirty="0"/>
          </a:p>
        </p:txBody>
      </p:sp>
      <p:sp>
        <p:nvSpPr>
          <p:cNvPr id="3" name="TextBox 2">
            <a:extLst>
              <a:ext uri="{FF2B5EF4-FFF2-40B4-BE49-F238E27FC236}">
                <a16:creationId xmlns:a16="http://schemas.microsoft.com/office/drawing/2014/main" id="{C1251F33-A0F5-BBD4-50DE-8F216143B30F}"/>
              </a:ext>
            </a:extLst>
          </p:cNvPr>
          <p:cNvSpPr txBox="1"/>
          <p:nvPr/>
        </p:nvSpPr>
        <p:spPr>
          <a:xfrm>
            <a:off x="628649" y="2863537"/>
            <a:ext cx="1943157" cy="1092607"/>
          </a:xfrm>
          <a:prstGeom prst="rect">
            <a:avLst/>
          </a:prstGeom>
          <a:noFill/>
        </p:spPr>
        <p:txBody>
          <a:bodyPr wrap="square" rtlCol="0">
            <a:spAutoFit/>
          </a:bodyPr>
          <a:lstStyle/>
          <a:p>
            <a:pPr algn="ctr"/>
            <a:r>
              <a:rPr lang="fr-CA" sz="1250" b="1" dirty="0" err="1"/>
              <a:t>Paramédics</a:t>
            </a:r>
            <a:r>
              <a:rPr lang="fr-CA" sz="1250" b="1" dirty="0"/>
              <a:t> en soutien clinique </a:t>
            </a:r>
            <a:r>
              <a:rPr lang="fr-CA" sz="1250" dirty="0"/>
              <a:t>aux services d’urgence de Moncton </a:t>
            </a:r>
            <a:br>
              <a:rPr lang="fr-CA" sz="1250" b="1" dirty="0"/>
            </a:br>
            <a:r>
              <a:rPr lang="fr-CA" sz="1250" i="1" dirty="0"/>
              <a:t>(essai lancé le 1er mai)</a:t>
            </a:r>
          </a:p>
          <a:p>
            <a:pPr algn="ctr"/>
            <a:endParaRPr lang="en-US" sz="1250" dirty="0"/>
          </a:p>
        </p:txBody>
      </p:sp>
      <p:sp>
        <p:nvSpPr>
          <p:cNvPr id="4" name="TextBox 3">
            <a:extLst>
              <a:ext uri="{FF2B5EF4-FFF2-40B4-BE49-F238E27FC236}">
                <a16:creationId xmlns:a16="http://schemas.microsoft.com/office/drawing/2014/main" id="{89C4A932-638E-E299-9001-D739390DA911}"/>
              </a:ext>
            </a:extLst>
          </p:cNvPr>
          <p:cNvSpPr txBox="1"/>
          <p:nvPr/>
        </p:nvSpPr>
        <p:spPr>
          <a:xfrm>
            <a:off x="2558955" y="970273"/>
            <a:ext cx="1937982" cy="1277273"/>
          </a:xfrm>
          <a:prstGeom prst="rect">
            <a:avLst/>
          </a:prstGeom>
          <a:noFill/>
        </p:spPr>
        <p:txBody>
          <a:bodyPr wrap="square" rtlCol="0">
            <a:spAutoFit/>
          </a:bodyPr>
          <a:lstStyle/>
          <a:p>
            <a:pPr lvl="0" algn="ctr"/>
            <a:r>
              <a:rPr lang="en-US" sz="1250" b="1" dirty="0"/>
              <a:t>Added Hours of Service in:</a:t>
            </a:r>
          </a:p>
          <a:p>
            <a:pPr lvl="0" algn="ctr"/>
            <a:r>
              <a:rPr lang="en-US" sz="1250" dirty="0"/>
              <a:t>Moncton</a:t>
            </a:r>
            <a:br>
              <a:rPr lang="en-US" sz="1250" dirty="0"/>
            </a:br>
            <a:r>
              <a:rPr lang="en-US" sz="1250" dirty="0"/>
              <a:t>Hillsborough </a:t>
            </a:r>
            <a:br>
              <a:rPr lang="en-US" sz="1250" dirty="0"/>
            </a:br>
            <a:r>
              <a:rPr lang="en-US" sz="1250" dirty="0"/>
              <a:t>Fredericton</a:t>
            </a:r>
            <a:br>
              <a:rPr lang="en-US" sz="1250" dirty="0"/>
            </a:br>
            <a:r>
              <a:rPr lang="en-US" sz="1250" dirty="0"/>
              <a:t>Tracadie</a:t>
            </a:r>
            <a:br>
              <a:rPr lang="en-US" sz="1250" dirty="0"/>
            </a:br>
            <a:r>
              <a:rPr lang="en-US" sz="1250" dirty="0"/>
              <a:t>Ste. Anne-de-Madawaska</a:t>
            </a:r>
          </a:p>
        </p:txBody>
      </p:sp>
      <p:sp>
        <p:nvSpPr>
          <p:cNvPr id="7" name="TextBox 6">
            <a:extLst>
              <a:ext uri="{FF2B5EF4-FFF2-40B4-BE49-F238E27FC236}">
                <a16:creationId xmlns:a16="http://schemas.microsoft.com/office/drawing/2014/main" id="{C5CD1DD5-A53C-173B-7919-F428F7AFBEFF}"/>
              </a:ext>
            </a:extLst>
          </p:cNvPr>
          <p:cNvSpPr txBox="1"/>
          <p:nvPr/>
        </p:nvSpPr>
        <p:spPr>
          <a:xfrm>
            <a:off x="4537879" y="2860526"/>
            <a:ext cx="1371601" cy="2292935"/>
          </a:xfrm>
          <a:prstGeom prst="rect">
            <a:avLst/>
          </a:prstGeom>
          <a:noFill/>
        </p:spPr>
        <p:txBody>
          <a:bodyPr wrap="square" rtlCol="0">
            <a:spAutoFit/>
          </a:bodyPr>
          <a:lstStyle/>
          <a:p>
            <a:pPr lvl="0" algn="ctr"/>
            <a:r>
              <a:rPr lang="fr-CA" sz="1250" dirty="0"/>
              <a:t>Collaboration avec les partenaires scolaires pour l’ajout de </a:t>
            </a:r>
            <a:r>
              <a:rPr lang="fr-CA" sz="1250" b="1" dirty="0"/>
              <a:t>cours de formation paramédicale satellites dans les régions où il est difficile de recruter</a:t>
            </a:r>
          </a:p>
        </p:txBody>
      </p:sp>
      <p:sp>
        <p:nvSpPr>
          <p:cNvPr id="10" name="TextBox 9">
            <a:extLst>
              <a:ext uri="{FF2B5EF4-FFF2-40B4-BE49-F238E27FC236}">
                <a16:creationId xmlns:a16="http://schemas.microsoft.com/office/drawing/2014/main" id="{316CD000-7E5C-AF11-C73F-8FD2659D7ED4}"/>
              </a:ext>
            </a:extLst>
          </p:cNvPr>
          <p:cNvSpPr txBox="1"/>
          <p:nvPr/>
        </p:nvSpPr>
        <p:spPr>
          <a:xfrm>
            <a:off x="6619164" y="983921"/>
            <a:ext cx="1207827" cy="1246495"/>
          </a:xfrm>
          <a:prstGeom prst="rect">
            <a:avLst/>
          </a:prstGeom>
          <a:noFill/>
        </p:spPr>
        <p:txBody>
          <a:bodyPr wrap="square" rtlCol="0">
            <a:spAutoFit/>
          </a:bodyPr>
          <a:lstStyle/>
          <a:p>
            <a:pPr algn="ctr"/>
            <a:r>
              <a:rPr lang="en-US" sz="1250" b="1" dirty="0"/>
              <a:t>Educational Bursaries i</a:t>
            </a:r>
            <a:r>
              <a:rPr lang="en-US" sz="1250" dirty="0"/>
              <a:t>ntroduced for EMTs, PCPs &amp; ACPs</a:t>
            </a:r>
            <a:br>
              <a:rPr lang="en-US" sz="1250" dirty="0"/>
            </a:br>
            <a:r>
              <a:rPr lang="en-US" sz="1250" i="1" dirty="0"/>
              <a:t>(June 11)</a:t>
            </a:r>
          </a:p>
        </p:txBody>
      </p:sp>
    </p:spTree>
    <p:extLst>
      <p:ext uri="{BB962C8B-B14F-4D97-AF65-F5344CB8AC3E}">
        <p14:creationId xmlns:p14="http://schemas.microsoft.com/office/powerpoint/2010/main" val="186787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81DBA-AEF9-1DEF-5B3B-8670945A96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793F4-F137-3E4D-EF36-521367043A92}"/>
              </a:ext>
            </a:extLst>
          </p:cNvPr>
          <p:cNvSpPr>
            <a:spLocks noGrp="1"/>
          </p:cNvSpPr>
          <p:nvPr>
            <p:ph type="title"/>
          </p:nvPr>
        </p:nvSpPr>
        <p:spPr>
          <a:xfrm>
            <a:off x="550147" y="297163"/>
            <a:ext cx="8043706" cy="627364"/>
          </a:xfrm>
        </p:spPr>
        <p:txBody>
          <a:bodyPr>
            <a:normAutofit/>
          </a:bodyPr>
          <a:lstStyle/>
          <a:p>
            <a:pPr algn="ctr"/>
            <a:r>
              <a:rPr lang="en-US" sz="2400" dirty="0"/>
              <a:t>Initiatives – Q2 (July-Sept. 2025) • </a:t>
            </a:r>
            <a:r>
              <a:rPr lang="fr-CA" sz="2400" dirty="0"/>
              <a:t>T1 (juillet à septembre 2025) </a:t>
            </a:r>
            <a:endParaRPr lang="en-US" sz="2400" dirty="0"/>
          </a:p>
        </p:txBody>
      </p:sp>
      <p:graphicFrame>
        <p:nvGraphicFramePr>
          <p:cNvPr id="6" name="Content Placeholder 5">
            <a:extLst>
              <a:ext uri="{FF2B5EF4-FFF2-40B4-BE49-F238E27FC236}">
                <a16:creationId xmlns:a16="http://schemas.microsoft.com/office/drawing/2014/main" id="{52A64851-25B2-4863-F6CA-FE88525D4D7C}"/>
              </a:ext>
            </a:extLst>
          </p:cNvPr>
          <p:cNvGraphicFramePr>
            <a:graphicFrameLocks noGrp="1"/>
          </p:cNvGraphicFramePr>
          <p:nvPr>
            <p:ph idx="1"/>
            <p:extLst>
              <p:ext uri="{D42A27DB-BD31-4B8C-83A1-F6EECF244321}">
                <p14:modId xmlns:p14="http://schemas.microsoft.com/office/powerpoint/2010/main" val="500668602"/>
              </p:ext>
            </p:extLst>
          </p:nvPr>
        </p:nvGraphicFramePr>
        <p:xfrm>
          <a:off x="627062" y="1305472"/>
          <a:ext cx="7889875" cy="288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01C0A09-E783-3367-3C55-394327939FB4}"/>
              </a:ext>
            </a:extLst>
          </p:cNvPr>
          <p:cNvSpPr>
            <a:spLocks noGrp="1"/>
          </p:cNvSpPr>
          <p:nvPr>
            <p:ph type="sldNum" sz="quarter" idx="12"/>
          </p:nvPr>
        </p:nvSpPr>
        <p:spPr/>
        <p:txBody>
          <a:bodyPr/>
          <a:lstStyle/>
          <a:p>
            <a:fld id="{E8EDA790-A0DA-4CCE-BCFD-1AED5FDA754B}" type="slidenum">
              <a:rPr lang="en-US" smtClean="0"/>
              <a:pPr/>
              <a:t>17</a:t>
            </a:fld>
            <a:endParaRPr lang="en-US" dirty="0"/>
          </a:p>
        </p:txBody>
      </p:sp>
      <p:sp>
        <p:nvSpPr>
          <p:cNvPr id="3" name="TextBox 2">
            <a:extLst>
              <a:ext uri="{FF2B5EF4-FFF2-40B4-BE49-F238E27FC236}">
                <a16:creationId xmlns:a16="http://schemas.microsoft.com/office/drawing/2014/main" id="{6A38576C-DD86-7FD7-53C1-F886A636697C}"/>
              </a:ext>
            </a:extLst>
          </p:cNvPr>
          <p:cNvSpPr txBox="1"/>
          <p:nvPr/>
        </p:nvSpPr>
        <p:spPr>
          <a:xfrm>
            <a:off x="6380328" y="3084394"/>
            <a:ext cx="1317009" cy="1438855"/>
          </a:xfrm>
          <a:prstGeom prst="rect">
            <a:avLst/>
          </a:prstGeom>
          <a:noFill/>
        </p:spPr>
        <p:txBody>
          <a:bodyPr wrap="square" rtlCol="0">
            <a:spAutoFit/>
          </a:bodyPr>
          <a:lstStyle/>
          <a:p>
            <a:pPr algn="ctr"/>
            <a:r>
              <a:rPr lang="fr-CA" sz="1250" b="1" dirty="0" err="1"/>
              <a:t>Paramédics</a:t>
            </a:r>
            <a:r>
              <a:rPr lang="fr-CA" sz="1250" b="1" dirty="0"/>
              <a:t> en soutien clinique</a:t>
            </a:r>
            <a:r>
              <a:rPr lang="fr-CA" sz="1250" dirty="0"/>
              <a:t> </a:t>
            </a:r>
            <a:br>
              <a:rPr lang="fr-CA" sz="1250" dirty="0"/>
            </a:br>
            <a:r>
              <a:rPr lang="fr-CA" sz="1250" dirty="0"/>
              <a:t>aux services d’urgence de Moncton </a:t>
            </a:r>
            <a:endParaRPr lang="en-US" sz="1250" dirty="0"/>
          </a:p>
          <a:p>
            <a:pPr algn="ctr"/>
            <a:r>
              <a:rPr lang="fr-CA" sz="1250" i="1" noProof="0" dirty="0"/>
              <a:t>(conclu en septembre)</a:t>
            </a:r>
          </a:p>
        </p:txBody>
      </p:sp>
      <p:sp>
        <p:nvSpPr>
          <p:cNvPr id="4" name="TextBox 3">
            <a:extLst>
              <a:ext uri="{FF2B5EF4-FFF2-40B4-BE49-F238E27FC236}">
                <a16:creationId xmlns:a16="http://schemas.microsoft.com/office/drawing/2014/main" id="{E9AB1700-3D6E-9333-D157-2CBD7DDF06C1}"/>
              </a:ext>
            </a:extLst>
          </p:cNvPr>
          <p:cNvSpPr txBox="1"/>
          <p:nvPr/>
        </p:nvSpPr>
        <p:spPr>
          <a:xfrm>
            <a:off x="2149522" y="1378424"/>
            <a:ext cx="1166884" cy="1077218"/>
          </a:xfrm>
          <a:prstGeom prst="rect">
            <a:avLst/>
          </a:prstGeom>
          <a:noFill/>
        </p:spPr>
        <p:txBody>
          <a:bodyPr wrap="square" rtlCol="0">
            <a:spAutoFit/>
          </a:bodyPr>
          <a:lstStyle/>
          <a:p>
            <a:pPr algn="ctr"/>
            <a:r>
              <a:rPr lang="fr-CA" sz="1250" dirty="0"/>
              <a:t>Début des </a:t>
            </a:r>
            <a:endParaRPr lang="en-US" sz="1250" dirty="0"/>
          </a:p>
          <a:p>
            <a:pPr algn="ctr"/>
            <a:r>
              <a:rPr lang="fr-CA" sz="1250" b="1" dirty="0"/>
              <a:t>cours de formation paramédicale satellites</a:t>
            </a:r>
            <a:endParaRPr lang="en-US" sz="1250" dirty="0"/>
          </a:p>
        </p:txBody>
      </p:sp>
      <p:sp>
        <p:nvSpPr>
          <p:cNvPr id="7" name="TextBox 6">
            <a:extLst>
              <a:ext uri="{FF2B5EF4-FFF2-40B4-BE49-F238E27FC236}">
                <a16:creationId xmlns:a16="http://schemas.microsoft.com/office/drawing/2014/main" id="{EB11C838-682D-A766-B7DD-CDFDA5744DAA}"/>
              </a:ext>
            </a:extLst>
          </p:cNvPr>
          <p:cNvSpPr txBox="1"/>
          <p:nvPr/>
        </p:nvSpPr>
        <p:spPr>
          <a:xfrm>
            <a:off x="599766" y="3045726"/>
            <a:ext cx="1406454" cy="1054135"/>
          </a:xfrm>
          <a:prstGeom prst="rect">
            <a:avLst/>
          </a:prstGeom>
          <a:noFill/>
        </p:spPr>
        <p:txBody>
          <a:bodyPr wrap="square" rtlCol="0">
            <a:spAutoFit/>
          </a:bodyPr>
          <a:lstStyle/>
          <a:p>
            <a:pPr algn="ctr"/>
            <a:r>
              <a:rPr lang="fr-CA" sz="1250" dirty="0"/>
              <a:t>Achèvement des </a:t>
            </a:r>
            <a:r>
              <a:rPr lang="fr-CA" sz="1250" b="1" dirty="0"/>
              <a:t>recommandations liées à Logis  </a:t>
            </a:r>
            <a:r>
              <a:rPr lang="fr-CA" sz="1250" i="1" dirty="0"/>
              <a:t>(juillet)</a:t>
            </a:r>
          </a:p>
          <a:p>
            <a:pPr algn="ctr"/>
            <a:endParaRPr lang="en-US" sz="1250" dirty="0"/>
          </a:p>
        </p:txBody>
      </p:sp>
      <p:sp>
        <p:nvSpPr>
          <p:cNvPr id="8" name="TextBox 7">
            <a:extLst>
              <a:ext uri="{FF2B5EF4-FFF2-40B4-BE49-F238E27FC236}">
                <a16:creationId xmlns:a16="http://schemas.microsoft.com/office/drawing/2014/main" id="{B1397AA7-0487-D92B-A7F4-73349E611334}"/>
              </a:ext>
            </a:extLst>
          </p:cNvPr>
          <p:cNvSpPr txBox="1"/>
          <p:nvPr/>
        </p:nvSpPr>
        <p:spPr>
          <a:xfrm>
            <a:off x="3545005" y="3084394"/>
            <a:ext cx="1255594" cy="477054"/>
          </a:xfrm>
          <a:prstGeom prst="rect">
            <a:avLst/>
          </a:prstGeom>
          <a:noFill/>
        </p:spPr>
        <p:txBody>
          <a:bodyPr wrap="square" rtlCol="0">
            <a:spAutoFit/>
          </a:bodyPr>
          <a:lstStyle/>
          <a:p>
            <a:pPr algn="ctr"/>
            <a:r>
              <a:rPr lang="fr-CA" sz="1250" dirty="0"/>
              <a:t>Ajout de cinq (5) </a:t>
            </a:r>
            <a:r>
              <a:rPr lang="fr-CA" sz="1250" b="1" dirty="0"/>
              <a:t>RMU au CGCM</a:t>
            </a:r>
          </a:p>
        </p:txBody>
      </p:sp>
      <p:sp>
        <p:nvSpPr>
          <p:cNvPr id="9" name="TextBox 8">
            <a:extLst>
              <a:ext uri="{FF2B5EF4-FFF2-40B4-BE49-F238E27FC236}">
                <a16:creationId xmlns:a16="http://schemas.microsoft.com/office/drawing/2014/main" id="{A8DDE723-DAEA-753E-F8AF-B739D2A59F51}"/>
              </a:ext>
            </a:extLst>
          </p:cNvPr>
          <p:cNvSpPr txBox="1"/>
          <p:nvPr/>
        </p:nvSpPr>
        <p:spPr>
          <a:xfrm>
            <a:off x="5036026" y="1553734"/>
            <a:ext cx="1166884" cy="861774"/>
          </a:xfrm>
          <a:prstGeom prst="rect">
            <a:avLst/>
          </a:prstGeom>
          <a:noFill/>
        </p:spPr>
        <p:txBody>
          <a:bodyPr wrap="square" rtlCol="0">
            <a:spAutoFit/>
          </a:bodyPr>
          <a:lstStyle/>
          <a:p>
            <a:pPr algn="ctr"/>
            <a:r>
              <a:rPr lang="fr-CA" sz="1250" dirty="0"/>
              <a:t>Refonte du </a:t>
            </a:r>
            <a:r>
              <a:rPr lang="fr-CA" sz="1250" b="1" dirty="0"/>
              <a:t>Service de transport médical </a:t>
            </a:r>
            <a:r>
              <a:rPr lang="fr-CA" sz="1250" dirty="0"/>
              <a:t>(STM)</a:t>
            </a:r>
          </a:p>
        </p:txBody>
      </p:sp>
    </p:spTree>
    <p:extLst>
      <p:ext uri="{BB962C8B-B14F-4D97-AF65-F5344CB8AC3E}">
        <p14:creationId xmlns:p14="http://schemas.microsoft.com/office/powerpoint/2010/main" val="52247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515F-86AB-6E57-C4EB-48B222DE4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44997-C94F-151E-D2A0-71C587BD5967}"/>
              </a:ext>
            </a:extLst>
          </p:cNvPr>
          <p:cNvSpPr>
            <a:spLocks noGrp="1"/>
          </p:cNvSpPr>
          <p:nvPr>
            <p:ph type="title"/>
          </p:nvPr>
        </p:nvSpPr>
        <p:spPr>
          <a:xfrm>
            <a:off x="498968" y="312968"/>
            <a:ext cx="8146064" cy="740640"/>
          </a:xfrm>
        </p:spPr>
        <p:txBody>
          <a:bodyPr>
            <a:normAutofit/>
          </a:bodyPr>
          <a:lstStyle/>
          <a:p>
            <a:pPr algn="ctr"/>
            <a:r>
              <a:rPr lang="en-US" sz="2400" dirty="0"/>
              <a:t>Initiatives – Q3 (Oct.-Dec. 2025) • </a:t>
            </a:r>
            <a:r>
              <a:rPr lang="fr-CA" sz="2400" dirty="0"/>
              <a:t>T3 (octobre à décembre 2025)</a:t>
            </a:r>
            <a:r>
              <a:rPr lang="en-US" sz="2400" dirty="0"/>
              <a:t> </a:t>
            </a:r>
          </a:p>
        </p:txBody>
      </p:sp>
      <p:graphicFrame>
        <p:nvGraphicFramePr>
          <p:cNvPr id="6" name="Content Placeholder 5">
            <a:extLst>
              <a:ext uri="{FF2B5EF4-FFF2-40B4-BE49-F238E27FC236}">
                <a16:creationId xmlns:a16="http://schemas.microsoft.com/office/drawing/2014/main" id="{6B33FF91-F41A-79E5-D4BE-83ED65ACAAAF}"/>
              </a:ext>
            </a:extLst>
          </p:cNvPr>
          <p:cNvGraphicFramePr>
            <a:graphicFrameLocks noGrp="1"/>
          </p:cNvGraphicFramePr>
          <p:nvPr>
            <p:ph idx="1"/>
            <p:extLst>
              <p:ext uri="{D42A27DB-BD31-4B8C-83A1-F6EECF244321}">
                <p14:modId xmlns:p14="http://schemas.microsoft.com/office/powerpoint/2010/main" val="221045372"/>
              </p:ext>
            </p:extLst>
          </p:nvPr>
        </p:nvGraphicFramePr>
        <p:xfrm>
          <a:off x="633413" y="1370013"/>
          <a:ext cx="7889875" cy="2886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A8994D90-916B-A0F7-1651-683041037072}"/>
              </a:ext>
            </a:extLst>
          </p:cNvPr>
          <p:cNvSpPr>
            <a:spLocks noGrp="1"/>
          </p:cNvSpPr>
          <p:nvPr>
            <p:ph type="sldNum" sz="quarter" idx="12"/>
          </p:nvPr>
        </p:nvSpPr>
        <p:spPr/>
        <p:txBody>
          <a:bodyPr/>
          <a:lstStyle/>
          <a:p>
            <a:fld id="{E8EDA790-A0DA-4CCE-BCFD-1AED5FDA754B}" type="slidenum">
              <a:rPr lang="en-US" smtClean="0"/>
              <a:pPr/>
              <a:t>18</a:t>
            </a:fld>
            <a:endParaRPr lang="en-US" dirty="0"/>
          </a:p>
        </p:txBody>
      </p:sp>
      <p:sp>
        <p:nvSpPr>
          <p:cNvPr id="3" name="TextBox 2">
            <a:extLst>
              <a:ext uri="{FF2B5EF4-FFF2-40B4-BE49-F238E27FC236}">
                <a16:creationId xmlns:a16="http://schemas.microsoft.com/office/drawing/2014/main" id="{D469CEAA-6E16-199A-6A66-B35514898B18}"/>
              </a:ext>
            </a:extLst>
          </p:cNvPr>
          <p:cNvSpPr txBox="1"/>
          <p:nvPr/>
        </p:nvSpPr>
        <p:spPr>
          <a:xfrm>
            <a:off x="696036" y="3125336"/>
            <a:ext cx="1214651" cy="861774"/>
          </a:xfrm>
          <a:prstGeom prst="rect">
            <a:avLst/>
          </a:prstGeom>
          <a:noFill/>
        </p:spPr>
        <p:txBody>
          <a:bodyPr wrap="square" rtlCol="0">
            <a:spAutoFit/>
          </a:bodyPr>
          <a:lstStyle/>
          <a:p>
            <a:pPr algn="ctr"/>
            <a:r>
              <a:rPr lang="fr-CA" sz="1250" b="1" dirty="0"/>
              <a:t>Comité de partenariat sur les services d’ambulance</a:t>
            </a:r>
            <a:endParaRPr lang="en-US" sz="1250" dirty="0"/>
          </a:p>
        </p:txBody>
      </p:sp>
      <p:sp>
        <p:nvSpPr>
          <p:cNvPr id="4" name="TextBox 3">
            <a:extLst>
              <a:ext uri="{FF2B5EF4-FFF2-40B4-BE49-F238E27FC236}">
                <a16:creationId xmlns:a16="http://schemas.microsoft.com/office/drawing/2014/main" id="{5449B80F-99DF-5043-E559-DB2CA141F829}"/>
              </a:ext>
            </a:extLst>
          </p:cNvPr>
          <p:cNvSpPr txBox="1"/>
          <p:nvPr/>
        </p:nvSpPr>
        <p:spPr>
          <a:xfrm>
            <a:off x="2231409" y="1618445"/>
            <a:ext cx="1064525" cy="861774"/>
          </a:xfrm>
          <a:prstGeom prst="rect">
            <a:avLst/>
          </a:prstGeom>
          <a:noFill/>
        </p:spPr>
        <p:txBody>
          <a:bodyPr wrap="square" rtlCol="0">
            <a:spAutoFit/>
          </a:bodyPr>
          <a:lstStyle/>
          <a:p>
            <a:pPr lvl="0" algn="ctr"/>
            <a:r>
              <a:rPr lang="en-US" sz="1250" dirty="0"/>
              <a:t>Five (5)  </a:t>
            </a:r>
            <a:r>
              <a:rPr lang="en-US" sz="1250" b="1" dirty="0"/>
              <a:t>additional EMDs in the MCMC</a:t>
            </a:r>
          </a:p>
        </p:txBody>
      </p:sp>
      <p:sp>
        <p:nvSpPr>
          <p:cNvPr id="7" name="TextBox 6">
            <a:extLst>
              <a:ext uri="{FF2B5EF4-FFF2-40B4-BE49-F238E27FC236}">
                <a16:creationId xmlns:a16="http://schemas.microsoft.com/office/drawing/2014/main" id="{B73CC74A-8C15-2052-43EB-2B132DE15446}"/>
              </a:ext>
            </a:extLst>
          </p:cNvPr>
          <p:cNvSpPr txBox="1"/>
          <p:nvPr/>
        </p:nvSpPr>
        <p:spPr>
          <a:xfrm>
            <a:off x="3568890" y="3125336"/>
            <a:ext cx="1214651" cy="1054135"/>
          </a:xfrm>
          <a:prstGeom prst="rect">
            <a:avLst/>
          </a:prstGeom>
          <a:noFill/>
        </p:spPr>
        <p:txBody>
          <a:bodyPr wrap="square" rtlCol="0">
            <a:spAutoFit/>
          </a:bodyPr>
          <a:lstStyle/>
          <a:p>
            <a:pPr algn="ctr"/>
            <a:r>
              <a:rPr lang="fr-CA" sz="1250" dirty="0"/>
              <a:t>Trois (3)    </a:t>
            </a:r>
            <a:r>
              <a:rPr lang="fr-CA" sz="1250" b="1" dirty="0"/>
              <a:t>unités du Service de transport médical</a:t>
            </a:r>
          </a:p>
        </p:txBody>
      </p:sp>
      <p:sp>
        <p:nvSpPr>
          <p:cNvPr id="8" name="TextBox 7">
            <a:extLst>
              <a:ext uri="{FF2B5EF4-FFF2-40B4-BE49-F238E27FC236}">
                <a16:creationId xmlns:a16="http://schemas.microsoft.com/office/drawing/2014/main" id="{93C7365C-3955-C607-C7CA-580518AB52B2}"/>
              </a:ext>
            </a:extLst>
          </p:cNvPr>
          <p:cNvSpPr txBox="1"/>
          <p:nvPr/>
        </p:nvSpPr>
        <p:spPr>
          <a:xfrm>
            <a:off x="5111088" y="1617258"/>
            <a:ext cx="996287" cy="861774"/>
          </a:xfrm>
          <a:prstGeom prst="rect">
            <a:avLst/>
          </a:prstGeom>
          <a:noFill/>
        </p:spPr>
        <p:txBody>
          <a:bodyPr wrap="square" rtlCol="0">
            <a:spAutoFit/>
          </a:bodyPr>
          <a:lstStyle/>
          <a:p>
            <a:pPr algn="ctr"/>
            <a:r>
              <a:rPr lang="en-US" sz="1250" dirty="0"/>
              <a:t>Three (3) </a:t>
            </a:r>
            <a:r>
              <a:rPr lang="en-US" sz="1250" b="1" dirty="0"/>
              <a:t>Single Response Units 24/7</a:t>
            </a:r>
          </a:p>
        </p:txBody>
      </p:sp>
      <p:sp>
        <p:nvSpPr>
          <p:cNvPr id="9" name="TextBox 8">
            <a:extLst>
              <a:ext uri="{FF2B5EF4-FFF2-40B4-BE49-F238E27FC236}">
                <a16:creationId xmlns:a16="http://schemas.microsoft.com/office/drawing/2014/main" id="{6744E9B2-58C4-24B6-BFCE-AE5448539A06}"/>
              </a:ext>
            </a:extLst>
          </p:cNvPr>
          <p:cNvSpPr txBox="1"/>
          <p:nvPr/>
        </p:nvSpPr>
        <p:spPr>
          <a:xfrm>
            <a:off x="6487806" y="3125336"/>
            <a:ext cx="1109734" cy="477054"/>
          </a:xfrm>
          <a:prstGeom prst="rect">
            <a:avLst/>
          </a:prstGeom>
          <a:noFill/>
        </p:spPr>
        <p:txBody>
          <a:bodyPr wrap="square" rtlCol="0">
            <a:spAutoFit/>
          </a:bodyPr>
          <a:lstStyle/>
          <a:p>
            <a:pPr algn="ctr"/>
            <a:r>
              <a:rPr lang="fr-CA" sz="1250" b="1" dirty="0"/>
              <a:t>Équipement de PSA</a:t>
            </a:r>
          </a:p>
        </p:txBody>
      </p:sp>
    </p:spTree>
    <p:extLst>
      <p:ext uri="{BB962C8B-B14F-4D97-AF65-F5344CB8AC3E}">
        <p14:creationId xmlns:p14="http://schemas.microsoft.com/office/powerpoint/2010/main" val="379204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17618-A5A4-F749-8F3A-D245106D5C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4D2B3A-76A2-DA44-892F-F5EAC6357E30}"/>
              </a:ext>
            </a:extLst>
          </p:cNvPr>
          <p:cNvPicPr>
            <a:picLocks noGrp="1"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0543" y="0"/>
            <a:ext cx="3594926" cy="5166360"/>
          </a:xfrm>
          <a:prstGeom prst="rect">
            <a:avLst/>
          </a:prstGeom>
        </p:spPr>
      </p:pic>
      <p:sp>
        <p:nvSpPr>
          <p:cNvPr id="2" name="Title 1">
            <a:extLst>
              <a:ext uri="{FF2B5EF4-FFF2-40B4-BE49-F238E27FC236}">
                <a16:creationId xmlns:a16="http://schemas.microsoft.com/office/drawing/2014/main" id="{4EEA4A46-71FA-2600-F278-E9147814356A}"/>
              </a:ext>
            </a:extLst>
          </p:cNvPr>
          <p:cNvSpPr>
            <a:spLocks noGrp="1"/>
          </p:cNvSpPr>
          <p:nvPr>
            <p:ph type="title"/>
          </p:nvPr>
        </p:nvSpPr>
        <p:spPr>
          <a:xfrm>
            <a:off x="636270" y="323884"/>
            <a:ext cx="7886700" cy="994172"/>
          </a:xfrm>
        </p:spPr>
        <p:txBody>
          <a:bodyPr>
            <a:normAutofit fontScale="90000"/>
          </a:bodyPr>
          <a:lstStyle/>
          <a:p>
            <a:r>
              <a:rPr lang="en-US" dirty="0"/>
              <a:t>2026 Initiatives</a:t>
            </a:r>
            <a:r>
              <a:rPr lang="en-US" b="1" dirty="0"/>
              <a:t>|</a:t>
            </a:r>
            <a:br>
              <a:rPr lang="en-US" dirty="0"/>
            </a:br>
            <a:r>
              <a:rPr lang="fr-CA" dirty="0"/>
              <a:t>Initiatives 2026</a:t>
            </a:r>
            <a:endParaRPr lang="en-US" dirty="0"/>
          </a:p>
        </p:txBody>
      </p:sp>
      <p:sp>
        <p:nvSpPr>
          <p:cNvPr id="3" name="Content Placeholder 2">
            <a:extLst>
              <a:ext uri="{FF2B5EF4-FFF2-40B4-BE49-F238E27FC236}">
                <a16:creationId xmlns:a16="http://schemas.microsoft.com/office/drawing/2014/main" id="{CC60B43E-03D6-79C6-DD25-ED3DB851F96E}"/>
              </a:ext>
            </a:extLst>
          </p:cNvPr>
          <p:cNvSpPr>
            <a:spLocks noGrp="1"/>
          </p:cNvSpPr>
          <p:nvPr>
            <p:ph idx="1"/>
          </p:nvPr>
        </p:nvSpPr>
        <p:spPr>
          <a:xfrm>
            <a:off x="633198" y="1369218"/>
            <a:ext cx="4839554" cy="3002731"/>
          </a:xfrm>
        </p:spPr>
        <p:txBody>
          <a:bodyPr>
            <a:normAutofit/>
          </a:bodyPr>
          <a:lstStyle/>
          <a:p>
            <a:pPr>
              <a:spcAft>
                <a:spcPts val="600"/>
              </a:spcAft>
            </a:pPr>
            <a:r>
              <a:rPr lang="en-US" sz="1600" kern="100" dirty="0">
                <a:latin typeface="Calibri" panose="020F0502020204030204" pitchFamily="34" charset="0"/>
                <a:cs typeface="Times New Roman" panose="02020603050405020304" pitchFamily="18" charset="0"/>
              </a:rPr>
              <a:t>EM/ANB </a:t>
            </a:r>
            <a:r>
              <a:rPr lang="en-US" sz="1600" b="1" kern="100" dirty="0">
                <a:latin typeface="Calibri" panose="020F0502020204030204" pitchFamily="34" charset="0"/>
                <a:cs typeface="Times New Roman" panose="02020603050405020304" pitchFamily="18" charset="0"/>
              </a:rPr>
              <a:t>Community Paramedicine </a:t>
            </a:r>
            <a:r>
              <a:rPr lang="en-US" sz="1600" kern="100" dirty="0">
                <a:latin typeface="Calibri" panose="020F0502020204030204" pitchFamily="34" charset="0"/>
                <a:cs typeface="Times New Roman" panose="02020603050405020304" pitchFamily="18" charset="0"/>
              </a:rPr>
              <a:t>Pilot  |            </a:t>
            </a:r>
            <a:r>
              <a:rPr lang="en-US" sz="1600" kern="100" dirty="0">
                <a:latin typeface="Calibri Light "/>
                <a:cs typeface="Times New Roman" panose="02020603050405020304" pitchFamily="18" charset="0"/>
              </a:rPr>
              <a:t>P</a:t>
            </a:r>
            <a:r>
              <a:rPr lang="fr-CA" sz="1600" kern="100" dirty="0" err="1">
                <a:latin typeface="Calibri Light "/>
                <a:cs typeface="Times New Roman" panose="02020603050405020304" pitchFamily="18" charset="0"/>
              </a:rPr>
              <a:t>rojet</a:t>
            </a:r>
            <a:r>
              <a:rPr lang="fr-CA" sz="1600" kern="100" dirty="0">
                <a:latin typeface="Calibri Light "/>
                <a:cs typeface="Times New Roman" panose="02020603050405020304" pitchFamily="18" charset="0"/>
              </a:rPr>
              <a:t> pilote de </a:t>
            </a:r>
            <a:r>
              <a:rPr lang="fr-CA" sz="1600" b="1" kern="100" dirty="0" err="1">
                <a:latin typeface="Calibri Light "/>
                <a:cs typeface="Times New Roman" panose="02020603050405020304" pitchFamily="18" charset="0"/>
              </a:rPr>
              <a:t>paramédecine</a:t>
            </a:r>
            <a:r>
              <a:rPr lang="fr-CA" sz="1600" b="1" kern="100" dirty="0">
                <a:latin typeface="Calibri Light "/>
                <a:cs typeface="Times New Roman" panose="02020603050405020304" pitchFamily="18" charset="0"/>
              </a:rPr>
              <a:t> communautaire </a:t>
            </a:r>
            <a:r>
              <a:rPr lang="fr-CA" sz="1600" kern="100" dirty="0">
                <a:latin typeface="Calibri Light "/>
                <a:cs typeface="Times New Roman" panose="02020603050405020304" pitchFamily="18" charset="0"/>
              </a:rPr>
              <a:t>d’EM/ANB</a:t>
            </a:r>
          </a:p>
          <a:p>
            <a:pPr>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Electronic Patient Care Record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ePCR</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a:t>
            </a:r>
            <a:r>
              <a:rPr lang="fr-CA" sz="1600" b="1" dirty="0"/>
              <a:t>Dossier électronique de soins au patient </a:t>
            </a:r>
            <a:r>
              <a:rPr lang="fr-CA" sz="1600" dirty="0"/>
              <a:t>(DESP)</a:t>
            </a:r>
          </a:p>
          <a:p>
            <a:pPr>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Restructuring of MCMC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t>Restructuration du CGCM</a:t>
            </a:r>
          </a:p>
          <a:p>
            <a:pPr>
              <a:spcAft>
                <a:spcPts val="600"/>
              </a:spcAft>
            </a:pPr>
            <a:r>
              <a:rPr lang="en-US" sz="1600" b="1" kern="100" dirty="0">
                <a:latin typeface="Calibri" panose="020F0502020204030204" pitchFamily="34" charset="0"/>
                <a:ea typeface="Calibri" panose="020F0502020204030204" pitchFamily="34" charset="0"/>
                <a:cs typeface="Times New Roman" panose="02020603050405020304" pitchFamily="18" charset="0"/>
              </a:rPr>
              <a:t>Paramedic Service System Review  </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fr-FR" sz="1600" kern="100" dirty="0">
                <a:latin typeface="Calibri" panose="020F0502020204030204" pitchFamily="34" charset="0"/>
                <a:ea typeface="Calibri" panose="020F0502020204030204" pitchFamily="34" charset="0"/>
                <a:cs typeface="Times New Roman" panose="02020603050405020304" pitchFamily="18" charset="0"/>
              </a:rPr>
              <a:t>                  </a:t>
            </a:r>
            <a:r>
              <a:rPr lang="fr-FR" sz="1600" b="1" dirty="0"/>
              <a:t>Examen du système de services paramédicaux</a:t>
            </a:r>
            <a:endParaRPr lang="fr-CA" sz="1600" b="1" dirty="0"/>
          </a:p>
        </p:txBody>
      </p:sp>
      <p:sp>
        <p:nvSpPr>
          <p:cNvPr id="5" name="Slide Number Placeholder 4">
            <a:extLst>
              <a:ext uri="{FF2B5EF4-FFF2-40B4-BE49-F238E27FC236}">
                <a16:creationId xmlns:a16="http://schemas.microsoft.com/office/drawing/2014/main" id="{A66C9227-0111-1466-31A1-DFD1C2F9BFF6}"/>
              </a:ext>
            </a:extLst>
          </p:cNvPr>
          <p:cNvSpPr>
            <a:spLocks noGrp="1"/>
          </p:cNvSpPr>
          <p:nvPr>
            <p:ph type="sldNum" sz="quarter" idx="12"/>
          </p:nvPr>
        </p:nvSpPr>
        <p:spPr>
          <a:xfrm>
            <a:off x="8159931" y="4572493"/>
            <a:ext cx="355419" cy="273844"/>
          </a:xfrm>
          <a:solidFill>
            <a:srgbClr val="CC1852"/>
          </a:solidFill>
        </p:spPr>
        <p:txBody>
          <a:bodyPr/>
          <a:lstStyle/>
          <a:p>
            <a:fld id="{E8EDA790-A0DA-4CCE-BCFD-1AED5FDA754B}"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411338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C012-BB9E-B3C3-0A04-7AF7B33D4B05}"/>
              </a:ext>
            </a:extLst>
          </p:cNvPr>
          <p:cNvSpPr>
            <a:spLocks noGrp="1"/>
          </p:cNvSpPr>
          <p:nvPr>
            <p:ph type="title"/>
          </p:nvPr>
        </p:nvSpPr>
        <p:spPr>
          <a:xfrm>
            <a:off x="636270" y="426244"/>
            <a:ext cx="7886700" cy="994172"/>
          </a:xfrm>
        </p:spPr>
        <p:txBody>
          <a:bodyPr anchor="ctr">
            <a:normAutofit/>
          </a:bodyPr>
          <a:lstStyle/>
          <a:p>
            <a:r>
              <a:rPr lang="en-US" dirty="0"/>
              <a:t>Agenda  </a:t>
            </a:r>
            <a:r>
              <a:rPr lang="en-US" b="1" dirty="0"/>
              <a:t>|  </a:t>
            </a:r>
            <a:r>
              <a:rPr lang="fr-CA" dirty="0"/>
              <a:t>Sujets abordés</a:t>
            </a:r>
            <a:endParaRPr lang="en-US" dirty="0"/>
          </a:p>
        </p:txBody>
      </p:sp>
      <p:sp>
        <p:nvSpPr>
          <p:cNvPr id="5" name="Slide Number Placeholder 4">
            <a:extLst>
              <a:ext uri="{FF2B5EF4-FFF2-40B4-BE49-F238E27FC236}">
                <a16:creationId xmlns:a16="http://schemas.microsoft.com/office/drawing/2014/main" id="{833AC167-FD7D-1C40-53F8-C4822AE96978}"/>
              </a:ext>
            </a:extLst>
          </p:cNvPr>
          <p:cNvSpPr>
            <a:spLocks noGrp="1"/>
          </p:cNvSpPr>
          <p:nvPr>
            <p:ph type="sldNum" sz="quarter" idx="12"/>
          </p:nvPr>
        </p:nvSpPr>
        <p:spPr>
          <a:xfrm>
            <a:off x="6457950" y="4572493"/>
            <a:ext cx="2057400" cy="273844"/>
          </a:xfrm>
        </p:spPr>
        <p:txBody>
          <a:bodyPr anchor="ctr">
            <a:normAutofit/>
          </a:bodyPr>
          <a:lstStyle/>
          <a:p>
            <a:pPr>
              <a:spcAft>
                <a:spcPts val="600"/>
              </a:spcAft>
            </a:pPr>
            <a:fld id="{E8EDA790-A0DA-4CCE-BCFD-1AED5FDA754B}" type="slidenum">
              <a:rPr lang="en-US" smtClean="0"/>
              <a:pPr>
                <a:spcAft>
                  <a:spcPts val="600"/>
                </a:spcAft>
              </a:pPr>
              <a:t>2</a:t>
            </a:fld>
            <a:endParaRPr lang="en-US"/>
          </a:p>
        </p:txBody>
      </p:sp>
      <p:graphicFrame>
        <p:nvGraphicFramePr>
          <p:cNvPr id="10" name="Content Placeholder 2">
            <a:extLst>
              <a:ext uri="{FF2B5EF4-FFF2-40B4-BE49-F238E27FC236}">
                <a16:creationId xmlns:a16="http://schemas.microsoft.com/office/drawing/2014/main" id="{BC6D3A0C-7420-1B9D-9903-298AA136A803}"/>
              </a:ext>
            </a:extLst>
          </p:cNvPr>
          <p:cNvGraphicFramePr>
            <a:graphicFrameLocks noGrp="1"/>
          </p:cNvGraphicFramePr>
          <p:nvPr>
            <p:ph idx="1"/>
            <p:extLst>
              <p:ext uri="{D42A27DB-BD31-4B8C-83A1-F6EECF244321}">
                <p14:modId xmlns:p14="http://schemas.microsoft.com/office/powerpoint/2010/main" val="1155066040"/>
              </p:ext>
            </p:extLst>
          </p:nvPr>
        </p:nvGraphicFramePr>
        <p:xfrm>
          <a:off x="633198" y="1369219"/>
          <a:ext cx="7890317" cy="2887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18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E400-E11E-DF8E-E9EC-D25BCFE2DAD6}"/>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015896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7F8A8-F26E-B95D-3DB0-A1246A6A6B12}"/>
              </a:ext>
            </a:extLst>
          </p:cNvPr>
          <p:cNvSpPr>
            <a:spLocks noGrp="1"/>
          </p:cNvSpPr>
          <p:nvPr>
            <p:ph type="title"/>
          </p:nvPr>
        </p:nvSpPr>
        <p:spPr>
          <a:xfrm>
            <a:off x="622622" y="262468"/>
            <a:ext cx="7886700" cy="994172"/>
          </a:xfrm>
        </p:spPr>
        <p:txBody>
          <a:bodyPr>
            <a:normAutofit fontScale="90000"/>
          </a:bodyPr>
          <a:lstStyle/>
          <a:p>
            <a:r>
              <a:rPr lang="en-US" dirty="0"/>
              <a:t>System Pressures </a:t>
            </a:r>
            <a:r>
              <a:rPr lang="en-US" b="1" dirty="0"/>
              <a:t>|</a:t>
            </a:r>
            <a:br>
              <a:rPr lang="en-US" dirty="0"/>
            </a:br>
            <a:r>
              <a:rPr lang="fr-CA" dirty="0"/>
              <a:t>Pressions sur le système</a:t>
            </a:r>
            <a:endParaRPr lang="en-US" dirty="0"/>
          </a:p>
        </p:txBody>
      </p:sp>
      <p:sp>
        <p:nvSpPr>
          <p:cNvPr id="3" name="Content Placeholder 2">
            <a:extLst>
              <a:ext uri="{FF2B5EF4-FFF2-40B4-BE49-F238E27FC236}">
                <a16:creationId xmlns:a16="http://schemas.microsoft.com/office/drawing/2014/main" id="{0D35FE0F-E53B-6CC3-258B-9CEF54EC99A7}"/>
              </a:ext>
            </a:extLst>
          </p:cNvPr>
          <p:cNvSpPr>
            <a:spLocks noGrp="1"/>
          </p:cNvSpPr>
          <p:nvPr>
            <p:ph idx="1"/>
          </p:nvPr>
        </p:nvSpPr>
        <p:spPr>
          <a:xfrm>
            <a:off x="633198" y="1369218"/>
            <a:ext cx="4839554" cy="3002731"/>
          </a:xfrm>
        </p:spPr>
        <p:txBody>
          <a:bodyPr>
            <a:normAutofit fontScale="85000" lnSpcReduction="20000"/>
          </a:bodyPr>
          <a:lstStyle/>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Increased population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Croissance démographique</a:t>
            </a:r>
          </a:p>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Aging population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Population vieillissante</a:t>
            </a:r>
          </a:p>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Increased 911 call volume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Augmentation du volume d’appels 911 </a:t>
            </a:r>
          </a:p>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Increased interfacility transfer requests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Augmentation des demandes de transfert entre établissements</a:t>
            </a:r>
          </a:p>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Increased offload delays </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en-US" sz="1600" b="1" kern="100" dirty="0">
                <a:latin typeface="Calibri" panose="020F0502020204030204" pitchFamily="34" charset="0"/>
                <a:ea typeface="Calibri" panose="020F0502020204030204" pitchFamily="34" charset="0"/>
                <a:cs typeface="Times New Roman" panose="02020603050405020304" pitchFamily="18" charset="0"/>
              </a:rPr>
              <a:t>| </a:t>
            </a:r>
            <a:r>
              <a:rPr lang="en-US" sz="1600" kern="100" dirty="0">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Augmentation des retards au déchargement </a:t>
            </a:r>
          </a:p>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Emergency department closures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Fermetures de services d’urgence</a:t>
            </a:r>
          </a:p>
          <a:p>
            <a:pPr>
              <a:spcAft>
                <a:spcPts val="6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Recruitment &amp; retention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600" kern="100" dirty="0">
                <a:latin typeface="Calibri" panose="020F0502020204030204" pitchFamily="34" charset="0"/>
                <a:ea typeface="Calibri" panose="020F0502020204030204" pitchFamily="34" charset="0"/>
                <a:cs typeface="Times New Roman" panose="02020603050405020304" pitchFamily="18" charset="0"/>
              </a:rPr>
              <a:t>Recrutement et maintien de l’effectif </a:t>
            </a:r>
          </a:p>
        </p:txBody>
      </p:sp>
      <p:pic>
        <p:nvPicPr>
          <p:cNvPr id="6" name="Picture 5">
            <a:extLst>
              <a:ext uri="{FF2B5EF4-FFF2-40B4-BE49-F238E27FC236}">
                <a16:creationId xmlns:a16="http://schemas.microsoft.com/office/drawing/2014/main" id="{45C6ACCB-7572-CF41-9694-7FDB982D6A33}"/>
              </a:ext>
            </a:extLst>
          </p:cNvPr>
          <p:cNvPicPr>
            <a:picLocks noGrp="1" noChangeAspect="1"/>
          </p:cNvPicPr>
          <p:nvPr/>
        </p:nvPicPr>
        <p:blipFill rotWithShape="1">
          <a:blip r:embed="rId3" cstate="email">
            <a:extLst>
              <a:ext uri="{28A0092B-C50C-407E-A947-70E740481C1C}">
                <a14:useLocalDpi xmlns:a14="http://schemas.microsoft.com/office/drawing/2010/main"/>
              </a:ext>
            </a:extLst>
          </a:blip>
          <a:srcRect/>
          <a:stretch/>
        </p:blipFill>
        <p:spPr>
          <a:xfrm>
            <a:off x="5554998" y="-20538"/>
            <a:ext cx="3594926" cy="5166360"/>
          </a:xfrm>
          <a:prstGeom prst="rect">
            <a:avLst/>
          </a:prstGeom>
        </p:spPr>
      </p:pic>
      <p:sp>
        <p:nvSpPr>
          <p:cNvPr id="5" name="Slide Number Placeholder 4">
            <a:extLst>
              <a:ext uri="{FF2B5EF4-FFF2-40B4-BE49-F238E27FC236}">
                <a16:creationId xmlns:a16="http://schemas.microsoft.com/office/drawing/2014/main" id="{3DAC4891-92A2-D24C-D23D-278820AFBE9D}"/>
              </a:ext>
            </a:extLst>
          </p:cNvPr>
          <p:cNvSpPr>
            <a:spLocks noGrp="1"/>
          </p:cNvSpPr>
          <p:nvPr>
            <p:ph type="sldNum" sz="quarter" idx="12"/>
          </p:nvPr>
        </p:nvSpPr>
        <p:spPr>
          <a:xfrm>
            <a:off x="8244408" y="4572493"/>
            <a:ext cx="270942" cy="273844"/>
          </a:xfrm>
          <a:solidFill>
            <a:srgbClr val="CC1852"/>
          </a:solidFill>
        </p:spPr>
        <p:txBody>
          <a:bodyPr/>
          <a:lstStyle/>
          <a:p>
            <a:fld id="{E8EDA790-A0DA-4CCE-BCFD-1AED5FDA754B}"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71225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05A0-2AEF-CB0D-49E2-C88C34D55008}"/>
              </a:ext>
            </a:extLst>
          </p:cNvPr>
          <p:cNvSpPr>
            <a:spLocks noGrp="1"/>
          </p:cNvSpPr>
          <p:nvPr>
            <p:ph type="title"/>
          </p:nvPr>
        </p:nvSpPr>
        <p:spPr>
          <a:xfrm>
            <a:off x="608974" y="276116"/>
            <a:ext cx="7886700" cy="994172"/>
          </a:xfrm>
        </p:spPr>
        <p:txBody>
          <a:bodyPr>
            <a:normAutofit fontScale="90000"/>
          </a:bodyPr>
          <a:lstStyle/>
          <a:p>
            <a:r>
              <a:rPr lang="en-US" dirty="0"/>
              <a:t>Increasing &amp; Aging Population </a:t>
            </a:r>
            <a:r>
              <a:rPr lang="en-US" b="1" dirty="0"/>
              <a:t>|</a:t>
            </a:r>
            <a:br>
              <a:rPr lang="en-US" dirty="0"/>
            </a:br>
            <a:r>
              <a:rPr lang="fr-CA" dirty="0"/>
              <a:t>Population croissante et vieillissante</a:t>
            </a:r>
            <a:endParaRPr lang="en-US" dirty="0"/>
          </a:p>
        </p:txBody>
      </p:sp>
      <p:sp>
        <p:nvSpPr>
          <p:cNvPr id="5" name="Slide Number Placeholder 4">
            <a:extLst>
              <a:ext uri="{FF2B5EF4-FFF2-40B4-BE49-F238E27FC236}">
                <a16:creationId xmlns:a16="http://schemas.microsoft.com/office/drawing/2014/main" id="{3D6983BC-7AB2-3FED-95AC-5030E87777E8}"/>
              </a:ext>
            </a:extLst>
          </p:cNvPr>
          <p:cNvSpPr>
            <a:spLocks noGrp="1"/>
          </p:cNvSpPr>
          <p:nvPr>
            <p:ph type="sldNum" sz="quarter" idx="12"/>
          </p:nvPr>
        </p:nvSpPr>
        <p:spPr/>
        <p:txBody>
          <a:bodyPr/>
          <a:lstStyle/>
          <a:p>
            <a:fld id="{E8EDA790-A0DA-4CCE-BCFD-1AED5FDA754B}" type="slidenum">
              <a:rPr lang="en-US" smtClean="0"/>
              <a:pPr/>
              <a:t>4</a:t>
            </a:fld>
            <a:endParaRPr lang="en-US" dirty="0"/>
          </a:p>
        </p:txBody>
      </p:sp>
      <p:graphicFrame>
        <p:nvGraphicFramePr>
          <p:cNvPr id="6" name="Chart 5">
            <a:extLst>
              <a:ext uri="{FF2B5EF4-FFF2-40B4-BE49-F238E27FC236}">
                <a16:creationId xmlns:a16="http://schemas.microsoft.com/office/drawing/2014/main" id="{CA4490A7-BDFB-E994-428B-99CABF53A514}"/>
              </a:ext>
            </a:extLst>
          </p:cNvPr>
          <p:cNvGraphicFramePr/>
          <p:nvPr>
            <p:extLst>
              <p:ext uri="{D42A27DB-BD31-4B8C-83A1-F6EECF244321}">
                <p14:modId xmlns:p14="http://schemas.microsoft.com/office/powerpoint/2010/main" val="3871027005"/>
              </p:ext>
            </p:extLst>
          </p:nvPr>
        </p:nvGraphicFramePr>
        <p:xfrm>
          <a:off x="635643" y="1491630"/>
          <a:ext cx="5448525" cy="28346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60D0CBE-5073-06C6-8C58-2ACD2842D93B}"/>
              </a:ext>
            </a:extLst>
          </p:cNvPr>
          <p:cNvSpPr txBox="1"/>
          <p:nvPr/>
        </p:nvSpPr>
        <p:spPr>
          <a:xfrm>
            <a:off x="6631977" y="1140589"/>
            <a:ext cx="2057399" cy="2862322"/>
          </a:xfrm>
          <a:prstGeom prst="rect">
            <a:avLst/>
          </a:prstGeom>
          <a:noFill/>
          <a:ln>
            <a:solidFill>
              <a:srgbClr val="6B6C6E"/>
            </a:solidFill>
          </a:ln>
        </p:spPr>
        <p:txBody>
          <a:bodyPr wrap="square" rtlCol="0">
            <a:spAutoFit/>
          </a:bodyPr>
          <a:lstStyle/>
          <a:p>
            <a:pPr algn="ctr"/>
            <a:r>
              <a:rPr lang="en-US" sz="1800" dirty="0">
                <a:solidFill>
                  <a:schemeClr val="tx1">
                    <a:lumMod val="65000"/>
                    <a:lumOff val="35000"/>
                  </a:schemeClr>
                </a:solidFill>
              </a:rPr>
              <a:t>NB has the 2</a:t>
            </a:r>
            <a:r>
              <a:rPr lang="en-US" sz="1800" baseline="30000" dirty="0">
                <a:solidFill>
                  <a:schemeClr val="tx1">
                    <a:lumMod val="65000"/>
                    <a:lumOff val="35000"/>
                  </a:schemeClr>
                </a:solidFill>
              </a:rPr>
              <a:t>nd</a:t>
            </a:r>
            <a:r>
              <a:rPr lang="en-US" sz="1800" dirty="0">
                <a:solidFill>
                  <a:schemeClr val="tx1">
                    <a:lumMod val="65000"/>
                    <a:lumOff val="35000"/>
                  </a:schemeClr>
                </a:solidFill>
              </a:rPr>
              <a:t> highest proportion of its population </a:t>
            </a:r>
            <a:r>
              <a:rPr lang="en-US" sz="1800" b="1" u="sng" dirty="0">
                <a:solidFill>
                  <a:srgbClr val="B3194B"/>
                </a:solidFill>
              </a:rPr>
              <a:t>aged 65</a:t>
            </a:r>
            <a:r>
              <a:rPr lang="en-US" sz="1800" b="1" dirty="0">
                <a:solidFill>
                  <a:srgbClr val="B3194B"/>
                </a:solidFill>
              </a:rPr>
              <a:t>+ </a:t>
            </a:r>
            <a:br>
              <a:rPr lang="en-US" sz="1800" dirty="0">
                <a:solidFill>
                  <a:schemeClr val="tx1">
                    <a:lumMod val="65000"/>
                    <a:lumOff val="35000"/>
                  </a:schemeClr>
                </a:solidFill>
              </a:rPr>
            </a:br>
            <a:br>
              <a:rPr lang="en-US" sz="1800" dirty="0">
                <a:solidFill>
                  <a:schemeClr val="tx1">
                    <a:lumMod val="65000"/>
                    <a:lumOff val="35000"/>
                  </a:schemeClr>
                </a:solidFill>
              </a:rPr>
            </a:br>
            <a:r>
              <a:rPr lang="fr-CA" dirty="0">
                <a:solidFill>
                  <a:schemeClr val="tx1">
                    <a:lumMod val="65000"/>
                    <a:lumOff val="35000"/>
                  </a:schemeClr>
                </a:solidFill>
              </a:rPr>
              <a:t>Le N.-B. a le deuxième plus haut pourcentage de population </a:t>
            </a:r>
            <a:r>
              <a:rPr lang="fr-CA" b="1" u="sng" dirty="0">
                <a:solidFill>
                  <a:srgbClr val="B3194B"/>
                </a:solidFill>
              </a:rPr>
              <a:t>âgée de 65 ans et plus</a:t>
            </a:r>
            <a:r>
              <a:rPr lang="fr-CA" dirty="0">
                <a:solidFill>
                  <a:schemeClr val="tx1">
                    <a:lumMod val="65000"/>
                    <a:lumOff val="35000"/>
                  </a:schemeClr>
                </a:solidFill>
              </a:rPr>
              <a:t>.</a:t>
            </a:r>
            <a:r>
              <a:rPr lang="fr-CA" dirty="0"/>
              <a:t> </a:t>
            </a:r>
            <a:endParaRPr lang="fr-CA" dirty="0">
              <a:solidFill>
                <a:schemeClr val="tx1">
                  <a:lumMod val="65000"/>
                  <a:lumOff val="35000"/>
                </a:schemeClr>
              </a:solidFill>
            </a:endParaRPr>
          </a:p>
        </p:txBody>
      </p:sp>
    </p:spTree>
    <p:extLst>
      <p:ext uri="{BB962C8B-B14F-4D97-AF65-F5344CB8AC3E}">
        <p14:creationId xmlns:p14="http://schemas.microsoft.com/office/powerpoint/2010/main" val="1128283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C90C-9E8E-053D-6774-E0C7ED923670}"/>
              </a:ext>
            </a:extLst>
          </p:cNvPr>
          <p:cNvSpPr>
            <a:spLocks noGrp="1"/>
          </p:cNvSpPr>
          <p:nvPr>
            <p:ph type="title"/>
          </p:nvPr>
        </p:nvSpPr>
        <p:spPr>
          <a:xfrm>
            <a:off x="628650" y="273844"/>
            <a:ext cx="7289223" cy="994172"/>
          </a:xfrm>
        </p:spPr>
        <p:txBody>
          <a:bodyPr>
            <a:normAutofit fontScale="90000"/>
          </a:bodyPr>
          <a:lstStyle/>
          <a:p>
            <a:r>
              <a:rPr lang="en-US" dirty="0"/>
              <a:t>Annual Call Volume Increases  </a:t>
            </a:r>
            <a:r>
              <a:rPr lang="en-US" b="1" dirty="0"/>
              <a:t>|</a:t>
            </a:r>
            <a:br>
              <a:rPr lang="en-US" dirty="0"/>
            </a:br>
            <a:r>
              <a:rPr lang="fr-FR" dirty="0"/>
              <a:t>Volume d'appels annuel en hausse</a:t>
            </a:r>
            <a:endParaRPr lang="en-US" dirty="0"/>
          </a:p>
        </p:txBody>
      </p:sp>
      <p:sp>
        <p:nvSpPr>
          <p:cNvPr id="4" name="Slide Number Placeholder 3">
            <a:extLst>
              <a:ext uri="{FF2B5EF4-FFF2-40B4-BE49-F238E27FC236}">
                <a16:creationId xmlns:a16="http://schemas.microsoft.com/office/drawing/2014/main" id="{045BD5A6-140D-5B3B-201D-537FB9377CBF}"/>
              </a:ext>
            </a:extLst>
          </p:cNvPr>
          <p:cNvSpPr>
            <a:spLocks noGrp="1"/>
          </p:cNvSpPr>
          <p:nvPr>
            <p:ph type="sldNum" sz="quarter" idx="12"/>
          </p:nvPr>
        </p:nvSpPr>
        <p:spPr/>
        <p:txBody>
          <a:bodyPr/>
          <a:lstStyle/>
          <a:p>
            <a:fld id="{B9A155A0-8DBD-EF4F-A7BC-AD59EE912CBE}" type="slidenum">
              <a:rPr lang="en-US" smtClean="0"/>
              <a:t>5</a:t>
            </a:fld>
            <a:endParaRPr lang="en-US" dirty="0"/>
          </a:p>
        </p:txBody>
      </p:sp>
      <p:graphicFrame>
        <p:nvGraphicFramePr>
          <p:cNvPr id="14" name="Content Placeholder 8">
            <a:extLst>
              <a:ext uri="{FF2B5EF4-FFF2-40B4-BE49-F238E27FC236}">
                <a16:creationId xmlns:a16="http://schemas.microsoft.com/office/drawing/2014/main" id="{1F338C34-21DE-94B5-5AA5-C1C0924CCB16}"/>
              </a:ext>
            </a:extLst>
          </p:cNvPr>
          <p:cNvGraphicFramePr>
            <a:graphicFrameLocks/>
          </p:cNvGraphicFramePr>
          <p:nvPr>
            <p:extLst>
              <p:ext uri="{D42A27DB-BD31-4B8C-83A1-F6EECF244321}">
                <p14:modId xmlns:p14="http://schemas.microsoft.com/office/powerpoint/2010/main" val="1607529052"/>
              </p:ext>
            </p:extLst>
          </p:nvPr>
        </p:nvGraphicFramePr>
        <p:xfrm>
          <a:off x="628650" y="1370014"/>
          <a:ext cx="6076950" cy="288607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C7F2A01-CF27-6363-7D89-E9BE1B10CE69}"/>
              </a:ext>
            </a:extLst>
          </p:cNvPr>
          <p:cNvSpPr txBox="1"/>
          <p:nvPr/>
        </p:nvSpPr>
        <p:spPr>
          <a:xfrm>
            <a:off x="231485" y="1370013"/>
            <a:ext cx="400110" cy="2886076"/>
          </a:xfrm>
          <a:prstGeom prst="rect">
            <a:avLst/>
          </a:prstGeom>
          <a:noFill/>
        </p:spPr>
        <p:txBody>
          <a:bodyPr vert="vert270" wrap="square" rtlCol="0" anchor="ctr" anchorCtr="1">
            <a:spAutoFit/>
          </a:bodyPr>
          <a:lstStyle/>
          <a:p>
            <a:r>
              <a:rPr lang="en-CA" sz="1400" dirty="0">
                <a:solidFill>
                  <a:srgbClr val="6B6C6E"/>
                </a:solidFill>
                <a:latin typeface="Calibri" panose="020F0502020204030204" pitchFamily="34" charset="0"/>
                <a:cs typeface="Calibri" panose="020F0502020204030204" pitchFamily="34" charset="0"/>
              </a:rPr>
              <a:t>Number of calls</a:t>
            </a:r>
            <a:r>
              <a:rPr lang="en-CA" sz="1400" b="1" dirty="0">
                <a:solidFill>
                  <a:srgbClr val="6B6C6E"/>
                </a:solidFill>
                <a:latin typeface="Calibri" panose="020F0502020204030204" pitchFamily="34" charset="0"/>
                <a:cs typeface="Calibri" panose="020F0502020204030204" pitchFamily="34" charset="0"/>
              </a:rPr>
              <a:t>  |  </a:t>
            </a:r>
            <a:r>
              <a:rPr lang="en-CA" sz="1400" dirty="0">
                <a:solidFill>
                  <a:srgbClr val="6B6C6E"/>
                </a:solidFill>
                <a:latin typeface="Calibri" panose="020F0502020204030204" pitchFamily="34" charset="0"/>
                <a:cs typeface="Calibri" panose="020F0502020204030204" pitchFamily="34" charset="0"/>
              </a:rPr>
              <a:t>Volume </a:t>
            </a:r>
            <a:r>
              <a:rPr lang="fr-CA" sz="1400" dirty="0">
                <a:solidFill>
                  <a:srgbClr val="6B6C6E"/>
                </a:solidFill>
                <a:latin typeface="Calibri" panose="020F0502020204030204" pitchFamily="34" charset="0"/>
                <a:cs typeface="Calibri" panose="020F0502020204030204" pitchFamily="34" charset="0"/>
              </a:rPr>
              <a:t>d’appels</a:t>
            </a:r>
            <a:endParaRPr lang="en-CA" sz="1400" dirty="0">
              <a:solidFill>
                <a:srgbClr val="6B6C6E"/>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40A6EB9-215B-CE2F-17B0-D6715144D896}"/>
              </a:ext>
            </a:extLst>
          </p:cNvPr>
          <p:cNvSpPr txBox="1"/>
          <p:nvPr/>
        </p:nvSpPr>
        <p:spPr>
          <a:xfrm>
            <a:off x="6889173" y="1140589"/>
            <a:ext cx="2057400" cy="2862322"/>
          </a:xfrm>
          <a:prstGeom prst="rect">
            <a:avLst/>
          </a:prstGeom>
          <a:noFill/>
          <a:ln>
            <a:solidFill>
              <a:schemeClr val="tx1">
                <a:lumMod val="50000"/>
                <a:lumOff val="50000"/>
              </a:schemeClr>
            </a:solidFill>
          </a:ln>
        </p:spPr>
        <p:txBody>
          <a:bodyPr wrap="square" rtlCol="0">
            <a:spAutoFit/>
          </a:bodyPr>
          <a:lstStyle/>
          <a:p>
            <a:pPr algn="ctr"/>
            <a:r>
              <a:rPr lang="en-CA" dirty="0">
                <a:solidFill>
                  <a:schemeClr val="tx1">
                    <a:lumMod val="65000"/>
                    <a:lumOff val="35000"/>
                  </a:schemeClr>
                </a:solidFill>
              </a:rPr>
              <a:t>In the last 10 years, ANB has seen a    </a:t>
            </a:r>
            <a:r>
              <a:rPr lang="en-CA" b="1" dirty="0">
                <a:solidFill>
                  <a:srgbClr val="CC1852"/>
                </a:solidFill>
              </a:rPr>
              <a:t>34% increase </a:t>
            </a:r>
          </a:p>
          <a:p>
            <a:pPr algn="ctr"/>
            <a:r>
              <a:rPr lang="en-CA" dirty="0">
                <a:solidFill>
                  <a:schemeClr val="tx1">
                    <a:lumMod val="65000"/>
                    <a:lumOff val="35000"/>
                  </a:schemeClr>
                </a:solidFill>
              </a:rPr>
              <a:t>in call volume.</a:t>
            </a:r>
            <a:br>
              <a:rPr lang="en-CA" dirty="0">
                <a:solidFill>
                  <a:schemeClr val="tx1">
                    <a:lumMod val="65000"/>
                    <a:lumOff val="35000"/>
                  </a:schemeClr>
                </a:solidFill>
              </a:rPr>
            </a:br>
            <a:br>
              <a:rPr lang="en-CA" dirty="0">
                <a:solidFill>
                  <a:schemeClr val="tx1">
                    <a:lumMod val="65000"/>
                    <a:lumOff val="35000"/>
                  </a:schemeClr>
                </a:solidFill>
              </a:rPr>
            </a:br>
            <a:r>
              <a:rPr lang="fr-CA" dirty="0">
                <a:solidFill>
                  <a:schemeClr val="tx1">
                    <a:lumMod val="65000"/>
                    <a:lumOff val="35000"/>
                  </a:schemeClr>
                </a:solidFill>
              </a:rPr>
              <a:t>Au cours des dix dernières années, le volume d'appels d'ANB a </a:t>
            </a:r>
            <a:r>
              <a:rPr lang="fr-CA" b="1" dirty="0">
                <a:solidFill>
                  <a:srgbClr val="CC1852"/>
                </a:solidFill>
              </a:rPr>
              <a:t>augmenté de 34 %</a:t>
            </a:r>
            <a:r>
              <a:rPr lang="fr-CA" dirty="0">
                <a:solidFill>
                  <a:schemeClr val="tx1">
                    <a:lumMod val="65000"/>
                    <a:lumOff val="35000"/>
                  </a:schemeClr>
                </a:solidFill>
              </a:rPr>
              <a:t>.</a:t>
            </a:r>
          </a:p>
        </p:txBody>
      </p:sp>
    </p:spTree>
    <p:extLst>
      <p:ext uri="{BB962C8B-B14F-4D97-AF65-F5344CB8AC3E}">
        <p14:creationId xmlns:p14="http://schemas.microsoft.com/office/powerpoint/2010/main" val="389522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D4C4-3B6D-C701-4028-3F9E52CB8D01}"/>
              </a:ext>
            </a:extLst>
          </p:cNvPr>
          <p:cNvSpPr>
            <a:spLocks noGrp="1"/>
          </p:cNvSpPr>
          <p:nvPr>
            <p:ph type="title"/>
          </p:nvPr>
        </p:nvSpPr>
        <p:spPr>
          <a:xfrm>
            <a:off x="595326" y="262468"/>
            <a:ext cx="7886700" cy="994172"/>
          </a:xfrm>
        </p:spPr>
        <p:txBody>
          <a:bodyPr>
            <a:normAutofit fontScale="90000"/>
          </a:bodyPr>
          <a:lstStyle/>
          <a:p>
            <a:r>
              <a:rPr lang="en-US" dirty="0"/>
              <a:t>Emergency Department Offload Delays </a:t>
            </a:r>
            <a:r>
              <a:rPr lang="en-US" b="1" dirty="0"/>
              <a:t>|</a:t>
            </a:r>
            <a:br>
              <a:rPr lang="en-US" dirty="0"/>
            </a:br>
            <a:r>
              <a:rPr lang="fr-CA" dirty="0"/>
              <a:t>Retards au déchargement aux services d’urgence </a:t>
            </a:r>
            <a:endParaRPr lang="en-US" dirty="0"/>
          </a:p>
        </p:txBody>
      </p:sp>
      <p:sp>
        <p:nvSpPr>
          <p:cNvPr id="4" name="Slide Number Placeholder 3">
            <a:extLst>
              <a:ext uri="{FF2B5EF4-FFF2-40B4-BE49-F238E27FC236}">
                <a16:creationId xmlns:a16="http://schemas.microsoft.com/office/drawing/2014/main" id="{CBA8D206-6457-BFBA-338F-3541E03B8D33}"/>
              </a:ext>
            </a:extLst>
          </p:cNvPr>
          <p:cNvSpPr>
            <a:spLocks noGrp="1"/>
          </p:cNvSpPr>
          <p:nvPr>
            <p:ph type="sldNum" sz="quarter" idx="12"/>
          </p:nvPr>
        </p:nvSpPr>
        <p:spPr/>
        <p:txBody>
          <a:bodyPr/>
          <a:lstStyle/>
          <a:p>
            <a:fld id="{B9A155A0-8DBD-EF4F-A7BC-AD59EE912CBE}" type="slidenum">
              <a:rPr lang="en-US" smtClean="0"/>
              <a:t>6</a:t>
            </a:fld>
            <a:endParaRPr lang="en-US" dirty="0"/>
          </a:p>
        </p:txBody>
      </p:sp>
      <p:graphicFrame>
        <p:nvGraphicFramePr>
          <p:cNvPr id="3" name="Content Placeholder 7">
            <a:extLst>
              <a:ext uri="{FF2B5EF4-FFF2-40B4-BE49-F238E27FC236}">
                <a16:creationId xmlns:a16="http://schemas.microsoft.com/office/drawing/2014/main" id="{8DCBC8B1-E82C-7DCF-0513-6C2488405964}"/>
              </a:ext>
            </a:extLst>
          </p:cNvPr>
          <p:cNvGraphicFramePr>
            <a:graphicFrameLocks/>
          </p:cNvGraphicFramePr>
          <p:nvPr>
            <p:extLst>
              <p:ext uri="{D42A27DB-BD31-4B8C-83A1-F6EECF244321}">
                <p14:modId xmlns:p14="http://schemas.microsoft.com/office/powerpoint/2010/main" val="2680199773"/>
              </p:ext>
            </p:extLst>
          </p:nvPr>
        </p:nvGraphicFramePr>
        <p:xfrm>
          <a:off x="633414" y="1268017"/>
          <a:ext cx="5614987" cy="2988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9BF2F4A-C900-EEA9-306F-23BEB5A04547}"/>
              </a:ext>
            </a:extLst>
          </p:cNvPr>
          <p:cNvSpPr txBox="1"/>
          <p:nvPr/>
        </p:nvSpPr>
        <p:spPr>
          <a:xfrm>
            <a:off x="6457950" y="1657626"/>
            <a:ext cx="2433565" cy="2677656"/>
          </a:xfrm>
          <a:prstGeom prst="rect">
            <a:avLst/>
          </a:prstGeom>
          <a:noFill/>
          <a:ln>
            <a:solidFill>
              <a:srgbClr val="CC1852"/>
            </a:solidFill>
          </a:ln>
        </p:spPr>
        <p:txBody>
          <a:bodyPr wrap="square" rtlCol="0">
            <a:spAutoFit/>
          </a:bodyPr>
          <a:lstStyle/>
          <a:p>
            <a:pPr algn="ctr"/>
            <a:r>
              <a:rPr lang="en-CA" sz="1200" dirty="0">
                <a:solidFill>
                  <a:schemeClr val="tx1">
                    <a:lumMod val="65000"/>
                    <a:lumOff val="35000"/>
                  </a:schemeClr>
                </a:solidFill>
              </a:rPr>
              <a:t>This means that in the past year alone, our teams spent the equivalent of more than</a:t>
            </a:r>
            <a:r>
              <a:rPr lang="en-CA" sz="1200" dirty="0"/>
              <a:t> </a:t>
            </a:r>
            <a:r>
              <a:rPr lang="en-CA" sz="1200" b="1" dirty="0">
                <a:solidFill>
                  <a:srgbClr val="CC1852"/>
                </a:solidFill>
              </a:rPr>
              <a:t>5,200 </a:t>
            </a:r>
            <a:br>
              <a:rPr lang="en-CA" sz="1200" b="1" dirty="0">
                <a:solidFill>
                  <a:srgbClr val="CC1852"/>
                </a:solidFill>
              </a:rPr>
            </a:br>
            <a:r>
              <a:rPr lang="en-CA" sz="1200" b="1" dirty="0">
                <a:solidFill>
                  <a:srgbClr val="CC1852"/>
                </a:solidFill>
              </a:rPr>
              <a:t>12-hour paramedic shifts</a:t>
            </a:r>
          </a:p>
          <a:p>
            <a:pPr algn="ctr"/>
            <a:r>
              <a:rPr lang="en-CA" sz="1200" dirty="0">
                <a:solidFill>
                  <a:schemeClr val="tx1">
                    <a:lumMod val="65000"/>
                    <a:lumOff val="35000"/>
                  </a:schemeClr>
                </a:solidFill>
              </a:rPr>
              <a:t>at emergency departments, unavailable to respond to new calls.</a:t>
            </a:r>
          </a:p>
          <a:p>
            <a:pPr algn="ctr"/>
            <a:endParaRPr lang="en-CA" sz="1200" dirty="0">
              <a:solidFill>
                <a:schemeClr val="tx1">
                  <a:lumMod val="65000"/>
                  <a:lumOff val="35000"/>
                </a:schemeClr>
              </a:solidFill>
            </a:endParaRPr>
          </a:p>
          <a:p>
            <a:pPr algn="ctr"/>
            <a:r>
              <a:rPr lang="fr-FR" sz="1200" dirty="0">
                <a:solidFill>
                  <a:schemeClr val="tx1">
                    <a:lumMod val="65000"/>
                    <a:lumOff val="35000"/>
                  </a:schemeClr>
                </a:solidFill>
              </a:rPr>
              <a:t>Cela signifie que rien qu'au cours de la dernière année, nos équipes ont passé l'équivalent de plus de </a:t>
            </a:r>
            <a:r>
              <a:rPr lang="en-CA" sz="1200" b="1" dirty="0">
                <a:solidFill>
                  <a:srgbClr val="CC1852"/>
                </a:solidFill>
              </a:rPr>
              <a:t>5 200</a:t>
            </a:r>
            <a:r>
              <a:rPr lang="fr-FR" sz="1200" b="1" dirty="0">
                <a:solidFill>
                  <a:srgbClr val="CC1852"/>
                </a:solidFill>
              </a:rPr>
              <a:t> quarts de travail paramédical de 12 heures </a:t>
            </a:r>
            <a:r>
              <a:rPr lang="fr-FR" sz="1200" dirty="0">
                <a:solidFill>
                  <a:schemeClr val="tx1">
                    <a:lumMod val="65000"/>
                    <a:lumOff val="35000"/>
                  </a:schemeClr>
                </a:solidFill>
              </a:rPr>
              <a:t>dans les services d'urgence, sans pouvoir répondre à de nouveaux appels.</a:t>
            </a:r>
          </a:p>
        </p:txBody>
      </p:sp>
    </p:spTree>
    <p:extLst>
      <p:ext uri="{BB962C8B-B14F-4D97-AF65-F5344CB8AC3E}">
        <p14:creationId xmlns:p14="http://schemas.microsoft.com/office/powerpoint/2010/main" val="27595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9D1E-4586-9924-8B8D-A69500F3C07B}"/>
              </a:ext>
            </a:extLst>
          </p:cNvPr>
          <p:cNvSpPr>
            <a:spLocks noGrp="1"/>
          </p:cNvSpPr>
          <p:nvPr>
            <p:ph type="title"/>
          </p:nvPr>
        </p:nvSpPr>
        <p:spPr>
          <a:xfrm>
            <a:off x="621826" y="203002"/>
            <a:ext cx="7886700" cy="994172"/>
          </a:xfrm>
        </p:spPr>
        <p:txBody>
          <a:bodyPr>
            <a:normAutofit fontScale="90000"/>
          </a:bodyPr>
          <a:lstStyle/>
          <a:p>
            <a:r>
              <a:rPr lang="en-US" dirty="0"/>
              <a:t>Call Volume and Scheduled Hours |</a:t>
            </a:r>
            <a:br>
              <a:rPr lang="en-US" dirty="0"/>
            </a:br>
            <a:r>
              <a:rPr lang="fr-CA" dirty="0"/>
              <a:t>Volume d’appels par rapport aux heures prévues </a:t>
            </a:r>
            <a:endParaRPr lang="en-US" dirty="0"/>
          </a:p>
        </p:txBody>
      </p:sp>
      <p:sp>
        <p:nvSpPr>
          <p:cNvPr id="5" name="Slide Number Placeholder 4">
            <a:extLst>
              <a:ext uri="{FF2B5EF4-FFF2-40B4-BE49-F238E27FC236}">
                <a16:creationId xmlns:a16="http://schemas.microsoft.com/office/drawing/2014/main" id="{FA7AB3FF-4F2E-C0C3-2CEC-E566DEFA356B}"/>
              </a:ext>
            </a:extLst>
          </p:cNvPr>
          <p:cNvSpPr>
            <a:spLocks noGrp="1"/>
          </p:cNvSpPr>
          <p:nvPr>
            <p:ph type="sldNum" sz="quarter" idx="12"/>
          </p:nvPr>
        </p:nvSpPr>
        <p:spPr/>
        <p:txBody>
          <a:bodyPr/>
          <a:lstStyle/>
          <a:p>
            <a:fld id="{E8EDA790-A0DA-4CCE-BCFD-1AED5FDA754B}" type="slidenum">
              <a:rPr lang="en-US" smtClean="0"/>
              <a:pPr/>
              <a:t>7</a:t>
            </a:fld>
            <a:endParaRPr lang="en-US" dirty="0"/>
          </a:p>
        </p:txBody>
      </p:sp>
      <p:sp>
        <p:nvSpPr>
          <p:cNvPr id="3" name="TextBox 2">
            <a:extLst>
              <a:ext uri="{FF2B5EF4-FFF2-40B4-BE49-F238E27FC236}">
                <a16:creationId xmlns:a16="http://schemas.microsoft.com/office/drawing/2014/main" id="{418B8C2E-6EC5-F71C-32DC-57CA403D5E67}"/>
              </a:ext>
            </a:extLst>
          </p:cNvPr>
          <p:cNvSpPr txBox="1"/>
          <p:nvPr/>
        </p:nvSpPr>
        <p:spPr>
          <a:xfrm>
            <a:off x="2085883" y="4480304"/>
            <a:ext cx="1477108" cy="230832"/>
          </a:xfrm>
          <a:prstGeom prst="rect">
            <a:avLst/>
          </a:prstGeom>
          <a:noFill/>
        </p:spPr>
        <p:txBody>
          <a:bodyPr wrap="square" rtlCol="0">
            <a:spAutoFit/>
          </a:bodyPr>
          <a:lstStyle/>
          <a:p>
            <a:pPr algn="ctr"/>
            <a:r>
              <a:rPr lang="en-US" sz="900" dirty="0"/>
              <a:t>Volume de </a:t>
            </a:r>
            <a:r>
              <a:rPr lang="en-US" sz="900" dirty="0" err="1"/>
              <a:t>transferts</a:t>
            </a:r>
            <a:endParaRPr lang="en-US" sz="900" dirty="0"/>
          </a:p>
        </p:txBody>
      </p:sp>
      <p:sp>
        <p:nvSpPr>
          <p:cNvPr id="4" name="TextBox 3">
            <a:extLst>
              <a:ext uri="{FF2B5EF4-FFF2-40B4-BE49-F238E27FC236}">
                <a16:creationId xmlns:a16="http://schemas.microsoft.com/office/drawing/2014/main" id="{BD67B843-9B29-CF9E-B487-75A04E2DE2C0}"/>
              </a:ext>
            </a:extLst>
          </p:cNvPr>
          <p:cNvSpPr txBox="1"/>
          <p:nvPr/>
        </p:nvSpPr>
        <p:spPr>
          <a:xfrm>
            <a:off x="3580539" y="4480304"/>
            <a:ext cx="1574313" cy="230832"/>
          </a:xfrm>
          <a:prstGeom prst="rect">
            <a:avLst/>
          </a:prstGeom>
          <a:noFill/>
        </p:spPr>
        <p:txBody>
          <a:bodyPr wrap="square" rtlCol="0">
            <a:spAutoFit/>
          </a:bodyPr>
          <a:lstStyle/>
          <a:p>
            <a:pPr algn="ctr"/>
            <a:r>
              <a:rPr lang="en-US" sz="900" dirty="0"/>
              <a:t>Volume </a:t>
            </a:r>
            <a:r>
              <a:rPr lang="en-US" sz="900" dirty="0" err="1"/>
              <a:t>d’appels</a:t>
            </a:r>
            <a:r>
              <a:rPr lang="en-US" sz="900" dirty="0"/>
              <a:t> 911</a:t>
            </a:r>
          </a:p>
        </p:txBody>
      </p:sp>
      <p:sp>
        <p:nvSpPr>
          <p:cNvPr id="6" name="TextBox 5">
            <a:extLst>
              <a:ext uri="{FF2B5EF4-FFF2-40B4-BE49-F238E27FC236}">
                <a16:creationId xmlns:a16="http://schemas.microsoft.com/office/drawing/2014/main" id="{53F8219D-B3CD-E951-6CA9-72365A7A8E94}"/>
              </a:ext>
            </a:extLst>
          </p:cNvPr>
          <p:cNvSpPr txBox="1"/>
          <p:nvPr/>
        </p:nvSpPr>
        <p:spPr>
          <a:xfrm>
            <a:off x="4989460" y="4478848"/>
            <a:ext cx="1727653" cy="230832"/>
          </a:xfrm>
          <a:prstGeom prst="rect">
            <a:avLst/>
          </a:prstGeom>
          <a:noFill/>
        </p:spPr>
        <p:txBody>
          <a:bodyPr wrap="square" rtlCol="0">
            <a:spAutoFit/>
          </a:bodyPr>
          <a:lstStyle/>
          <a:p>
            <a:pPr algn="ctr"/>
            <a:r>
              <a:rPr lang="en-US" sz="900" dirty="0" err="1"/>
              <a:t>Heures</a:t>
            </a:r>
            <a:r>
              <a:rPr lang="en-US" sz="900" dirty="0"/>
              <a:t> </a:t>
            </a:r>
            <a:r>
              <a:rPr lang="en-US" sz="900" dirty="0" err="1"/>
              <a:t>d’ambulance</a:t>
            </a:r>
            <a:r>
              <a:rPr lang="en-US" sz="900" dirty="0"/>
              <a:t> </a:t>
            </a:r>
            <a:r>
              <a:rPr lang="fr-CA" sz="900" noProof="0" dirty="0"/>
              <a:t>prévues</a:t>
            </a:r>
            <a:endParaRPr lang="en-US" sz="900" dirty="0"/>
          </a:p>
        </p:txBody>
      </p:sp>
      <p:graphicFrame>
        <p:nvGraphicFramePr>
          <p:cNvPr id="7" name="Chart 6">
            <a:extLst>
              <a:ext uri="{FF2B5EF4-FFF2-40B4-BE49-F238E27FC236}">
                <a16:creationId xmlns:a16="http://schemas.microsoft.com/office/drawing/2014/main" id="{E871DCEB-915C-BD35-6664-D70075442E47}"/>
              </a:ext>
            </a:extLst>
          </p:cNvPr>
          <p:cNvGraphicFramePr>
            <a:graphicFrameLocks/>
          </p:cNvGraphicFramePr>
          <p:nvPr>
            <p:extLst>
              <p:ext uri="{D42A27DB-BD31-4B8C-83A1-F6EECF244321}">
                <p14:modId xmlns:p14="http://schemas.microsoft.com/office/powerpoint/2010/main" val="649335784"/>
              </p:ext>
            </p:extLst>
          </p:nvPr>
        </p:nvGraphicFramePr>
        <p:xfrm>
          <a:off x="961270" y="1284736"/>
          <a:ext cx="7221460" cy="328775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12E81F0-AD42-7ABB-901F-82FE11D0C96A}"/>
              </a:ext>
            </a:extLst>
          </p:cNvPr>
          <p:cNvSpPr txBox="1"/>
          <p:nvPr/>
        </p:nvSpPr>
        <p:spPr>
          <a:xfrm>
            <a:off x="7841209" y="1573893"/>
            <a:ext cx="338554" cy="1995714"/>
          </a:xfrm>
          <a:prstGeom prst="rect">
            <a:avLst/>
          </a:prstGeom>
          <a:noFill/>
        </p:spPr>
        <p:txBody>
          <a:bodyPr vert="vert270" wrap="square" rtlCol="0">
            <a:spAutoFit/>
          </a:bodyPr>
          <a:lstStyle/>
          <a:p>
            <a:r>
              <a:rPr lang="en-US" sz="1000" dirty="0"/>
              <a:t>Scheduled Hours  |  </a:t>
            </a:r>
            <a:r>
              <a:rPr lang="en-US" sz="1000" dirty="0" err="1"/>
              <a:t>Heures</a:t>
            </a:r>
            <a:r>
              <a:rPr lang="en-US" sz="1000" dirty="0"/>
              <a:t> </a:t>
            </a:r>
            <a:r>
              <a:rPr lang="fr-CA" sz="1000" noProof="0" dirty="0"/>
              <a:t>prévues</a:t>
            </a:r>
            <a:endParaRPr lang="en-US" sz="1000" dirty="0"/>
          </a:p>
        </p:txBody>
      </p:sp>
    </p:spTree>
    <p:extLst>
      <p:ext uri="{BB962C8B-B14F-4D97-AF65-F5344CB8AC3E}">
        <p14:creationId xmlns:p14="http://schemas.microsoft.com/office/powerpoint/2010/main" val="89421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2DE7-0D69-A51F-0B41-345BB00BE3BB}"/>
              </a:ext>
            </a:extLst>
          </p:cNvPr>
          <p:cNvSpPr>
            <a:spLocks noGrp="1"/>
          </p:cNvSpPr>
          <p:nvPr>
            <p:ph type="title"/>
          </p:nvPr>
        </p:nvSpPr>
        <p:spPr>
          <a:xfrm>
            <a:off x="609292" y="175592"/>
            <a:ext cx="7886700" cy="994172"/>
          </a:xfrm>
        </p:spPr>
        <p:txBody>
          <a:bodyPr>
            <a:normAutofit fontScale="90000"/>
          </a:bodyPr>
          <a:lstStyle/>
          <a:p>
            <a:r>
              <a:rPr lang="en-US" dirty="0"/>
              <a:t>Overall 911 Performance  </a:t>
            </a:r>
            <a:r>
              <a:rPr lang="en-US" b="1" dirty="0"/>
              <a:t>|</a:t>
            </a:r>
            <a:br>
              <a:rPr lang="en-US" dirty="0"/>
            </a:br>
            <a:r>
              <a:rPr lang="fr-CA" dirty="0"/>
              <a:t>Rendement global – appels 911</a:t>
            </a:r>
            <a:endParaRPr lang="en-US" dirty="0"/>
          </a:p>
        </p:txBody>
      </p:sp>
      <p:sp>
        <p:nvSpPr>
          <p:cNvPr id="5" name="Slide Number Placeholder 4">
            <a:extLst>
              <a:ext uri="{FF2B5EF4-FFF2-40B4-BE49-F238E27FC236}">
                <a16:creationId xmlns:a16="http://schemas.microsoft.com/office/drawing/2014/main" id="{426A0C96-4AAE-7A65-7BEC-28059632D588}"/>
              </a:ext>
            </a:extLst>
          </p:cNvPr>
          <p:cNvSpPr>
            <a:spLocks noGrp="1"/>
          </p:cNvSpPr>
          <p:nvPr>
            <p:ph type="sldNum" sz="quarter" idx="12"/>
          </p:nvPr>
        </p:nvSpPr>
        <p:spPr/>
        <p:txBody>
          <a:bodyPr/>
          <a:lstStyle/>
          <a:p>
            <a:fld id="{E8EDA790-A0DA-4CCE-BCFD-1AED5FDA754B}" type="slidenum">
              <a:rPr lang="en-US" smtClean="0"/>
              <a:pPr/>
              <a:t>8</a:t>
            </a:fld>
            <a:endParaRPr lang="en-US" dirty="0"/>
          </a:p>
        </p:txBody>
      </p:sp>
      <p:graphicFrame>
        <p:nvGraphicFramePr>
          <p:cNvPr id="7" name="Content Placeholder 6">
            <a:extLst>
              <a:ext uri="{FF2B5EF4-FFF2-40B4-BE49-F238E27FC236}">
                <a16:creationId xmlns:a16="http://schemas.microsoft.com/office/drawing/2014/main" id="{B908CCE4-A03C-59C8-29C2-6260D699D432}"/>
              </a:ext>
            </a:extLst>
          </p:cNvPr>
          <p:cNvGraphicFramePr>
            <a:graphicFrameLocks noGrp="1"/>
          </p:cNvGraphicFramePr>
          <p:nvPr>
            <p:ph idx="1"/>
            <p:extLst>
              <p:ext uri="{D42A27DB-BD31-4B8C-83A1-F6EECF244321}">
                <p14:modId xmlns:p14="http://schemas.microsoft.com/office/powerpoint/2010/main" val="629871568"/>
              </p:ext>
            </p:extLst>
          </p:nvPr>
        </p:nvGraphicFramePr>
        <p:xfrm>
          <a:off x="636588" y="985510"/>
          <a:ext cx="7889875" cy="344826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EF2F37D-FAD0-DDF7-D55A-B863087D0A25}"/>
              </a:ext>
            </a:extLst>
          </p:cNvPr>
          <p:cNvSpPr txBox="1"/>
          <p:nvPr/>
        </p:nvSpPr>
        <p:spPr>
          <a:xfrm>
            <a:off x="508001" y="1225705"/>
            <a:ext cx="461665" cy="1451896"/>
          </a:xfrm>
          <a:prstGeom prst="rect">
            <a:avLst/>
          </a:prstGeom>
          <a:noFill/>
        </p:spPr>
        <p:txBody>
          <a:bodyPr vert="vert270" wrap="square" rtlCol="0">
            <a:spAutoFit/>
          </a:bodyPr>
          <a:lstStyle/>
          <a:p>
            <a:r>
              <a:rPr lang="fr-CA" sz="1330" dirty="0">
                <a:solidFill>
                  <a:prstClr val="black">
                    <a:lumMod val="65000"/>
                    <a:lumOff val="35000"/>
                  </a:prstClr>
                </a:solidFill>
              </a:rPr>
              <a:t>Taux</a:t>
            </a:r>
            <a:r>
              <a:rPr lang="fr-CA" dirty="0"/>
              <a:t> </a:t>
            </a:r>
            <a:r>
              <a:rPr lang="fr-CA" sz="1330" dirty="0">
                <a:solidFill>
                  <a:prstClr val="black">
                    <a:lumMod val="65000"/>
                    <a:lumOff val="35000"/>
                  </a:prstClr>
                </a:solidFill>
              </a:rPr>
              <a:t>de</a:t>
            </a:r>
            <a:r>
              <a:rPr lang="fr-CA" dirty="0"/>
              <a:t> </a:t>
            </a:r>
            <a:r>
              <a:rPr lang="fr-CA" sz="1330" dirty="0">
                <a:solidFill>
                  <a:prstClr val="black">
                    <a:lumMod val="65000"/>
                    <a:lumOff val="35000"/>
                  </a:prstClr>
                </a:solidFill>
              </a:rPr>
              <a:t>conformité</a:t>
            </a:r>
          </a:p>
        </p:txBody>
      </p:sp>
      <p:sp>
        <p:nvSpPr>
          <p:cNvPr id="8" name="TextBox 7">
            <a:extLst>
              <a:ext uri="{FF2B5EF4-FFF2-40B4-BE49-F238E27FC236}">
                <a16:creationId xmlns:a16="http://schemas.microsoft.com/office/drawing/2014/main" id="{8B9F3E68-4D07-0B99-8B8F-969AE5A1B732}"/>
              </a:ext>
            </a:extLst>
          </p:cNvPr>
          <p:cNvSpPr txBox="1"/>
          <p:nvPr/>
        </p:nvSpPr>
        <p:spPr>
          <a:xfrm>
            <a:off x="2686051" y="4399366"/>
            <a:ext cx="4493846" cy="501676"/>
          </a:xfrm>
          <a:prstGeom prst="rect">
            <a:avLst/>
          </a:prstGeom>
          <a:solidFill>
            <a:schemeClr val="bg1"/>
          </a:solidFill>
        </p:spPr>
        <p:txBody>
          <a:bodyPr wrap="square" rtlCol="0">
            <a:spAutoFit/>
          </a:bodyPr>
          <a:lstStyle/>
          <a:p>
            <a:r>
              <a:rPr lang="en-US" sz="1330" dirty="0">
                <a:solidFill>
                  <a:prstClr val="black">
                    <a:lumMod val="65000"/>
                    <a:lumOff val="35000"/>
                  </a:prstClr>
                </a:solidFill>
              </a:rPr>
              <a:t>Overall</a:t>
            </a:r>
            <a:r>
              <a:rPr lang="en-US" sz="1200" dirty="0"/>
              <a:t> </a:t>
            </a:r>
            <a:r>
              <a:rPr lang="en-US" sz="1330" dirty="0">
                <a:solidFill>
                  <a:prstClr val="black">
                    <a:lumMod val="65000"/>
                    <a:lumOff val="35000"/>
                  </a:prstClr>
                </a:solidFill>
              </a:rPr>
              <a:t>911</a:t>
            </a:r>
            <a:r>
              <a:rPr lang="en-US" sz="1200" dirty="0"/>
              <a:t> </a:t>
            </a:r>
            <a:r>
              <a:rPr lang="en-US" sz="1330" dirty="0">
                <a:solidFill>
                  <a:prstClr val="black">
                    <a:lumMod val="65000"/>
                    <a:lumOff val="35000"/>
                  </a:prstClr>
                </a:solidFill>
              </a:rPr>
              <a:t>Performance  </a:t>
            </a:r>
            <a:r>
              <a:rPr lang="en-US" sz="1330" b="1" dirty="0">
                <a:solidFill>
                  <a:prstClr val="black">
                    <a:lumMod val="65000"/>
                    <a:lumOff val="35000"/>
                  </a:prstClr>
                </a:solidFill>
              </a:rPr>
              <a:t>| </a:t>
            </a:r>
            <a:r>
              <a:rPr lang="en-US" sz="1330" dirty="0">
                <a:solidFill>
                  <a:prstClr val="black">
                    <a:lumMod val="65000"/>
                    <a:lumOff val="35000"/>
                  </a:prstClr>
                </a:solidFill>
              </a:rPr>
              <a:t> </a:t>
            </a:r>
            <a:r>
              <a:rPr lang="en-US" sz="1330" dirty="0" err="1">
                <a:solidFill>
                  <a:prstClr val="black">
                    <a:lumMod val="65000"/>
                    <a:lumOff val="35000"/>
                  </a:prstClr>
                </a:solidFill>
              </a:rPr>
              <a:t>Rendement</a:t>
            </a:r>
            <a:r>
              <a:rPr lang="en-US" sz="1330" dirty="0">
                <a:solidFill>
                  <a:prstClr val="black">
                    <a:lumMod val="65000"/>
                    <a:lumOff val="35000"/>
                  </a:prstClr>
                </a:solidFill>
              </a:rPr>
              <a:t> global – </a:t>
            </a:r>
            <a:r>
              <a:rPr lang="en-US" sz="1330" dirty="0" err="1">
                <a:solidFill>
                  <a:prstClr val="black">
                    <a:lumMod val="65000"/>
                    <a:lumOff val="35000"/>
                  </a:prstClr>
                </a:solidFill>
              </a:rPr>
              <a:t>appels</a:t>
            </a:r>
            <a:r>
              <a:rPr lang="en-US" sz="1330" dirty="0">
                <a:solidFill>
                  <a:prstClr val="black">
                    <a:lumMod val="65000"/>
                    <a:lumOff val="35000"/>
                  </a:prstClr>
                </a:solidFill>
              </a:rPr>
              <a:t> 911</a:t>
            </a:r>
          </a:p>
          <a:p>
            <a:endParaRPr lang="en-US" sz="1330" dirty="0">
              <a:solidFill>
                <a:prstClr val="black">
                  <a:lumMod val="65000"/>
                  <a:lumOff val="35000"/>
                </a:prstClr>
              </a:solidFill>
            </a:endParaRPr>
          </a:p>
        </p:txBody>
      </p:sp>
      <p:pic>
        <p:nvPicPr>
          <p:cNvPr id="10" name="Picture 9">
            <a:extLst>
              <a:ext uri="{FF2B5EF4-FFF2-40B4-BE49-F238E27FC236}">
                <a16:creationId xmlns:a16="http://schemas.microsoft.com/office/drawing/2014/main" id="{D4975F1F-0A75-AE06-7D1C-C63D9F7FD0D9}"/>
              </a:ext>
            </a:extLst>
          </p:cNvPr>
          <p:cNvPicPr>
            <a:picLocks noChangeAspect="1"/>
          </p:cNvPicPr>
          <p:nvPr/>
        </p:nvPicPr>
        <p:blipFill>
          <a:blip r:embed="rId3"/>
          <a:stretch>
            <a:fillRect/>
          </a:stretch>
        </p:blipFill>
        <p:spPr>
          <a:xfrm>
            <a:off x="2253944" y="4468177"/>
            <a:ext cx="447737" cy="219106"/>
          </a:xfrm>
          <a:prstGeom prst="rect">
            <a:avLst/>
          </a:prstGeom>
        </p:spPr>
      </p:pic>
    </p:spTree>
    <p:extLst>
      <p:ext uri="{BB962C8B-B14F-4D97-AF65-F5344CB8AC3E}">
        <p14:creationId xmlns:p14="http://schemas.microsoft.com/office/powerpoint/2010/main" val="26022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6C858-1F70-4CED-CE23-9B1CA61444EA}"/>
              </a:ext>
            </a:extLst>
          </p:cNvPr>
          <p:cNvSpPr>
            <a:spLocks noGrp="1"/>
          </p:cNvSpPr>
          <p:nvPr>
            <p:ph idx="1"/>
          </p:nvPr>
        </p:nvSpPr>
        <p:spPr>
          <a:xfrm>
            <a:off x="523785" y="539262"/>
            <a:ext cx="3855350" cy="3717171"/>
          </a:xfrm>
        </p:spPr>
        <p:txBody>
          <a:bodyPr>
            <a:normAutofit/>
          </a:bodyPr>
          <a:lstStyle/>
          <a:p>
            <a:pPr marL="0" indent="0" algn="ctr">
              <a:buNone/>
            </a:pPr>
            <a:r>
              <a:rPr lang="en-US" sz="3000" b="1" dirty="0">
                <a:solidFill>
                  <a:srgbClr val="CC1852"/>
                </a:solidFill>
                <a:latin typeface="+mj-lt"/>
                <a:ea typeface="+mj-ea"/>
                <a:cs typeface="+mj-cs"/>
              </a:rPr>
              <a:t>Problem Definition</a:t>
            </a:r>
          </a:p>
          <a:p>
            <a:pPr marL="0" indent="0" algn="ctr">
              <a:buNone/>
            </a:pPr>
            <a:r>
              <a:rPr lang="en-US" sz="1800" dirty="0"/>
              <a:t>Escalating demand and mounting system pressures are straining ambulance service accessibility, leading to increased response times and heightened stress on our paramedics. The current model is struggling to meet evolving healthcare needs, and demands a transformation to ensure timely, sustainable, and effective emergency care for our communities.</a:t>
            </a:r>
          </a:p>
        </p:txBody>
      </p:sp>
      <p:sp>
        <p:nvSpPr>
          <p:cNvPr id="4" name="Slide Number Placeholder 3">
            <a:extLst>
              <a:ext uri="{FF2B5EF4-FFF2-40B4-BE49-F238E27FC236}">
                <a16:creationId xmlns:a16="http://schemas.microsoft.com/office/drawing/2014/main" id="{E6F77F1D-B1D7-6AF5-6EC1-B79504B00170}"/>
              </a:ext>
            </a:extLst>
          </p:cNvPr>
          <p:cNvSpPr>
            <a:spLocks noGrp="1"/>
          </p:cNvSpPr>
          <p:nvPr>
            <p:ph type="sldNum" sz="quarter" idx="12"/>
          </p:nvPr>
        </p:nvSpPr>
        <p:spPr/>
        <p:txBody>
          <a:bodyPr/>
          <a:lstStyle/>
          <a:p>
            <a:fld id="{E8EDA790-A0DA-4CCE-BCFD-1AED5FDA754B}" type="slidenum">
              <a:rPr lang="en-US" smtClean="0"/>
              <a:pPr/>
              <a:t>9</a:t>
            </a:fld>
            <a:endParaRPr lang="en-US" dirty="0"/>
          </a:p>
        </p:txBody>
      </p:sp>
      <p:sp>
        <p:nvSpPr>
          <p:cNvPr id="2" name="Content Placeholder 2">
            <a:extLst>
              <a:ext uri="{FF2B5EF4-FFF2-40B4-BE49-F238E27FC236}">
                <a16:creationId xmlns:a16="http://schemas.microsoft.com/office/drawing/2014/main" id="{C921838D-9E62-7BC7-A9A9-D888392DB437}"/>
              </a:ext>
            </a:extLst>
          </p:cNvPr>
          <p:cNvSpPr txBox="1">
            <a:spLocks/>
          </p:cNvSpPr>
          <p:nvPr/>
        </p:nvSpPr>
        <p:spPr>
          <a:xfrm>
            <a:off x="4801169" y="609600"/>
            <a:ext cx="3855350" cy="3717171"/>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6B6C6E"/>
                </a:solidFill>
                <a:latin typeface="Calibri Light" panose="020F0302020204030204" pitchFamily="34" charset="0"/>
                <a:ea typeface="+mn-ea"/>
                <a:cs typeface="Calibri Light" panose="020F03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FR" sz="3500" b="1" dirty="0">
                <a:solidFill>
                  <a:srgbClr val="CC1852"/>
                </a:solidFill>
              </a:rPr>
              <a:t>Définition du problème</a:t>
            </a:r>
            <a:endParaRPr lang="en-US" sz="3500" b="1" dirty="0">
              <a:solidFill>
                <a:srgbClr val="CC1852"/>
              </a:solidFill>
            </a:endParaRPr>
          </a:p>
          <a:p>
            <a:pPr marL="0" indent="0" algn="ctr">
              <a:lnSpc>
                <a:spcPct val="110000"/>
              </a:lnSpc>
              <a:buNone/>
            </a:pPr>
            <a:r>
              <a:rPr lang="fr-FR" sz="2100" dirty="0"/>
              <a:t>La demande croissante et les pressions de plus en plus fortes exercées sur le système mettent à rude épreuve l'accessibilité des services d'ambulance, entraînant de plus longs délais d'intervention et un stress accru pour nos </a:t>
            </a:r>
            <a:r>
              <a:rPr lang="fr-FR" sz="2100" dirty="0" err="1"/>
              <a:t>paramédics</a:t>
            </a:r>
            <a:r>
              <a:rPr lang="fr-FR" sz="2100" dirty="0"/>
              <a:t>. Le modèle actuel peine à répondre à l'évolution des besoins en matière de soins de santé et nécessite une transformation pour offrir des soins d'urgence rapides, durables et efficaces à nos collectivités</a:t>
            </a:r>
            <a:r>
              <a:rPr lang="en-US" sz="2100" dirty="0"/>
              <a:t>.</a:t>
            </a:r>
          </a:p>
        </p:txBody>
      </p:sp>
    </p:spTree>
    <p:extLst>
      <p:ext uri="{BB962C8B-B14F-4D97-AF65-F5344CB8AC3E}">
        <p14:creationId xmlns:p14="http://schemas.microsoft.com/office/powerpoint/2010/main" val="4288249238"/>
      </p:ext>
    </p:extLst>
  </p:cSld>
  <p:clrMapOvr>
    <a:masterClrMapping/>
  </p:clrMapOvr>
</p:sld>
</file>

<file path=ppt/theme/theme1.xml><?xml version="1.0" encoding="utf-8"?>
<a:theme xmlns:a="http://schemas.openxmlformats.org/drawingml/2006/main" name="EM-ANB-16x9-Eng-Template">
  <a:themeElements>
    <a:clrScheme name="Custom 4">
      <a:dk1>
        <a:sysClr val="windowText" lastClr="000000"/>
      </a:dk1>
      <a:lt1>
        <a:sysClr val="window" lastClr="FFFFFF"/>
      </a:lt1>
      <a:dk2>
        <a:srgbClr val="1F497D"/>
      </a:dk2>
      <a:lt2>
        <a:srgbClr val="EEECE1"/>
      </a:lt2>
      <a:accent1>
        <a:srgbClr val="D64B21"/>
      </a:accent1>
      <a:accent2>
        <a:srgbClr val="A2003A"/>
      </a:accent2>
      <a:accent3>
        <a:srgbClr val="27377A"/>
      </a:accent3>
      <a:accent4>
        <a:srgbClr val="006A53"/>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ANB-16x9-Eng-Template" id="{7A3661A6-6BF1-7F4D-AABA-19C72D580C2C}" vid="{DE2BEDCB-B01D-8443-A2B3-C565CAEF9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8E929D6DB57E458DAF38512DB31621" ma:contentTypeVersion="14" ma:contentTypeDescription="Create a new document." ma:contentTypeScope="" ma:versionID="5c5035f7eb50eb84627a1b7c6aa328d5">
  <xsd:schema xmlns:xsd="http://www.w3.org/2001/XMLSchema" xmlns:xs="http://www.w3.org/2001/XMLSchema" xmlns:p="http://schemas.microsoft.com/office/2006/metadata/properties" xmlns:ns2="971703cc-aa53-4677-ba70-d3d00092c236" targetNamespace="http://schemas.microsoft.com/office/2006/metadata/properties" ma:root="true" ma:fieldsID="fd5acb0349a59ebd9126d0b4764fa5ed" ns2:_="">
    <xsd:import namespace="971703cc-aa53-4677-ba70-d3d00092c2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703cc-aa53-4677-ba70-d3d00092c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C310B508-606F-498F-9467-B460C5299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703cc-aa53-4677-ba70-d3d00092c2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581B5-A2D0-46D3-A51D-F365C2E816E0}">
  <ds:schemaRefs>
    <ds:schemaRef ds:uri="971703cc-aa53-4677-ba70-d3d00092c236"/>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E3974FC-E960-4904-B85F-A5BABFE57717}">
  <ds:schemaRefs>
    <ds:schemaRef ds:uri="http://schemas.microsoft.com/sharepoint/v3/contenttype/forms"/>
  </ds:schemaRefs>
</ds:datastoreItem>
</file>

<file path=docMetadata/LabelInfo.xml><?xml version="1.0" encoding="utf-8"?>
<clbl:labelList xmlns:clbl="http://schemas.microsoft.com/office/2020/mipLabelMetadata">
  <clbl:label id="{987295b5-64b2-4fb2-bf6a-59af5f1c4a57}" enabled="0" method="" siteId="{987295b5-64b2-4fb2-bf6a-59af5f1c4a57}" removed="1"/>
</clbl:labelList>
</file>

<file path=docProps/app.xml><?xml version="1.0" encoding="utf-8"?>
<Properties xmlns="http://schemas.openxmlformats.org/officeDocument/2006/extended-properties" xmlns:vt="http://schemas.openxmlformats.org/officeDocument/2006/docPropsVTypes">
  <Template>EM-ANB-16x9-Eng-Template</Template>
  <TotalTime>57431</TotalTime>
  <Words>1291</Words>
  <Application>Microsoft Office PowerPoint</Application>
  <PresentationFormat>On-screen Show (16:9)</PresentationFormat>
  <Paragraphs>205</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Calibri Light </vt:lpstr>
      <vt:lpstr>EM-ANB-16x9-Eng-Template</vt:lpstr>
      <vt:lpstr>Ambulance NB</vt:lpstr>
      <vt:lpstr>Agenda  |  Sujets abordés</vt:lpstr>
      <vt:lpstr>System Pressures | Pressions sur le système</vt:lpstr>
      <vt:lpstr>Increasing &amp; Aging Population | Population croissante et vieillissante</vt:lpstr>
      <vt:lpstr>Annual Call Volume Increases  | Volume d'appels annuel en hausse</vt:lpstr>
      <vt:lpstr>Emergency Department Offload Delays | Retards au déchargement aux services d’urgence </vt:lpstr>
      <vt:lpstr>Call Volume and Scheduled Hours | Volume d’appels par rapport aux heures prévues </vt:lpstr>
      <vt:lpstr>Overall 911 Performance  | Rendement global – appels 911</vt:lpstr>
      <vt:lpstr>PowerPoint Presentation</vt:lpstr>
      <vt:lpstr>PowerPoint Presentation</vt:lpstr>
      <vt:lpstr>ANB Stabilization  |  Stabilisation d’ANB</vt:lpstr>
      <vt:lpstr>Our Three Strategic Pillars | Nos trois piliers stratégiques </vt:lpstr>
      <vt:lpstr>The Plan  |  Le Plan</vt:lpstr>
      <vt:lpstr>PowerPoint Presentation</vt:lpstr>
      <vt:lpstr>PowerPoint Presentation</vt:lpstr>
      <vt:lpstr>Initiatives – Q1 (April-June 2025) • T1 (avril à juin 2025) </vt:lpstr>
      <vt:lpstr>Initiatives – Q2 (July-Sept. 2025) • T1 (juillet à septembre 2025) </vt:lpstr>
      <vt:lpstr>Initiatives – Q3 (Oct.-Dec. 2025) • T3 (octobre à décembre 2025) </vt:lpstr>
      <vt:lpstr>2026 Initiatives| Initiatives 2026</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Committee on Crown Corporations  Ambulance New Brunswick Briefing  February 6, 2015</dc:title>
  <dc:creator>Tracy Bell</dc:creator>
  <cp:lastModifiedBy>Christianna Williston</cp:lastModifiedBy>
  <cp:revision>783</cp:revision>
  <cp:lastPrinted>2025-09-29T22:36:32Z</cp:lastPrinted>
  <dcterms:created xsi:type="dcterms:W3CDTF">2015-01-29T15:11:16Z</dcterms:created>
  <dcterms:modified xsi:type="dcterms:W3CDTF">2025-10-02T21:03:05Z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0x0101005E8E929D6DB57E458DAF38512DB31621</vt:lpwstr>
  </property>
</Properties>
</file>