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 id="2147483727" r:id="rId5"/>
  </p:sldMasterIdLst>
  <p:notesMasterIdLst>
    <p:notesMasterId r:id="rId24"/>
  </p:notesMasterIdLst>
  <p:sldIdLst>
    <p:sldId id="339" r:id="rId6"/>
    <p:sldId id="341" r:id="rId7"/>
    <p:sldId id="340" r:id="rId8"/>
    <p:sldId id="342" r:id="rId9"/>
    <p:sldId id="337" r:id="rId10"/>
    <p:sldId id="343" r:id="rId11"/>
    <p:sldId id="344" r:id="rId12"/>
    <p:sldId id="269" r:id="rId13"/>
    <p:sldId id="270" r:id="rId14"/>
    <p:sldId id="271" r:id="rId15"/>
    <p:sldId id="279" r:id="rId16"/>
    <p:sldId id="272" r:id="rId17"/>
    <p:sldId id="274" r:id="rId18"/>
    <p:sldId id="287" r:id="rId19"/>
    <p:sldId id="288" r:id="rId20"/>
    <p:sldId id="281" r:id="rId21"/>
    <p:sldId id="282" r:id="rId22"/>
    <p:sldId id="278"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1536"/>
    <a:srgbClr val="D7193A"/>
    <a:srgbClr val="E51E3D"/>
    <a:srgbClr val="B5DC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B8147B-8BC7-44C1-83C1-9D9D1A875803}" v="884" dt="2025-03-18T20:04:40.4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331" autoAdjust="0"/>
  </p:normalViewPr>
  <p:slideViewPr>
    <p:cSldViewPr snapToGrid="0">
      <p:cViewPr varScale="1">
        <p:scale>
          <a:sx n="53" d="100"/>
          <a:sy n="53" d="100"/>
        </p:scale>
        <p:origin x="1084" y="26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3.xml" Id="rId8" /><Relationship Type="http://schemas.openxmlformats.org/officeDocument/2006/relationships/slide" Target="slides/slide8.xml" Id="rId13" /><Relationship Type="http://schemas.openxmlformats.org/officeDocument/2006/relationships/slide" Target="slides/slide13.xml" Id="rId18" /><Relationship Type="http://schemas.openxmlformats.org/officeDocument/2006/relationships/viewProps" Target="viewProps.xml" Id="rId26" /><Relationship Type="http://schemas.openxmlformats.org/officeDocument/2006/relationships/customXml" Target="../customXml/item3.xml" Id="rId3" /><Relationship Type="http://schemas.openxmlformats.org/officeDocument/2006/relationships/slide" Target="slides/slide16.xml" Id="rId21" /><Relationship Type="http://schemas.openxmlformats.org/officeDocument/2006/relationships/slide" Target="slides/slide2.xml" Id="rId7" /><Relationship Type="http://schemas.openxmlformats.org/officeDocument/2006/relationships/slide" Target="slides/slide7.xml" Id="rId12" /><Relationship Type="http://schemas.openxmlformats.org/officeDocument/2006/relationships/slide" Target="slides/slide12.xml" Id="rId17" /><Relationship Type="http://schemas.openxmlformats.org/officeDocument/2006/relationships/presProps" Target="presProps.xml" Id="rId25" /><Relationship Type="http://schemas.openxmlformats.org/officeDocument/2006/relationships/customXml" Target="../customXml/item2.xml" Id="rId2" /><Relationship Type="http://schemas.openxmlformats.org/officeDocument/2006/relationships/slide" Target="slides/slide11.xml" Id="rId16" /><Relationship Type="http://schemas.openxmlformats.org/officeDocument/2006/relationships/slide" Target="slides/slide15.xml" Id="rId20" /><Relationship Type="http://schemas.microsoft.com/office/2015/10/relationships/revisionInfo" Target="revisionInfo.xml" Id="rId29" /><Relationship Type="http://schemas.openxmlformats.org/officeDocument/2006/relationships/customXml" Target="../customXml/item1.xml" Id="rId1" /><Relationship Type="http://schemas.openxmlformats.org/officeDocument/2006/relationships/slide" Target="slides/slide1.xml" Id="rId6" /><Relationship Type="http://schemas.openxmlformats.org/officeDocument/2006/relationships/slide" Target="slides/slide6.xml" Id="rId11" /><Relationship Type="http://schemas.openxmlformats.org/officeDocument/2006/relationships/notesMaster" Target="notesMasters/notesMaster1.xml" Id="rId24" /><Relationship Type="http://schemas.openxmlformats.org/officeDocument/2006/relationships/slideMaster" Target="slideMasters/slideMaster2.xml" Id="rId5" /><Relationship Type="http://schemas.openxmlformats.org/officeDocument/2006/relationships/slide" Target="slides/slide10.xml" Id="rId15" /><Relationship Type="http://schemas.openxmlformats.org/officeDocument/2006/relationships/slide" Target="slides/slide18.xml" Id="rId23" /><Relationship Type="http://schemas.openxmlformats.org/officeDocument/2006/relationships/tableStyles" Target="tableStyles.xml" Id="rId28" /><Relationship Type="http://schemas.openxmlformats.org/officeDocument/2006/relationships/slide" Target="slides/slide5.xml" Id="rId10" /><Relationship Type="http://schemas.openxmlformats.org/officeDocument/2006/relationships/slide" Target="slides/slide14.xml" Id="rId19" /><Relationship Type="http://schemas.openxmlformats.org/officeDocument/2006/relationships/slideMaster" Target="slideMasters/slideMaster1.xml" Id="rId4" /><Relationship Type="http://schemas.openxmlformats.org/officeDocument/2006/relationships/slide" Target="slides/slide4.xml" Id="rId9" /><Relationship Type="http://schemas.openxmlformats.org/officeDocument/2006/relationships/slide" Target="slides/slide9.xml" Id="rId14" /><Relationship Type="http://schemas.openxmlformats.org/officeDocument/2006/relationships/slide" Target="slides/slide17.xml" Id="rId22" /><Relationship Type="http://schemas.openxmlformats.org/officeDocument/2006/relationships/theme" Target="theme/theme1.xml" Id="rId27" /><Relationship Type="http://schemas.openxmlformats.org/officeDocument/2006/relationships/customXml" Target="/customXML/item4.xml" Id="imanage.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051D19-DA16-4EE8-8B1D-EBFA14BD862B}" type="doc">
      <dgm:prSet loTypeId="urn:microsoft.com/office/officeart/2005/8/layout/cycle1" loCatId="cycle" qsTypeId="urn:microsoft.com/office/officeart/2005/8/quickstyle/simple4" qsCatId="simple" csTypeId="urn:microsoft.com/office/officeart/2005/8/colors/accent1_2" csCatId="accent1" phldr="1"/>
      <dgm:spPr/>
      <dgm:t>
        <a:bodyPr/>
        <a:lstStyle/>
        <a:p>
          <a:endParaRPr lang="en-US"/>
        </a:p>
      </dgm:t>
    </dgm:pt>
    <dgm:pt modelId="{BC2E4523-BBC4-4121-9750-31E001D2B44B}">
      <dgm:prSet phldrT="[Text]"/>
      <dgm:spPr/>
      <dgm:t>
        <a:bodyPr/>
        <a:lstStyle/>
        <a:p>
          <a:endParaRPr lang="en-US" dirty="0"/>
        </a:p>
      </dgm:t>
    </dgm:pt>
    <dgm:pt modelId="{B712CB6F-0002-48A3-B87E-DAC38DDDC832}" type="parTrans" cxnId="{09DADBA3-B255-4FBD-ACCE-FAEA1135546F}">
      <dgm:prSet/>
      <dgm:spPr/>
      <dgm:t>
        <a:bodyPr/>
        <a:lstStyle/>
        <a:p>
          <a:endParaRPr lang="en-US"/>
        </a:p>
      </dgm:t>
    </dgm:pt>
    <dgm:pt modelId="{0E68F0DC-5D16-42B8-A5D8-8CC847E8E8C3}" type="sibTrans" cxnId="{09DADBA3-B255-4FBD-ACCE-FAEA1135546F}">
      <dgm:prSet/>
      <dgm:spPr/>
      <dgm:t>
        <a:bodyPr/>
        <a:lstStyle/>
        <a:p>
          <a:endParaRPr lang="en-US"/>
        </a:p>
      </dgm:t>
    </dgm:pt>
    <dgm:pt modelId="{654C77F6-84BD-48C2-90DA-8DCD59B0D17E}">
      <dgm:prSet phldrT="[Text]"/>
      <dgm:spPr/>
      <dgm:t>
        <a:bodyPr/>
        <a:lstStyle/>
        <a:p>
          <a:endParaRPr lang="en-US" dirty="0"/>
        </a:p>
      </dgm:t>
    </dgm:pt>
    <dgm:pt modelId="{7534B776-1C08-48A0-B498-6B57FE572200}" type="parTrans" cxnId="{B4AA5E4A-EBA1-4C7C-AF3D-FE8BD44B266F}">
      <dgm:prSet/>
      <dgm:spPr/>
      <dgm:t>
        <a:bodyPr/>
        <a:lstStyle/>
        <a:p>
          <a:endParaRPr lang="en-US"/>
        </a:p>
      </dgm:t>
    </dgm:pt>
    <dgm:pt modelId="{2220B9BC-F3DB-41CD-BA6F-9E363E9E16D4}" type="sibTrans" cxnId="{B4AA5E4A-EBA1-4C7C-AF3D-FE8BD44B266F}">
      <dgm:prSet/>
      <dgm:spPr/>
      <dgm:t>
        <a:bodyPr/>
        <a:lstStyle/>
        <a:p>
          <a:endParaRPr lang="en-US"/>
        </a:p>
      </dgm:t>
    </dgm:pt>
    <dgm:pt modelId="{8B37E3E2-D21F-4550-B5B0-0922907963FE}">
      <dgm:prSet phldrT="[Text]"/>
      <dgm:spPr/>
      <dgm:t>
        <a:bodyPr/>
        <a:lstStyle/>
        <a:p>
          <a:endParaRPr lang="en-US" dirty="0"/>
        </a:p>
        <a:p>
          <a:endParaRPr lang="en-US" dirty="0"/>
        </a:p>
      </dgm:t>
    </dgm:pt>
    <dgm:pt modelId="{F189F17B-6295-42DE-8414-9E5BFCBD0E40}" type="parTrans" cxnId="{364E433F-1B87-49AC-A469-6B94B141D77D}">
      <dgm:prSet/>
      <dgm:spPr/>
      <dgm:t>
        <a:bodyPr/>
        <a:lstStyle/>
        <a:p>
          <a:endParaRPr lang="en-US"/>
        </a:p>
      </dgm:t>
    </dgm:pt>
    <dgm:pt modelId="{08312683-2397-43DD-A456-1DE412905789}" type="sibTrans" cxnId="{364E433F-1B87-49AC-A469-6B94B141D77D}">
      <dgm:prSet/>
      <dgm:spPr/>
      <dgm:t>
        <a:bodyPr/>
        <a:lstStyle/>
        <a:p>
          <a:endParaRPr lang="en-US"/>
        </a:p>
      </dgm:t>
    </dgm:pt>
    <dgm:pt modelId="{386B4735-5FC7-4D22-AA4D-BCE5571F3216}">
      <dgm:prSet phldrT="[Text]"/>
      <dgm:spPr/>
      <dgm:t>
        <a:bodyPr/>
        <a:lstStyle/>
        <a:p>
          <a:endParaRPr lang="en-US" dirty="0"/>
        </a:p>
        <a:p>
          <a:endParaRPr lang="en-US" dirty="0"/>
        </a:p>
      </dgm:t>
    </dgm:pt>
    <dgm:pt modelId="{15998714-68C4-4C49-8F7D-3B01E2EA8905}" type="parTrans" cxnId="{6520D770-E5E3-4D5A-BE91-1BAF715F0FF8}">
      <dgm:prSet/>
      <dgm:spPr/>
      <dgm:t>
        <a:bodyPr/>
        <a:lstStyle/>
        <a:p>
          <a:endParaRPr lang="en-US"/>
        </a:p>
      </dgm:t>
    </dgm:pt>
    <dgm:pt modelId="{E34D4EDE-97D0-4D62-8FF0-33156F77AC0F}" type="sibTrans" cxnId="{6520D770-E5E3-4D5A-BE91-1BAF715F0FF8}">
      <dgm:prSet/>
      <dgm:spPr/>
      <dgm:t>
        <a:bodyPr/>
        <a:lstStyle/>
        <a:p>
          <a:endParaRPr lang="en-US"/>
        </a:p>
      </dgm:t>
    </dgm:pt>
    <dgm:pt modelId="{967DE2F0-3BCB-4658-96DD-7C1B4E96838E}">
      <dgm:prSet phldrT="[Text]"/>
      <dgm:spPr/>
      <dgm:t>
        <a:bodyPr/>
        <a:lstStyle/>
        <a:p>
          <a:endParaRPr lang="en-US" dirty="0"/>
        </a:p>
      </dgm:t>
    </dgm:pt>
    <dgm:pt modelId="{79F64FBC-A6E4-4DB6-BCEB-8DB18BF9347C}" type="parTrans" cxnId="{97C1B1FF-2389-4F6F-B453-8AF12E588FEC}">
      <dgm:prSet/>
      <dgm:spPr/>
      <dgm:t>
        <a:bodyPr/>
        <a:lstStyle/>
        <a:p>
          <a:endParaRPr lang="en-US"/>
        </a:p>
      </dgm:t>
    </dgm:pt>
    <dgm:pt modelId="{9756ED5E-5755-4725-B019-387940C59513}" type="sibTrans" cxnId="{97C1B1FF-2389-4F6F-B453-8AF12E588FEC}">
      <dgm:prSet/>
      <dgm:spPr/>
      <dgm:t>
        <a:bodyPr/>
        <a:lstStyle/>
        <a:p>
          <a:endParaRPr lang="en-US"/>
        </a:p>
      </dgm:t>
    </dgm:pt>
    <dgm:pt modelId="{68A6B575-979A-4EB9-B691-96B89C4DBA2A}" type="pres">
      <dgm:prSet presAssocID="{55051D19-DA16-4EE8-8B1D-EBFA14BD862B}" presName="cycle" presStyleCnt="0">
        <dgm:presLayoutVars>
          <dgm:dir/>
          <dgm:resizeHandles val="exact"/>
        </dgm:presLayoutVars>
      </dgm:prSet>
      <dgm:spPr/>
    </dgm:pt>
    <dgm:pt modelId="{032C8E15-E18F-4970-8000-3614AFEE706D}" type="pres">
      <dgm:prSet presAssocID="{BC2E4523-BBC4-4121-9750-31E001D2B44B}" presName="dummy" presStyleCnt="0"/>
      <dgm:spPr/>
    </dgm:pt>
    <dgm:pt modelId="{09E7131E-BE36-47A8-B191-0E4BA75E203E}" type="pres">
      <dgm:prSet presAssocID="{BC2E4523-BBC4-4121-9750-31E001D2B44B}" presName="node" presStyleLbl="revTx" presStyleIdx="0" presStyleCnt="5">
        <dgm:presLayoutVars>
          <dgm:bulletEnabled val="1"/>
        </dgm:presLayoutVars>
      </dgm:prSet>
      <dgm:spPr/>
    </dgm:pt>
    <dgm:pt modelId="{910057D5-3C9B-481B-BD93-577ECDB4BE22}" type="pres">
      <dgm:prSet presAssocID="{0E68F0DC-5D16-42B8-A5D8-8CC847E8E8C3}" presName="sibTrans" presStyleLbl="node1" presStyleIdx="0" presStyleCnt="5"/>
      <dgm:spPr/>
    </dgm:pt>
    <dgm:pt modelId="{1F3BB58E-28A5-42F5-8846-D74B99A3A265}" type="pres">
      <dgm:prSet presAssocID="{654C77F6-84BD-48C2-90DA-8DCD59B0D17E}" presName="dummy" presStyleCnt="0"/>
      <dgm:spPr/>
    </dgm:pt>
    <dgm:pt modelId="{AD773908-D605-475C-92BE-76B03D62E4AD}" type="pres">
      <dgm:prSet presAssocID="{654C77F6-84BD-48C2-90DA-8DCD59B0D17E}" presName="node" presStyleLbl="revTx" presStyleIdx="1" presStyleCnt="5">
        <dgm:presLayoutVars>
          <dgm:bulletEnabled val="1"/>
        </dgm:presLayoutVars>
      </dgm:prSet>
      <dgm:spPr/>
    </dgm:pt>
    <dgm:pt modelId="{803E9732-B6DE-4A79-8C9C-897B15DEA3D8}" type="pres">
      <dgm:prSet presAssocID="{2220B9BC-F3DB-41CD-BA6F-9E363E9E16D4}" presName="sibTrans" presStyleLbl="node1" presStyleIdx="1" presStyleCnt="5"/>
      <dgm:spPr/>
    </dgm:pt>
    <dgm:pt modelId="{5CAE4EC2-7019-41B9-BAA2-6648DD5AEE77}" type="pres">
      <dgm:prSet presAssocID="{8B37E3E2-D21F-4550-B5B0-0922907963FE}" presName="dummy" presStyleCnt="0"/>
      <dgm:spPr/>
    </dgm:pt>
    <dgm:pt modelId="{3D69F98A-E639-48E3-A38F-D92928C641BE}" type="pres">
      <dgm:prSet presAssocID="{8B37E3E2-D21F-4550-B5B0-0922907963FE}" presName="node" presStyleLbl="revTx" presStyleIdx="2" presStyleCnt="5">
        <dgm:presLayoutVars>
          <dgm:bulletEnabled val="1"/>
        </dgm:presLayoutVars>
      </dgm:prSet>
      <dgm:spPr/>
    </dgm:pt>
    <dgm:pt modelId="{1599AC7B-464B-43B8-86F8-00A05FA6D7DC}" type="pres">
      <dgm:prSet presAssocID="{08312683-2397-43DD-A456-1DE412905789}" presName="sibTrans" presStyleLbl="node1" presStyleIdx="2" presStyleCnt="5"/>
      <dgm:spPr/>
    </dgm:pt>
    <dgm:pt modelId="{AE78B5CE-E948-4FD2-AFC7-184EBA034606}" type="pres">
      <dgm:prSet presAssocID="{386B4735-5FC7-4D22-AA4D-BCE5571F3216}" presName="dummy" presStyleCnt="0"/>
      <dgm:spPr/>
    </dgm:pt>
    <dgm:pt modelId="{3C7B0E19-7780-4123-A43A-7A9E6831BD85}" type="pres">
      <dgm:prSet presAssocID="{386B4735-5FC7-4D22-AA4D-BCE5571F3216}" presName="node" presStyleLbl="revTx" presStyleIdx="3" presStyleCnt="5">
        <dgm:presLayoutVars>
          <dgm:bulletEnabled val="1"/>
        </dgm:presLayoutVars>
      </dgm:prSet>
      <dgm:spPr/>
    </dgm:pt>
    <dgm:pt modelId="{F0935F03-9728-497C-AAE2-9B577AF6CBB4}" type="pres">
      <dgm:prSet presAssocID="{E34D4EDE-97D0-4D62-8FF0-33156F77AC0F}" presName="sibTrans" presStyleLbl="node1" presStyleIdx="3" presStyleCnt="5"/>
      <dgm:spPr/>
    </dgm:pt>
    <dgm:pt modelId="{6E8321C1-30EC-4360-956D-E567F34B5349}" type="pres">
      <dgm:prSet presAssocID="{967DE2F0-3BCB-4658-96DD-7C1B4E96838E}" presName="dummy" presStyleCnt="0"/>
      <dgm:spPr/>
    </dgm:pt>
    <dgm:pt modelId="{DE292169-3911-467D-A43C-9108D9300F00}" type="pres">
      <dgm:prSet presAssocID="{967DE2F0-3BCB-4658-96DD-7C1B4E96838E}" presName="node" presStyleLbl="revTx" presStyleIdx="4" presStyleCnt="5">
        <dgm:presLayoutVars>
          <dgm:bulletEnabled val="1"/>
        </dgm:presLayoutVars>
      </dgm:prSet>
      <dgm:spPr/>
    </dgm:pt>
    <dgm:pt modelId="{54784A11-9156-4E12-97D4-CE3E76E00349}" type="pres">
      <dgm:prSet presAssocID="{9756ED5E-5755-4725-B019-387940C59513}" presName="sibTrans" presStyleLbl="node1" presStyleIdx="4" presStyleCnt="5"/>
      <dgm:spPr/>
    </dgm:pt>
  </dgm:ptLst>
  <dgm:cxnLst>
    <dgm:cxn modelId="{2C7F5C02-B6B5-46E2-AD79-5D0630551039}" type="presOf" srcId="{08312683-2397-43DD-A456-1DE412905789}" destId="{1599AC7B-464B-43B8-86F8-00A05FA6D7DC}" srcOrd="0" destOrd="0" presId="urn:microsoft.com/office/officeart/2005/8/layout/cycle1"/>
    <dgm:cxn modelId="{1630F133-C738-4A4C-8E4B-CEE7B190A28D}" type="presOf" srcId="{967DE2F0-3BCB-4658-96DD-7C1B4E96838E}" destId="{DE292169-3911-467D-A43C-9108D9300F00}" srcOrd="0" destOrd="0" presId="urn:microsoft.com/office/officeart/2005/8/layout/cycle1"/>
    <dgm:cxn modelId="{364E433F-1B87-49AC-A469-6B94B141D77D}" srcId="{55051D19-DA16-4EE8-8B1D-EBFA14BD862B}" destId="{8B37E3E2-D21F-4550-B5B0-0922907963FE}" srcOrd="2" destOrd="0" parTransId="{F189F17B-6295-42DE-8414-9E5BFCBD0E40}" sibTransId="{08312683-2397-43DD-A456-1DE412905789}"/>
    <dgm:cxn modelId="{B4AA5E4A-EBA1-4C7C-AF3D-FE8BD44B266F}" srcId="{55051D19-DA16-4EE8-8B1D-EBFA14BD862B}" destId="{654C77F6-84BD-48C2-90DA-8DCD59B0D17E}" srcOrd="1" destOrd="0" parTransId="{7534B776-1C08-48A0-B498-6B57FE572200}" sibTransId="{2220B9BC-F3DB-41CD-BA6F-9E363E9E16D4}"/>
    <dgm:cxn modelId="{06878E6D-8B78-4CEB-AA99-8E85446EF282}" type="presOf" srcId="{386B4735-5FC7-4D22-AA4D-BCE5571F3216}" destId="{3C7B0E19-7780-4123-A43A-7A9E6831BD85}" srcOrd="0" destOrd="0" presId="urn:microsoft.com/office/officeart/2005/8/layout/cycle1"/>
    <dgm:cxn modelId="{6520D770-E5E3-4D5A-BE91-1BAF715F0FF8}" srcId="{55051D19-DA16-4EE8-8B1D-EBFA14BD862B}" destId="{386B4735-5FC7-4D22-AA4D-BCE5571F3216}" srcOrd="3" destOrd="0" parTransId="{15998714-68C4-4C49-8F7D-3B01E2EA8905}" sibTransId="{E34D4EDE-97D0-4D62-8FF0-33156F77AC0F}"/>
    <dgm:cxn modelId="{4D589159-63F9-4F35-84FD-70C0E547395C}" type="presOf" srcId="{8B37E3E2-D21F-4550-B5B0-0922907963FE}" destId="{3D69F98A-E639-48E3-A38F-D92928C641BE}" srcOrd="0" destOrd="0" presId="urn:microsoft.com/office/officeart/2005/8/layout/cycle1"/>
    <dgm:cxn modelId="{23770E7F-42D1-47B5-B2F4-DAD29C1A5B79}" type="presOf" srcId="{55051D19-DA16-4EE8-8B1D-EBFA14BD862B}" destId="{68A6B575-979A-4EB9-B691-96B89C4DBA2A}" srcOrd="0" destOrd="0" presId="urn:microsoft.com/office/officeart/2005/8/layout/cycle1"/>
    <dgm:cxn modelId="{EB383599-1139-43C4-A84C-F8F9CB45499D}" type="presOf" srcId="{654C77F6-84BD-48C2-90DA-8DCD59B0D17E}" destId="{AD773908-D605-475C-92BE-76B03D62E4AD}" srcOrd="0" destOrd="0" presId="urn:microsoft.com/office/officeart/2005/8/layout/cycle1"/>
    <dgm:cxn modelId="{09DADBA3-B255-4FBD-ACCE-FAEA1135546F}" srcId="{55051D19-DA16-4EE8-8B1D-EBFA14BD862B}" destId="{BC2E4523-BBC4-4121-9750-31E001D2B44B}" srcOrd="0" destOrd="0" parTransId="{B712CB6F-0002-48A3-B87E-DAC38DDDC832}" sibTransId="{0E68F0DC-5D16-42B8-A5D8-8CC847E8E8C3}"/>
    <dgm:cxn modelId="{0D4043AF-6C12-4866-8A25-F8E300697003}" type="presOf" srcId="{9756ED5E-5755-4725-B019-387940C59513}" destId="{54784A11-9156-4E12-97D4-CE3E76E00349}" srcOrd="0" destOrd="0" presId="urn:microsoft.com/office/officeart/2005/8/layout/cycle1"/>
    <dgm:cxn modelId="{CF0627B4-1178-4DEC-AD88-8B8831C9DC11}" type="presOf" srcId="{2220B9BC-F3DB-41CD-BA6F-9E363E9E16D4}" destId="{803E9732-B6DE-4A79-8C9C-897B15DEA3D8}" srcOrd="0" destOrd="0" presId="urn:microsoft.com/office/officeart/2005/8/layout/cycle1"/>
    <dgm:cxn modelId="{A82837C1-35BA-4C56-8D60-56142DE6FBB4}" type="presOf" srcId="{E34D4EDE-97D0-4D62-8FF0-33156F77AC0F}" destId="{F0935F03-9728-497C-AAE2-9B577AF6CBB4}" srcOrd="0" destOrd="0" presId="urn:microsoft.com/office/officeart/2005/8/layout/cycle1"/>
    <dgm:cxn modelId="{B8B942D7-22AA-4DF0-BCB9-D26E3CD300C3}" type="presOf" srcId="{BC2E4523-BBC4-4121-9750-31E001D2B44B}" destId="{09E7131E-BE36-47A8-B191-0E4BA75E203E}" srcOrd="0" destOrd="0" presId="urn:microsoft.com/office/officeart/2005/8/layout/cycle1"/>
    <dgm:cxn modelId="{0CCB14D9-0D88-46BF-849E-8C7279E12D10}" type="presOf" srcId="{0E68F0DC-5D16-42B8-A5D8-8CC847E8E8C3}" destId="{910057D5-3C9B-481B-BD93-577ECDB4BE22}" srcOrd="0" destOrd="0" presId="urn:microsoft.com/office/officeart/2005/8/layout/cycle1"/>
    <dgm:cxn modelId="{97C1B1FF-2389-4F6F-B453-8AF12E588FEC}" srcId="{55051D19-DA16-4EE8-8B1D-EBFA14BD862B}" destId="{967DE2F0-3BCB-4658-96DD-7C1B4E96838E}" srcOrd="4" destOrd="0" parTransId="{79F64FBC-A6E4-4DB6-BCEB-8DB18BF9347C}" sibTransId="{9756ED5E-5755-4725-B019-387940C59513}"/>
    <dgm:cxn modelId="{2ABDED3C-53E5-4CC7-B0CE-DA77BD8D295C}" type="presParOf" srcId="{68A6B575-979A-4EB9-B691-96B89C4DBA2A}" destId="{032C8E15-E18F-4970-8000-3614AFEE706D}" srcOrd="0" destOrd="0" presId="urn:microsoft.com/office/officeart/2005/8/layout/cycle1"/>
    <dgm:cxn modelId="{89702E4E-31B5-4175-8091-29B6DB7586ED}" type="presParOf" srcId="{68A6B575-979A-4EB9-B691-96B89C4DBA2A}" destId="{09E7131E-BE36-47A8-B191-0E4BA75E203E}" srcOrd="1" destOrd="0" presId="urn:microsoft.com/office/officeart/2005/8/layout/cycle1"/>
    <dgm:cxn modelId="{2FFC833F-BC34-4CBF-A248-88E040DEB978}" type="presParOf" srcId="{68A6B575-979A-4EB9-B691-96B89C4DBA2A}" destId="{910057D5-3C9B-481B-BD93-577ECDB4BE22}" srcOrd="2" destOrd="0" presId="urn:microsoft.com/office/officeart/2005/8/layout/cycle1"/>
    <dgm:cxn modelId="{93D88C43-3B88-47BD-B2F5-09DD65E1A9E5}" type="presParOf" srcId="{68A6B575-979A-4EB9-B691-96B89C4DBA2A}" destId="{1F3BB58E-28A5-42F5-8846-D74B99A3A265}" srcOrd="3" destOrd="0" presId="urn:microsoft.com/office/officeart/2005/8/layout/cycle1"/>
    <dgm:cxn modelId="{4BCB1E5E-932B-4476-978A-CE59F4B7FA5E}" type="presParOf" srcId="{68A6B575-979A-4EB9-B691-96B89C4DBA2A}" destId="{AD773908-D605-475C-92BE-76B03D62E4AD}" srcOrd="4" destOrd="0" presId="urn:microsoft.com/office/officeart/2005/8/layout/cycle1"/>
    <dgm:cxn modelId="{CB2FF337-1315-4F2F-AB8F-02E1F7B9A973}" type="presParOf" srcId="{68A6B575-979A-4EB9-B691-96B89C4DBA2A}" destId="{803E9732-B6DE-4A79-8C9C-897B15DEA3D8}" srcOrd="5" destOrd="0" presId="urn:microsoft.com/office/officeart/2005/8/layout/cycle1"/>
    <dgm:cxn modelId="{F6E955A4-0FD2-43AC-BD5C-1F7E9E2F9658}" type="presParOf" srcId="{68A6B575-979A-4EB9-B691-96B89C4DBA2A}" destId="{5CAE4EC2-7019-41B9-BAA2-6648DD5AEE77}" srcOrd="6" destOrd="0" presId="urn:microsoft.com/office/officeart/2005/8/layout/cycle1"/>
    <dgm:cxn modelId="{55FFFD83-D7F1-4107-9264-95462F25E6B2}" type="presParOf" srcId="{68A6B575-979A-4EB9-B691-96B89C4DBA2A}" destId="{3D69F98A-E639-48E3-A38F-D92928C641BE}" srcOrd="7" destOrd="0" presId="urn:microsoft.com/office/officeart/2005/8/layout/cycle1"/>
    <dgm:cxn modelId="{E4FC7E30-8F32-44BF-BD82-2F6F080E52AB}" type="presParOf" srcId="{68A6B575-979A-4EB9-B691-96B89C4DBA2A}" destId="{1599AC7B-464B-43B8-86F8-00A05FA6D7DC}" srcOrd="8" destOrd="0" presId="urn:microsoft.com/office/officeart/2005/8/layout/cycle1"/>
    <dgm:cxn modelId="{69963043-0B59-4405-8957-7A13DBB0FF3C}" type="presParOf" srcId="{68A6B575-979A-4EB9-B691-96B89C4DBA2A}" destId="{AE78B5CE-E948-4FD2-AFC7-184EBA034606}" srcOrd="9" destOrd="0" presId="urn:microsoft.com/office/officeart/2005/8/layout/cycle1"/>
    <dgm:cxn modelId="{AFE84F78-882D-4C74-934C-5E8E8B9C4B10}" type="presParOf" srcId="{68A6B575-979A-4EB9-B691-96B89C4DBA2A}" destId="{3C7B0E19-7780-4123-A43A-7A9E6831BD85}" srcOrd="10" destOrd="0" presId="urn:microsoft.com/office/officeart/2005/8/layout/cycle1"/>
    <dgm:cxn modelId="{6147C704-123C-44AB-A9F4-42672E8E463B}" type="presParOf" srcId="{68A6B575-979A-4EB9-B691-96B89C4DBA2A}" destId="{F0935F03-9728-497C-AAE2-9B577AF6CBB4}" srcOrd="11" destOrd="0" presId="urn:microsoft.com/office/officeart/2005/8/layout/cycle1"/>
    <dgm:cxn modelId="{351A2945-001E-4AAB-BD0C-043BEB3B8F91}" type="presParOf" srcId="{68A6B575-979A-4EB9-B691-96B89C4DBA2A}" destId="{6E8321C1-30EC-4360-956D-E567F34B5349}" srcOrd="12" destOrd="0" presId="urn:microsoft.com/office/officeart/2005/8/layout/cycle1"/>
    <dgm:cxn modelId="{5D88B632-1C48-44D1-A417-346884E5F10B}" type="presParOf" srcId="{68A6B575-979A-4EB9-B691-96B89C4DBA2A}" destId="{DE292169-3911-467D-A43C-9108D9300F00}" srcOrd="13" destOrd="0" presId="urn:microsoft.com/office/officeart/2005/8/layout/cycle1"/>
    <dgm:cxn modelId="{28C7E138-DA00-4867-8E5F-128E8611CB1E}" type="presParOf" srcId="{68A6B575-979A-4EB9-B691-96B89C4DBA2A}" destId="{54784A11-9156-4E12-97D4-CE3E76E00349}"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7BB042-1A47-4F68-9A4A-405E4A4183F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3DF6900-6FA4-4268-BC75-B7C11081D4DB}">
      <dgm:prSet phldrT="[Text]" custT="1"/>
      <dgm:spPr>
        <a:ln>
          <a:solidFill>
            <a:schemeClr val="tx1"/>
          </a:solidFill>
        </a:ln>
      </dgm:spPr>
      <dgm:t>
        <a:bodyPr/>
        <a:lstStyle/>
        <a:p>
          <a:r>
            <a:rPr lang="en-US" sz="2200" b="1" dirty="0" err="1">
              <a:solidFill>
                <a:schemeClr val="bg1"/>
              </a:solidFill>
              <a:latin typeface="Roboto" panose="02000000000000000000" pitchFamily="2" charset="0"/>
              <a:ea typeface="Roboto" panose="02000000000000000000" pitchFamily="2" charset="0"/>
              <a:cs typeface="Roboto" panose="02000000000000000000" pitchFamily="2" charset="0"/>
            </a:rPr>
            <a:t>Préparation</a:t>
          </a:r>
          <a:endParaRPr lang="en-US" sz="2200" b="1" dirty="0">
            <a:solidFill>
              <a:schemeClr val="bg1"/>
            </a:solidFill>
            <a:latin typeface="Roboto" panose="02000000000000000000" pitchFamily="2" charset="0"/>
            <a:ea typeface="Roboto" panose="02000000000000000000" pitchFamily="2" charset="0"/>
            <a:cs typeface="Roboto" panose="02000000000000000000" pitchFamily="2" charset="0"/>
          </a:endParaRPr>
        </a:p>
      </dgm:t>
    </dgm:pt>
    <dgm:pt modelId="{ABAAA463-BA28-48A5-A75F-4E2C8F6546C7}" type="parTrans" cxnId="{221BCDDF-0F0F-4A6B-A154-41021311B823}">
      <dgm:prSet/>
      <dgm:spPr/>
      <dgm:t>
        <a:bodyPr/>
        <a:lstStyle/>
        <a:p>
          <a:endParaRPr lang="en-US"/>
        </a:p>
      </dgm:t>
    </dgm:pt>
    <dgm:pt modelId="{9ED5FD73-24BF-44E9-9433-55E8FA238584}" type="sibTrans" cxnId="{221BCDDF-0F0F-4A6B-A154-41021311B823}">
      <dgm:prSet/>
      <dgm:spPr/>
      <dgm:t>
        <a:bodyPr/>
        <a:lstStyle/>
        <a:p>
          <a:endParaRPr lang="en-US"/>
        </a:p>
      </dgm:t>
    </dgm:pt>
    <dgm:pt modelId="{5828BA4D-4B17-417D-82A8-CE8D0378C9B7}">
      <dgm:prSet phldrT="[Text]" custT="1"/>
      <dgm:spPr>
        <a:ln>
          <a:solidFill>
            <a:schemeClr val="tx1"/>
          </a:solidFill>
        </a:ln>
      </dgm:spPr>
      <dgm:t>
        <a:bodyPr/>
        <a:lstStyle/>
        <a:p>
          <a:r>
            <a:rPr lang="en-US" sz="2200" b="1" dirty="0">
              <a:latin typeface="Roboto" panose="02000000000000000000" pitchFamily="2" charset="0"/>
              <a:ea typeface="Roboto" panose="02000000000000000000" pitchFamily="2" charset="0"/>
              <a:cs typeface="Roboto" panose="02000000000000000000" pitchFamily="2" charset="0"/>
            </a:rPr>
            <a:t>Premier Jour</a:t>
          </a:r>
        </a:p>
      </dgm:t>
    </dgm:pt>
    <dgm:pt modelId="{30792FDB-CC34-4EC1-AE49-5BA29999AA22}" type="parTrans" cxnId="{807AA0AB-D889-451C-A4EC-5A834FA5932F}">
      <dgm:prSet/>
      <dgm:spPr/>
      <dgm:t>
        <a:bodyPr/>
        <a:lstStyle/>
        <a:p>
          <a:endParaRPr lang="en-US"/>
        </a:p>
      </dgm:t>
    </dgm:pt>
    <dgm:pt modelId="{69FBACC7-7A5C-41E8-89D8-CBE05EB0FA6F}" type="sibTrans" cxnId="{807AA0AB-D889-451C-A4EC-5A834FA5932F}">
      <dgm:prSet/>
      <dgm:spPr/>
      <dgm:t>
        <a:bodyPr/>
        <a:lstStyle/>
        <a:p>
          <a:endParaRPr lang="en-US"/>
        </a:p>
      </dgm:t>
    </dgm:pt>
    <dgm:pt modelId="{799A72FF-9227-46E3-84DD-F4BC52A201C6}">
      <dgm:prSet phldrT="[Text]" custT="1"/>
      <dgm:spPr>
        <a:ln>
          <a:solidFill>
            <a:schemeClr val="tx1"/>
          </a:solidFill>
        </a:ln>
      </dgm:spPr>
      <dgm:t>
        <a:bodyPr/>
        <a:lstStyle/>
        <a:p>
          <a:r>
            <a:rPr lang="en-US" sz="2200" b="1" dirty="0">
              <a:latin typeface="Roboto" panose="02000000000000000000" pitchFamily="2" charset="0"/>
              <a:ea typeface="Roboto" panose="02000000000000000000" pitchFamily="2" charset="0"/>
              <a:cs typeface="Roboto" panose="02000000000000000000" pitchFamily="2" charset="0"/>
            </a:rPr>
            <a:t>Premier </a:t>
          </a:r>
          <a:r>
            <a:rPr lang="en-US" sz="2200" b="1" dirty="0" err="1">
              <a:latin typeface="Roboto" panose="02000000000000000000" pitchFamily="2" charset="0"/>
              <a:ea typeface="Roboto" panose="02000000000000000000" pitchFamily="2" charset="0"/>
              <a:cs typeface="Roboto" panose="02000000000000000000" pitchFamily="2" charset="0"/>
            </a:rPr>
            <a:t>Mois</a:t>
          </a:r>
          <a:endParaRPr lang="en-US" sz="2200" b="1" dirty="0">
            <a:latin typeface="Roboto" panose="02000000000000000000" pitchFamily="2" charset="0"/>
            <a:ea typeface="Roboto" panose="02000000000000000000" pitchFamily="2" charset="0"/>
            <a:cs typeface="Roboto" panose="02000000000000000000" pitchFamily="2" charset="0"/>
          </a:endParaRPr>
        </a:p>
      </dgm:t>
    </dgm:pt>
    <dgm:pt modelId="{9F0536BE-64A2-4ACA-827B-124D351CB635}" type="parTrans" cxnId="{1B524BCD-CE9A-46E7-A12F-71619787B285}">
      <dgm:prSet/>
      <dgm:spPr/>
      <dgm:t>
        <a:bodyPr/>
        <a:lstStyle/>
        <a:p>
          <a:endParaRPr lang="en-US"/>
        </a:p>
      </dgm:t>
    </dgm:pt>
    <dgm:pt modelId="{52009609-5A86-403B-9441-09F5751D9602}" type="sibTrans" cxnId="{1B524BCD-CE9A-46E7-A12F-71619787B285}">
      <dgm:prSet/>
      <dgm:spPr/>
      <dgm:t>
        <a:bodyPr/>
        <a:lstStyle/>
        <a:p>
          <a:endParaRPr lang="en-US"/>
        </a:p>
      </dgm:t>
    </dgm:pt>
    <dgm:pt modelId="{86BE6946-8E1A-410C-975B-9EE5D3207133}">
      <dgm:prSet phldrT="[Text]" custT="1"/>
      <dgm:spPr>
        <a:ln>
          <a:solidFill>
            <a:schemeClr val="tx1"/>
          </a:solidFill>
        </a:ln>
      </dgm:spPr>
      <dgm:t>
        <a:bodyPr/>
        <a:lstStyle/>
        <a:p>
          <a:r>
            <a:rPr lang="en-US" sz="2200" b="1" dirty="0">
              <a:latin typeface="Roboto" panose="02000000000000000000" pitchFamily="2" charset="0"/>
              <a:ea typeface="Roboto" panose="02000000000000000000" pitchFamily="2" charset="0"/>
              <a:cs typeface="Roboto" panose="02000000000000000000" pitchFamily="2" charset="0"/>
            </a:rPr>
            <a:t>Premier </a:t>
          </a:r>
          <a:r>
            <a:rPr lang="en-US" sz="2200" b="1" dirty="0" err="1">
              <a:latin typeface="Roboto" panose="02000000000000000000" pitchFamily="2" charset="0"/>
              <a:ea typeface="Roboto" panose="02000000000000000000" pitchFamily="2" charset="0"/>
              <a:cs typeface="Roboto" panose="02000000000000000000" pitchFamily="2" charset="0"/>
            </a:rPr>
            <a:t>Trimestre</a:t>
          </a:r>
          <a:endParaRPr lang="en-US" sz="2200" b="1" dirty="0">
            <a:latin typeface="Roboto" panose="02000000000000000000" pitchFamily="2" charset="0"/>
            <a:ea typeface="Roboto" panose="02000000000000000000" pitchFamily="2" charset="0"/>
            <a:cs typeface="Roboto" panose="02000000000000000000" pitchFamily="2" charset="0"/>
          </a:endParaRPr>
        </a:p>
      </dgm:t>
    </dgm:pt>
    <dgm:pt modelId="{527336A8-7D59-47FF-9761-B81D2CD872F1}" type="parTrans" cxnId="{B43C7944-F705-4E1C-9D19-6674085A8341}">
      <dgm:prSet/>
      <dgm:spPr/>
      <dgm:t>
        <a:bodyPr/>
        <a:lstStyle/>
        <a:p>
          <a:endParaRPr lang="en-US"/>
        </a:p>
      </dgm:t>
    </dgm:pt>
    <dgm:pt modelId="{6825502F-F47B-4B39-9D64-054E761715D0}" type="sibTrans" cxnId="{B43C7944-F705-4E1C-9D19-6674085A8341}">
      <dgm:prSet/>
      <dgm:spPr/>
      <dgm:t>
        <a:bodyPr/>
        <a:lstStyle/>
        <a:p>
          <a:endParaRPr lang="en-US"/>
        </a:p>
      </dgm:t>
    </dgm:pt>
    <dgm:pt modelId="{542D9338-2CE3-4163-9F55-A79AF2AF18A9}">
      <dgm:prSet phldrT="[Text]" custT="1"/>
      <dgm:spPr>
        <a:ln>
          <a:solidFill>
            <a:schemeClr val="tx1"/>
          </a:solidFill>
        </a:ln>
      </dgm:spPr>
      <dgm:t>
        <a:bodyPr/>
        <a:lstStyle/>
        <a:p>
          <a:r>
            <a:rPr lang="fr-FR" sz="1500" dirty="0">
              <a:latin typeface="Roboto" panose="02000000000000000000" pitchFamily="2" charset="0"/>
              <a:ea typeface="Roboto" panose="02000000000000000000" pitchFamily="2" charset="0"/>
              <a:cs typeface="Roboto" panose="02000000000000000000" pitchFamily="2" charset="0"/>
            </a:rPr>
            <a:t>Préparez l'espace de travail, la technologie et les documents de bienvenue avant le premier jour.</a:t>
          </a:r>
          <a:endParaRPr lang="en-US" sz="1500" dirty="0">
            <a:latin typeface="Roboto" panose="02000000000000000000" pitchFamily="2" charset="0"/>
            <a:ea typeface="Roboto" panose="02000000000000000000" pitchFamily="2" charset="0"/>
            <a:cs typeface="Roboto" panose="02000000000000000000" pitchFamily="2" charset="0"/>
          </a:endParaRPr>
        </a:p>
      </dgm:t>
    </dgm:pt>
    <dgm:pt modelId="{B3C9A5B9-6F49-41BE-A3A4-2A18DAABBBD6}" type="parTrans" cxnId="{C39FACFB-DFCE-4B62-B505-20F9219F1964}">
      <dgm:prSet/>
      <dgm:spPr/>
      <dgm:t>
        <a:bodyPr/>
        <a:lstStyle/>
        <a:p>
          <a:endParaRPr lang="en-US"/>
        </a:p>
      </dgm:t>
    </dgm:pt>
    <dgm:pt modelId="{BB2F2F66-A2D5-4F2C-9969-DDC4759A71D0}" type="sibTrans" cxnId="{C39FACFB-DFCE-4B62-B505-20F9219F1964}">
      <dgm:prSet/>
      <dgm:spPr>
        <a:ln>
          <a:solidFill>
            <a:schemeClr val="tx1"/>
          </a:solidFill>
        </a:ln>
      </dgm:spPr>
      <dgm:t>
        <a:bodyPr/>
        <a:lstStyle/>
        <a:p>
          <a:endParaRPr lang="en-US"/>
        </a:p>
      </dgm:t>
    </dgm:pt>
    <dgm:pt modelId="{76A154FB-91B2-4CAB-9936-138D397421C3}">
      <dgm:prSet phldrT="[Text]" custT="1"/>
      <dgm:spPr>
        <a:ln>
          <a:solidFill>
            <a:schemeClr val="tx1"/>
          </a:solidFill>
        </a:ln>
      </dgm:spPr>
      <dgm:t>
        <a:bodyPr/>
        <a:lstStyle/>
        <a:p>
          <a:r>
            <a:rPr lang="fr-FR" sz="1500" dirty="0">
              <a:latin typeface="Roboto" panose="02000000000000000000" pitchFamily="2" charset="0"/>
              <a:ea typeface="Roboto" panose="02000000000000000000" pitchFamily="2" charset="0"/>
              <a:cs typeface="Roboto" panose="02000000000000000000" pitchFamily="2" charset="0"/>
            </a:rPr>
            <a:t>Présenter les membres de l'équipe, faire une visite guidée et passer en revue les politiques essentielles</a:t>
          </a:r>
          <a:r>
            <a:rPr lang="fr-FR" sz="1400" dirty="0">
              <a:latin typeface="Roboto" panose="02000000000000000000" pitchFamily="2" charset="0"/>
              <a:ea typeface="Roboto" panose="02000000000000000000" pitchFamily="2" charset="0"/>
              <a:cs typeface="Roboto" panose="02000000000000000000" pitchFamily="2" charset="0"/>
            </a:rPr>
            <a:t>.</a:t>
          </a:r>
          <a:endParaRPr lang="en-US" sz="1400" dirty="0">
            <a:latin typeface="Roboto" panose="02000000000000000000" pitchFamily="2" charset="0"/>
            <a:ea typeface="Roboto" panose="02000000000000000000" pitchFamily="2" charset="0"/>
            <a:cs typeface="Roboto" panose="02000000000000000000" pitchFamily="2" charset="0"/>
          </a:endParaRPr>
        </a:p>
      </dgm:t>
    </dgm:pt>
    <dgm:pt modelId="{A3242FDF-CF1B-4548-9393-8F9A4932EEC0}" type="parTrans" cxnId="{32D4AB20-B40C-42F6-B89C-2DBF62A117A2}">
      <dgm:prSet/>
      <dgm:spPr/>
      <dgm:t>
        <a:bodyPr/>
        <a:lstStyle/>
        <a:p>
          <a:endParaRPr lang="en-US"/>
        </a:p>
      </dgm:t>
    </dgm:pt>
    <dgm:pt modelId="{3247D38C-D58D-436E-AF64-94BA3114A35A}" type="sibTrans" cxnId="{32D4AB20-B40C-42F6-B89C-2DBF62A117A2}">
      <dgm:prSet/>
      <dgm:spPr/>
      <dgm:t>
        <a:bodyPr/>
        <a:lstStyle/>
        <a:p>
          <a:endParaRPr lang="en-US"/>
        </a:p>
      </dgm:t>
    </dgm:pt>
    <dgm:pt modelId="{D72249B5-89A1-4CF6-B48B-FCDB2F39AACE}">
      <dgm:prSet phldrT="[Text]" custT="1"/>
      <dgm:spPr>
        <a:ln>
          <a:solidFill>
            <a:schemeClr val="tx1"/>
          </a:solidFill>
        </a:ln>
      </dgm:spPr>
      <dgm:t>
        <a:bodyPr/>
        <a:lstStyle/>
        <a:p>
          <a:r>
            <a:rPr lang="fr-FR" sz="1500" dirty="0">
              <a:latin typeface="Roboto" panose="02000000000000000000" pitchFamily="2" charset="0"/>
              <a:ea typeface="Roboto" panose="02000000000000000000" pitchFamily="2" charset="0"/>
              <a:cs typeface="Roboto" panose="02000000000000000000" pitchFamily="2" charset="0"/>
            </a:rPr>
            <a:t>Désigner un mentor, programmer des vérifications et fournir une formation spécifique au rôle.</a:t>
          </a:r>
          <a:endParaRPr lang="en-US" sz="1500" dirty="0">
            <a:latin typeface="Roboto" panose="02000000000000000000" pitchFamily="2" charset="0"/>
            <a:ea typeface="Roboto" panose="02000000000000000000" pitchFamily="2" charset="0"/>
            <a:cs typeface="Roboto" panose="02000000000000000000" pitchFamily="2" charset="0"/>
          </a:endParaRPr>
        </a:p>
      </dgm:t>
    </dgm:pt>
    <dgm:pt modelId="{C8FCA112-ABBF-4A1D-8FD6-098964DE4C75}" type="parTrans" cxnId="{C0EFA4E0-4342-4D81-9377-0A64825D29B2}">
      <dgm:prSet/>
      <dgm:spPr/>
      <dgm:t>
        <a:bodyPr/>
        <a:lstStyle/>
        <a:p>
          <a:endParaRPr lang="en-US"/>
        </a:p>
      </dgm:t>
    </dgm:pt>
    <dgm:pt modelId="{89015106-8D05-435C-AB13-AAD831481B33}" type="sibTrans" cxnId="{C0EFA4E0-4342-4D81-9377-0A64825D29B2}">
      <dgm:prSet/>
      <dgm:spPr/>
      <dgm:t>
        <a:bodyPr/>
        <a:lstStyle/>
        <a:p>
          <a:endParaRPr lang="en-US"/>
        </a:p>
      </dgm:t>
    </dgm:pt>
    <dgm:pt modelId="{E5C6F460-1BA5-4C80-9320-BFDA0CF35A00}">
      <dgm:prSet phldrT="[Text]"/>
      <dgm:spPr>
        <a:ln>
          <a:solidFill>
            <a:schemeClr val="tx1"/>
          </a:solidFill>
        </a:ln>
      </dgm:spPr>
      <dgm:t>
        <a:bodyPr/>
        <a:lstStyle/>
        <a:p>
          <a:r>
            <a:rPr lang="fr-FR" sz="1500" dirty="0">
              <a:latin typeface="Roboto" panose="02000000000000000000" pitchFamily="2" charset="0"/>
              <a:ea typeface="Roboto" panose="02000000000000000000" pitchFamily="2" charset="0"/>
              <a:cs typeface="Roboto" panose="02000000000000000000" pitchFamily="2" charset="0"/>
            </a:rPr>
            <a:t>Examiner les progrès, recueillir les commentaires et adapter le plan de développement si nécessaire.</a:t>
          </a:r>
          <a:endParaRPr lang="en-US" sz="1500" dirty="0">
            <a:latin typeface="Roboto" panose="02000000000000000000" pitchFamily="2" charset="0"/>
            <a:ea typeface="Roboto" panose="02000000000000000000" pitchFamily="2" charset="0"/>
            <a:cs typeface="Roboto" panose="02000000000000000000" pitchFamily="2" charset="0"/>
          </a:endParaRPr>
        </a:p>
      </dgm:t>
    </dgm:pt>
    <dgm:pt modelId="{35CBFC9F-E2D5-4514-A10C-E919F20D278D}" type="parTrans" cxnId="{6F6AC23B-F6F1-460C-9E22-6C1360A20D10}">
      <dgm:prSet/>
      <dgm:spPr/>
      <dgm:t>
        <a:bodyPr/>
        <a:lstStyle/>
        <a:p>
          <a:endParaRPr lang="en-US"/>
        </a:p>
      </dgm:t>
    </dgm:pt>
    <dgm:pt modelId="{41FCBFCA-47F5-4655-A906-EB7C79708132}" type="sibTrans" cxnId="{6F6AC23B-F6F1-460C-9E22-6C1360A20D10}">
      <dgm:prSet/>
      <dgm:spPr/>
      <dgm:t>
        <a:bodyPr/>
        <a:lstStyle/>
        <a:p>
          <a:endParaRPr lang="en-US"/>
        </a:p>
      </dgm:t>
    </dgm:pt>
    <dgm:pt modelId="{69020CBC-BADA-4EFB-B934-5C4165775CE1}" type="pres">
      <dgm:prSet presAssocID="{927BB042-1A47-4F68-9A4A-405E4A4183F4}" presName="Name0" presStyleCnt="0">
        <dgm:presLayoutVars>
          <dgm:chMax val="7"/>
          <dgm:chPref val="7"/>
          <dgm:dir/>
        </dgm:presLayoutVars>
      </dgm:prSet>
      <dgm:spPr/>
    </dgm:pt>
    <dgm:pt modelId="{ABD0C759-7317-4430-A679-889C61BE1723}" type="pres">
      <dgm:prSet presAssocID="{927BB042-1A47-4F68-9A4A-405E4A4183F4}" presName="Name1" presStyleCnt="0"/>
      <dgm:spPr/>
    </dgm:pt>
    <dgm:pt modelId="{05A58C1F-2F9A-4799-B83D-C845F8E3FA49}" type="pres">
      <dgm:prSet presAssocID="{927BB042-1A47-4F68-9A4A-405E4A4183F4}" presName="cycle" presStyleCnt="0"/>
      <dgm:spPr/>
    </dgm:pt>
    <dgm:pt modelId="{954F4CBC-1862-48B2-891F-6F441D77FE7F}" type="pres">
      <dgm:prSet presAssocID="{927BB042-1A47-4F68-9A4A-405E4A4183F4}" presName="srcNode" presStyleLbl="node1" presStyleIdx="0" presStyleCnt="4"/>
      <dgm:spPr/>
    </dgm:pt>
    <dgm:pt modelId="{72BCF0D8-A836-43C0-AEE8-53A137631B71}" type="pres">
      <dgm:prSet presAssocID="{927BB042-1A47-4F68-9A4A-405E4A4183F4}" presName="conn" presStyleLbl="parChTrans1D2" presStyleIdx="0" presStyleCnt="1"/>
      <dgm:spPr/>
    </dgm:pt>
    <dgm:pt modelId="{F5347B13-B949-4CDF-A48C-A869AB39E565}" type="pres">
      <dgm:prSet presAssocID="{927BB042-1A47-4F68-9A4A-405E4A4183F4}" presName="extraNode" presStyleLbl="node1" presStyleIdx="0" presStyleCnt="4"/>
      <dgm:spPr/>
    </dgm:pt>
    <dgm:pt modelId="{4EBD7D13-B977-45AA-B716-E6519243AAD5}" type="pres">
      <dgm:prSet presAssocID="{927BB042-1A47-4F68-9A4A-405E4A4183F4}" presName="dstNode" presStyleLbl="node1" presStyleIdx="0" presStyleCnt="4"/>
      <dgm:spPr/>
    </dgm:pt>
    <dgm:pt modelId="{2FAA4648-8F5C-492F-9A21-8997C9F1B204}" type="pres">
      <dgm:prSet presAssocID="{33DF6900-6FA4-4268-BC75-B7C11081D4DB}" presName="text_1" presStyleLbl="node1" presStyleIdx="0" presStyleCnt="4">
        <dgm:presLayoutVars>
          <dgm:bulletEnabled val="1"/>
        </dgm:presLayoutVars>
      </dgm:prSet>
      <dgm:spPr/>
    </dgm:pt>
    <dgm:pt modelId="{D41D25CA-49B0-48CE-B3B2-5289C7922C09}" type="pres">
      <dgm:prSet presAssocID="{33DF6900-6FA4-4268-BC75-B7C11081D4DB}" presName="accent_1" presStyleCnt="0"/>
      <dgm:spPr/>
    </dgm:pt>
    <dgm:pt modelId="{16D2F518-6D68-4CAD-99FF-A8388A609636}" type="pres">
      <dgm:prSet presAssocID="{33DF6900-6FA4-4268-BC75-B7C11081D4DB}" presName="accentRepeatNode" presStyleLbl="solidFgAcc1" presStyleIdx="0" presStyleCnt="4"/>
      <dgm:spPr>
        <a:ln>
          <a:solidFill>
            <a:schemeClr val="tx1"/>
          </a:solidFill>
        </a:ln>
      </dgm:spPr>
    </dgm:pt>
    <dgm:pt modelId="{27D605DB-A94F-4E20-A425-F49244B1D470}" type="pres">
      <dgm:prSet presAssocID="{5828BA4D-4B17-417D-82A8-CE8D0378C9B7}" presName="text_2" presStyleLbl="node1" presStyleIdx="1" presStyleCnt="4">
        <dgm:presLayoutVars>
          <dgm:bulletEnabled val="1"/>
        </dgm:presLayoutVars>
      </dgm:prSet>
      <dgm:spPr/>
    </dgm:pt>
    <dgm:pt modelId="{59FA14A2-392B-4A6B-9662-454C1EBE2588}" type="pres">
      <dgm:prSet presAssocID="{5828BA4D-4B17-417D-82A8-CE8D0378C9B7}" presName="accent_2" presStyleCnt="0"/>
      <dgm:spPr/>
    </dgm:pt>
    <dgm:pt modelId="{E1573393-684E-477F-9B47-BE75D5D98D15}" type="pres">
      <dgm:prSet presAssocID="{5828BA4D-4B17-417D-82A8-CE8D0378C9B7}" presName="accentRepeatNode" presStyleLbl="solidFgAcc1" presStyleIdx="1" presStyleCnt="4"/>
      <dgm:spPr>
        <a:ln>
          <a:solidFill>
            <a:schemeClr val="tx1"/>
          </a:solidFill>
        </a:ln>
      </dgm:spPr>
    </dgm:pt>
    <dgm:pt modelId="{850084B1-0253-411E-BBD6-43D27F38EBF7}" type="pres">
      <dgm:prSet presAssocID="{799A72FF-9227-46E3-84DD-F4BC52A201C6}" presName="text_3" presStyleLbl="node1" presStyleIdx="2" presStyleCnt="4">
        <dgm:presLayoutVars>
          <dgm:bulletEnabled val="1"/>
        </dgm:presLayoutVars>
      </dgm:prSet>
      <dgm:spPr/>
    </dgm:pt>
    <dgm:pt modelId="{EC6EB21B-CFAC-4B3E-AB1C-21519F7BCBA8}" type="pres">
      <dgm:prSet presAssocID="{799A72FF-9227-46E3-84DD-F4BC52A201C6}" presName="accent_3" presStyleCnt="0"/>
      <dgm:spPr/>
    </dgm:pt>
    <dgm:pt modelId="{9117699F-6C7E-4E7C-BF47-5958141BA718}" type="pres">
      <dgm:prSet presAssocID="{799A72FF-9227-46E3-84DD-F4BC52A201C6}" presName="accentRepeatNode" presStyleLbl="solidFgAcc1" presStyleIdx="2" presStyleCnt="4"/>
      <dgm:spPr>
        <a:ln>
          <a:solidFill>
            <a:schemeClr val="tx1"/>
          </a:solidFill>
        </a:ln>
      </dgm:spPr>
    </dgm:pt>
    <dgm:pt modelId="{DED3F0BF-B1F3-42EC-AAAC-7A976D11BB2D}" type="pres">
      <dgm:prSet presAssocID="{86BE6946-8E1A-410C-975B-9EE5D3207133}" presName="text_4" presStyleLbl="node1" presStyleIdx="3" presStyleCnt="4">
        <dgm:presLayoutVars>
          <dgm:bulletEnabled val="1"/>
        </dgm:presLayoutVars>
      </dgm:prSet>
      <dgm:spPr/>
    </dgm:pt>
    <dgm:pt modelId="{4B2BEA9D-604F-4F66-A72C-B3F06169AEF0}" type="pres">
      <dgm:prSet presAssocID="{86BE6946-8E1A-410C-975B-9EE5D3207133}" presName="accent_4" presStyleCnt="0"/>
      <dgm:spPr/>
    </dgm:pt>
    <dgm:pt modelId="{E548344F-BBA9-445C-B5FC-37723B3CE046}" type="pres">
      <dgm:prSet presAssocID="{86BE6946-8E1A-410C-975B-9EE5D3207133}" presName="accentRepeatNode" presStyleLbl="solidFgAcc1" presStyleIdx="3" presStyleCnt="4"/>
      <dgm:spPr>
        <a:ln>
          <a:solidFill>
            <a:schemeClr val="tx1"/>
          </a:solidFill>
        </a:ln>
      </dgm:spPr>
    </dgm:pt>
  </dgm:ptLst>
  <dgm:cxnLst>
    <dgm:cxn modelId="{ACD35A03-56CC-42FE-9529-FCF8545D9AAE}" type="presOf" srcId="{542D9338-2CE3-4163-9F55-A79AF2AF18A9}" destId="{2FAA4648-8F5C-492F-9A21-8997C9F1B204}" srcOrd="0" destOrd="1" presId="urn:microsoft.com/office/officeart/2008/layout/VerticalCurvedList"/>
    <dgm:cxn modelId="{EB14FF15-A202-4D92-AF1F-705B61707731}" type="presOf" srcId="{927BB042-1A47-4F68-9A4A-405E4A4183F4}" destId="{69020CBC-BADA-4EFB-B934-5C4165775CE1}" srcOrd="0" destOrd="0" presId="urn:microsoft.com/office/officeart/2008/layout/VerticalCurvedList"/>
    <dgm:cxn modelId="{0745A31C-C3C2-4315-8F33-0653C789261B}" type="presOf" srcId="{BB2F2F66-A2D5-4F2C-9969-DDC4759A71D0}" destId="{72BCF0D8-A836-43C0-AEE8-53A137631B71}" srcOrd="0" destOrd="0" presId="urn:microsoft.com/office/officeart/2008/layout/VerticalCurvedList"/>
    <dgm:cxn modelId="{32D4AB20-B40C-42F6-B89C-2DBF62A117A2}" srcId="{5828BA4D-4B17-417D-82A8-CE8D0378C9B7}" destId="{76A154FB-91B2-4CAB-9936-138D397421C3}" srcOrd="0" destOrd="0" parTransId="{A3242FDF-CF1B-4548-9393-8F9A4932EEC0}" sibTransId="{3247D38C-D58D-436E-AF64-94BA3114A35A}"/>
    <dgm:cxn modelId="{6F6AC23B-F6F1-460C-9E22-6C1360A20D10}" srcId="{86BE6946-8E1A-410C-975B-9EE5D3207133}" destId="{E5C6F460-1BA5-4C80-9320-BFDA0CF35A00}" srcOrd="0" destOrd="0" parTransId="{35CBFC9F-E2D5-4514-A10C-E919F20D278D}" sibTransId="{41FCBFCA-47F5-4655-A906-EB7C79708132}"/>
    <dgm:cxn modelId="{F9EAC83F-366E-4DEC-A027-9066F3FE464C}" type="presOf" srcId="{33DF6900-6FA4-4268-BC75-B7C11081D4DB}" destId="{2FAA4648-8F5C-492F-9A21-8997C9F1B204}" srcOrd="0" destOrd="0" presId="urn:microsoft.com/office/officeart/2008/layout/VerticalCurvedList"/>
    <dgm:cxn modelId="{861E4363-BA34-40E3-86EA-9EA3C36B9397}" type="presOf" srcId="{86BE6946-8E1A-410C-975B-9EE5D3207133}" destId="{DED3F0BF-B1F3-42EC-AAAC-7A976D11BB2D}" srcOrd="0" destOrd="0" presId="urn:microsoft.com/office/officeart/2008/layout/VerticalCurvedList"/>
    <dgm:cxn modelId="{B43C7944-F705-4E1C-9D19-6674085A8341}" srcId="{927BB042-1A47-4F68-9A4A-405E4A4183F4}" destId="{86BE6946-8E1A-410C-975B-9EE5D3207133}" srcOrd="3" destOrd="0" parTransId="{527336A8-7D59-47FF-9761-B81D2CD872F1}" sibTransId="{6825502F-F47B-4B39-9D64-054E761715D0}"/>
    <dgm:cxn modelId="{CE8BB066-D315-4461-BEE6-C930AD985FFD}" type="presOf" srcId="{799A72FF-9227-46E3-84DD-F4BC52A201C6}" destId="{850084B1-0253-411E-BBD6-43D27F38EBF7}" srcOrd="0" destOrd="0" presId="urn:microsoft.com/office/officeart/2008/layout/VerticalCurvedList"/>
    <dgm:cxn modelId="{77D6D770-E9AA-400E-87CA-C18830591B67}" type="presOf" srcId="{E5C6F460-1BA5-4C80-9320-BFDA0CF35A00}" destId="{DED3F0BF-B1F3-42EC-AAAC-7A976D11BB2D}" srcOrd="0" destOrd="1" presId="urn:microsoft.com/office/officeart/2008/layout/VerticalCurvedList"/>
    <dgm:cxn modelId="{B82C7F7A-E08A-4DA5-AEFC-C7392F068343}" type="presOf" srcId="{5828BA4D-4B17-417D-82A8-CE8D0378C9B7}" destId="{27D605DB-A94F-4E20-A425-F49244B1D470}" srcOrd="0" destOrd="0" presId="urn:microsoft.com/office/officeart/2008/layout/VerticalCurvedList"/>
    <dgm:cxn modelId="{807AA0AB-D889-451C-A4EC-5A834FA5932F}" srcId="{927BB042-1A47-4F68-9A4A-405E4A4183F4}" destId="{5828BA4D-4B17-417D-82A8-CE8D0378C9B7}" srcOrd="1" destOrd="0" parTransId="{30792FDB-CC34-4EC1-AE49-5BA29999AA22}" sibTransId="{69FBACC7-7A5C-41E8-89D8-CBE05EB0FA6F}"/>
    <dgm:cxn modelId="{1C4EEFBD-B966-4859-B27F-D380F08C1F45}" type="presOf" srcId="{76A154FB-91B2-4CAB-9936-138D397421C3}" destId="{27D605DB-A94F-4E20-A425-F49244B1D470}" srcOrd="0" destOrd="1" presId="urn:microsoft.com/office/officeart/2008/layout/VerticalCurvedList"/>
    <dgm:cxn modelId="{837FB5BE-F7F7-4F87-A434-8833EBBDC924}" type="presOf" srcId="{D72249B5-89A1-4CF6-B48B-FCDB2F39AACE}" destId="{850084B1-0253-411E-BBD6-43D27F38EBF7}" srcOrd="0" destOrd="1" presId="urn:microsoft.com/office/officeart/2008/layout/VerticalCurvedList"/>
    <dgm:cxn modelId="{1B524BCD-CE9A-46E7-A12F-71619787B285}" srcId="{927BB042-1A47-4F68-9A4A-405E4A4183F4}" destId="{799A72FF-9227-46E3-84DD-F4BC52A201C6}" srcOrd="2" destOrd="0" parTransId="{9F0536BE-64A2-4ACA-827B-124D351CB635}" sibTransId="{52009609-5A86-403B-9441-09F5751D9602}"/>
    <dgm:cxn modelId="{221BCDDF-0F0F-4A6B-A154-41021311B823}" srcId="{927BB042-1A47-4F68-9A4A-405E4A4183F4}" destId="{33DF6900-6FA4-4268-BC75-B7C11081D4DB}" srcOrd="0" destOrd="0" parTransId="{ABAAA463-BA28-48A5-A75F-4E2C8F6546C7}" sibTransId="{9ED5FD73-24BF-44E9-9433-55E8FA238584}"/>
    <dgm:cxn modelId="{C0EFA4E0-4342-4D81-9377-0A64825D29B2}" srcId="{799A72FF-9227-46E3-84DD-F4BC52A201C6}" destId="{D72249B5-89A1-4CF6-B48B-FCDB2F39AACE}" srcOrd="0" destOrd="0" parTransId="{C8FCA112-ABBF-4A1D-8FD6-098964DE4C75}" sibTransId="{89015106-8D05-435C-AB13-AAD831481B33}"/>
    <dgm:cxn modelId="{C39FACFB-DFCE-4B62-B505-20F9219F1964}" srcId="{33DF6900-6FA4-4268-BC75-B7C11081D4DB}" destId="{542D9338-2CE3-4163-9F55-A79AF2AF18A9}" srcOrd="0" destOrd="0" parTransId="{B3C9A5B9-6F49-41BE-A3A4-2A18DAABBBD6}" sibTransId="{BB2F2F66-A2D5-4F2C-9969-DDC4759A71D0}"/>
    <dgm:cxn modelId="{64A7E72A-A326-44AC-8B20-EA779CDA4C08}" type="presParOf" srcId="{69020CBC-BADA-4EFB-B934-5C4165775CE1}" destId="{ABD0C759-7317-4430-A679-889C61BE1723}" srcOrd="0" destOrd="0" presId="urn:microsoft.com/office/officeart/2008/layout/VerticalCurvedList"/>
    <dgm:cxn modelId="{9BC9AE01-C278-4F18-8AAB-EDF3654434E0}" type="presParOf" srcId="{ABD0C759-7317-4430-A679-889C61BE1723}" destId="{05A58C1F-2F9A-4799-B83D-C845F8E3FA49}" srcOrd="0" destOrd="0" presId="urn:microsoft.com/office/officeart/2008/layout/VerticalCurvedList"/>
    <dgm:cxn modelId="{3EA379CB-B663-4F77-AC33-6B7C7A97CCB5}" type="presParOf" srcId="{05A58C1F-2F9A-4799-B83D-C845F8E3FA49}" destId="{954F4CBC-1862-48B2-891F-6F441D77FE7F}" srcOrd="0" destOrd="0" presId="urn:microsoft.com/office/officeart/2008/layout/VerticalCurvedList"/>
    <dgm:cxn modelId="{0D24C365-3171-4C1D-8C91-2D1B13C3AA94}" type="presParOf" srcId="{05A58C1F-2F9A-4799-B83D-C845F8E3FA49}" destId="{72BCF0D8-A836-43C0-AEE8-53A137631B71}" srcOrd="1" destOrd="0" presId="urn:microsoft.com/office/officeart/2008/layout/VerticalCurvedList"/>
    <dgm:cxn modelId="{486CAF91-C5F4-4ADB-90C4-A9076123CDD5}" type="presParOf" srcId="{05A58C1F-2F9A-4799-B83D-C845F8E3FA49}" destId="{F5347B13-B949-4CDF-A48C-A869AB39E565}" srcOrd="2" destOrd="0" presId="urn:microsoft.com/office/officeart/2008/layout/VerticalCurvedList"/>
    <dgm:cxn modelId="{EC6C6670-1421-49ED-99DB-D69BB3AF4DE0}" type="presParOf" srcId="{05A58C1F-2F9A-4799-B83D-C845F8E3FA49}" destId="{4EBD7D13-B977-45AA-B716-E6519243AAD5}" srcOrd="3" destOrd="0" presId="urn:microsoft.com/office/officeart/2008/layout/VerticalCurvedList"/>
    <dgm:cxn modelId="{3A64D00D-C374-4B55-A8EF-9F63E9D7D6A6}" type="presParOf" srcId="{ABD0C759-7317-4430-A679-889C61BE1723}" destId="{2FAA4648-8F5C-492F-9A21-8997C9F1B204}" srcOrd="1" destOrd="0" presId="urn:microsoft.com/office/officeart/2008/layout/VerticalCurvedList"/>
    <dgm:cxn modelId="{0A6E09D3-5A08-460A-8570-E57AD849807A}" type="presParOf" srcId="{ABD0C759-7317-4430-A679-889C61BE1723}" destId="{D41D25CA-49B0-48CE-B3B2-5289C7922C09}" srcOrd="2" destOrd="0" presId="urn:microsoft.com/office/officeart/2008/layout/VerticalCurvedList"/>
    <dgm:cxn modelId="{9A6881D0-E173-45CC-A9EA-68A0703D5FFF}" type="presParOf" srcId="{D41D25CA-49B0-48CE-B3B2-5289C7922C09}" destId="{16D2F518-6D68-4CAD-99FF-A8388A609636}" srcOrd="0" destOrd="0" presId="urn:microsoft.com/office/officeart/2008/layout/VerticalCurvedList"/>
    <dgm:cxn modelId="{E2B660B6-C1DD-4BD9-8240-0AE7F3925C9E}" type="presParOf" srcId="{ABD0C759-7317-4430-A679-889C61BE1723}" destId="{27D605DB-A94F-4E20-A425-F49244B1D470}" srcOrd="3" destOrd="0" presId="urn:microsoft.com/office/officeart/2008/layout/VerticalCurvedList"/>
    <dgm:cxn modelId="{DB1589BA-15BD-4BFD-83DC-8892CF209D0C}" type="presParOf" srcId="{ABD0C759-7317-4430-A679-889C61BE1723}" destId="{59FA14A2-392B-4A6B-9662-454C1EBE2588}" srcOrd="4" destOrd="0" presId="urn:microsoft.com/office/officeart/2008/layout/VerticalCurvedList"/>
    <dgm:cxn modelId="{1DE8CFB5-C601-4163-A65F-F7F3B37F3891}" type="presParOf" srcId="{59FA14A2-392B-4A6B-9662-454C1EBE2588}" destId="{E1573393-684E-477F-9B47-BE75D5D98D15}" srcOrd="0" destOrd="0" presId="urn:microsoft.com/office/officeart/2008/layout/VerticalCurvedList"/>
    <dgm:cxn modelId="{3624CC9A-BFB2-446F-8B92-970C82A748C2}" type="presParOf" srcId="{ABD0C759-7317-4430-A679-889C61BE1723}" destId="{850084B1-0253-411E-BBD6-43D27F38EBF7}" srcOrd="5" destOrd="0" presId="urn:microsoft.com/office/officeart/2008/layout/VerticalCurvedList"/>
    <dgm:cxn modelId="{79D2DD35-32C2-4221-B8B9-D66ED6172CD7}" type="presParOf" srcId="{ABD0C759-7317-4430-A679-889C61BE1723}" destId="{EC6EB21B-CFAC-4B3E-AB1C-21519F7BCBA8}" srcOrd="6" destOrd="0" presId="urn:microsoft.com/office/officeart/2008/layout/VerticalCurvedList"/>
    <dgm:cxn modelId="{6CACEC1E-186A-4506-AC72-B5D0B16DC673}" type="presParOf" srcId="{EC6EB21B-CFAC-4B3E-AB1C-21519F7BCBA8}" destId="{9117699F-6C7E-4E7C-BF47-5958141BA718}" srcOrd="0" destOrd="0" presId="urn:microsoft.com/office/officeart/2008/layout/VerticalCurvedList"/>
    <dgm:cxn modelId="{D19EE69A-CDDE-4195-BB9F-89DD1E9B0741}" type="presParOf" srcId="{ABD0C759-7317-4430-A679-889C61BE1723}" destId="{DED3F0BF-B1F3-42EC-AAAC-7A976D11BB2D}" srcOrd="7" destOrd="0" presId="urn:microsoft.com/office/officeart/2008/layout/VerticalCurvedList"/>
    <dgm:cxn modelId="{CA23046B-229C-4D31-9B9C-1D94BA565EF3}" type="presParOf" srcId="{ABD0C759-7317-4430-A679-889C61BE1723}" destId="{4B2BEA9D-604F-4F66-A72C-B3F06169AEF0}" srcOrd="8" destOrd="0" presId="urn:microsoft.com/office/officeart/2008/layout/VerticalCurvedList"/>
    <dgm:cxn modelId="{65921A96-5E98-40DC-B26B-D59D8BDC8B0E}" type="presParOf" srcId="{4B2BEA9D-604F-4F66-A72C-B3F06169AEF0}" destId="{E548344F-BBA9-445C-B5FC-37723B3CE04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0248B4-C06D-4DCA-8CE1-50467101495D}"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US"/>
        </a:p>
      </dgm:t>
    </dgm:pt>
    <dgm:pt modelId="{FE85F2E9-6408-45AB-B1D0-C0E3783DA4D0}">
      <dgm:prSet phldrT="[Text]"/>
      <dgm:spPr/>
      <dgm:t>
        <a:bodyPr/>
        <a:lstStyle/>
        <a:p>
          <a:r>
            <a:rPr lang="en-US" dirty="0"/>
            <a:t>1</a:t>
          </a:r>
        </a:p>
      </dgm:t>
    </dgm:pt>
    <dgm:pt modelId="{0C7E3F28-D5CC-4877-A7A9-7976DBF014E1}" type="parTrans" cxnId="{2BA5EFD9-4FBB-4D7B-8DFA-5B63A65A7339}">
      <dgm:prSet/>
      <dgm:spPr/>
      <dgm:t>
        <a:bodyPr/>
        <a:lstStyle/>
        <a:p>
          <a:endParaRPr lang="en-US"/>
        </a:p>
      </dgm:t>
    </dgm:pt>
    <dgm:pt modelId="{A6340FAC-6FA8-4851-AD5B-968C037F7885}" type="sibTrans" cxnId="{2BA5EFD9-4FBB-4D7B-8DFA-5B63A65A7339}">
      <dgm:prSet/>
      <dgm:spPr/>
      <dgm:t>
        <a:bodyPr/>
        <a:lstStyle/>
        <a:p>
          <a:endParaRPr lang="en-US"/>
        </a:p>
      </dgm:t>
    </dgm:pt>
    <dgm:pt modelId="{DD86C561-984E-4CC0-991F-4927AA61253E}">
      <dgm:prSet phldrT="[Text]" custT="1"/>
      <dgm:spPr/>
      <dgm:t>
        <a:bodyPr/>
        <a:lstStyle/>
        <a:p>
          <a:pPr>
            <a:buNone/>
          </a:pPr>
          <a:r>
            <a:rPr lang="fr-FR" sz="1800" b="1" dirty="0">
              <a:latin typeface="Roboto" panose="02000000000000000000" pitchFamily="2" charset="0"/>
              <a:ea typeface="Roboto" panose="02000000000000000000" pitchFamily="2" charset="0"/>
              <a:cs typeface="Roboto" panose="02000000000000000000" pitchFamily="2" charset="0"/>
            </a:rPr>
            <a:t>Donner la Priorité à la Stratégie en Matière de Personnel</a:t>
          </a:r>
          <a:endParaRPr lang="en-US" sz="1800" b="1" dirty="0">
            <a:latin typeface="Roboto" panose="02000000000000000000" pitchFamily="2" charset="0"/>
            <a:ea typeface="Roboto" panose="02000000000000000000" pitchFamily="2" charset="0"/>
            <a:cs typeface="Roboto" panose="02000000000000000000" pitchFamily="2" charset="0"/>
          </a:endParaRPr>
        </a:p>
      </dgm:t>
    </dgm:pt>
    <dgm:pt modelId="{07B5878C-2553-4FD1-897B-DCD61EE41DB0}" type="parTrans" cxnId="{4262C5B3-3AB5-42A5-9852-050775A71C23}">
      <dgm:prSet/>
      <dgm:spPr/>
      <dgm:t>
        <a:bodyPr/>
        <a:lstStyle/>
        <a:p>
          <a:endParaRPr lang="en-US"/>
        </a:p>
      </dgm:t>
    </dgm:pt>
    <dgm:pt modelId="{B46F6D65-3E41-43EF-8C9C-96B947CDB10D}" type="sibTrans" cxnId="{4262C5B3-3AB5-42A5-9852-050775A71C23}">
      <dgm:prSet/>
      <dgm:spPr/>
      <dgm:t>
        <a:bodyPr/>
        <a:lstStyle/>
        <a:p>
          <a:endParaRPr lang="en-US"/>
        </a:p>
      </dgm:t>
    </dgm:pt>
    <dgm:pt modelId="{9E19889A-2A76-4D3C-A769-22E54E0D4041}">
      <dgm:prSet phldrT="[Text]" custT="1"/>
      <dgm:spPr/>
      <dgm:t>
        <a:bodyPr/>
        <a:lstStyle/>
        <a:p>
          <a:pPr>
            <a:buNone/>
          </a:pPr>
          <a:r>
            <a:rPr lang="fr-FR" sz="1800" dirty="0">
              <a:latin typeface="Roboto" panose="02000000000000000000" pitchFamily="2" charset="0"/>
              <a:ea typeface="Roboto" panose="02000000000000000000" pitchFamily="2" charset="0"/>
              <a:cs typeface="Roboto" panose="02000000000000000000" pitchFamily="2" charset="0"/>
            </a:rPr>
            <a:t>Affecter des ressources suffisantes aux initiatives de recrutement et de fidélisation.</a:t>
          </a:r>
          <a:endParaRPr lang="en-US" sz="1800" dirty="0">
            <a:latin typeface="Roboto" panose="02000000000000000000" pitchFamily="2" charset="0"/>
            <a:ea typeface="Roboto" panose="02000000000000000000" pitchFamily="2" charset="0"/>
            <a:cs typeface="Roboto" panose="02000000000000000000" pitchFamily="2" charset="0"/>
          </a:endParaRPr>
        </a:p>
      </dgm:t>
    </dgm:pt>
    <dgm:pt modelId="{AC5D3BCF-B921-4F07-8607-1FE8BD23658E}" type="parTrans" cxnId="{CEF02BE5-3853-486D-9A7A-B82E2E1C9F76}">
      <dgm:prSet/>
      <dgm:spPr/>
      <dgm:t>
        <a:bodyPr/>
        <a:lstStyle/>
        <a:p>
          <a:endParaRPr lang="en-US"/>
        </a:p>
      </dgm:t>
    </dgm:pt>
    <dgm:pt modelId="{FA5336EF-1F51-4405-86E0-A84E483CD902}" type="sibTrans" cxnId="{CEF02BE5-3853-486D-9A7A-B82E2E1C9F76}">
      <dgm:prSet/>
      <dgm:spPr/>
      <dgm:t>
        <a:bodyPr/>
        <a:lstStyle/>
        <a:p>
          <a:endParaRPr lang="en-US"/>
        </a:p>
      </dgm:t>
    </dgm:pt>
    <dgm:pt modelId="{10DAB2E3-08F6-4734-A33A-22845C4A5546}">
      <dgm:prSet phldrT="[Text]"/>
      <dgm:spPr/>
      <dgm:t>
        <a:bodyPr/>
        <a:lstStyle/>
        <a:p>
          <a:r>
            <a:rPr lang="en-US" dirty="0"/>
            <a:t>2</a:t>
          </a:r>
        </a:p>
      </dgm:t>
    </dgm:pt>
    <dgm:pt modelId="{3A08C261-AF98-426A-9615-E67CF5245F93}" type="parTrans" cxnId="{C9846812-D44F-4BC5-8FDD-FD9CAA44F5C3}">
      <dgm:prSet/>
      <dgm:spPr/>
      <dgm:t>
        <a:bodyPr/>
        <a:lstStyle/>
        <a:p>
          <a:endParaRPr lang="en-US"/>
        </a:p>
      </dgm:t>
    </dgm:pt>
    <dgm:pt modelId="{E1C2B9B7-8EBD-4DD8-860B-D641203A859F}" type="sibTrans" cxnId="{C9846812-D44F-4BC5-8FDD-FD9CAA44F5C3}">
      <dgm:prSet/>
      <dgm:spPr/>
      <dgm:t>
        <a:bodyPr/>
        <a:lstStyle/>
        <a:p>
          <a:endParaRPr lang="en-US"/>
        </a:p>
      </dgm:t>
    </dgm:pt>
    <dgm:pt modelId="{8EB0074A-A31F-4265-B54D-6ADB96D45190}">
      <dgm:prSet phldrT="[Text]" custT="1"/>
      <dgm:spPr/>
      <dgm:t>
        <a:bodyPr/>
        <a:lstStyle/>
        <a:p>
          <a:pPr>
            <a:buNone/>
          </a:pPr>
          <a:r>
            <a:rPr lang="en-US" sz="1800" b="1" dirty="0">
              <a:latin typeface="Roboto" panose="02000000000000000000" pitchFamily="2" charset="0"/>
              <a:ea typeface="Roboto" panose="02000000000000000000" pitchFamily="2" charset="0"/>
              <a:cs typeface="Roboto" panose="02000000000000000000" pitchFamily="2" charset="0"/>
            </a:rPr>
            <a:t>Adopter </a:t>
          </a:r>
          <a:r>
            <a:rPr lang="en-US" sz="1800" b="1" dirty="0" err="1">
              <a:latin typeface="Roboto" panose="02000000000000000000" pitchFamily="2" charset="0"/>
              <a:ea typeface="Roboto" panose="02000000000000000000" pitchFamily="2" charset="0"/>
              <a:cs typeface="Roboto" panose="02000000000000000000" pitchFamily="2" charset="0"/>
            </a:rPr>
            <a:t>l’Innovation</a:t>
          </a:r>
          <a:endParaRPr lang="en-US" sz="1800" b="1" dirty="0">
            <a:latin typeface="Roboto" panose="02000000000000000000" pitchFamily="2" charset="0"/>
            <a:ea typeface="Roboto" panose="02000000000000000000" pitchFamily="2" charset="0"/>
            <a:cs typeface="Roboto" panose="02000000000000000000" pitchFamily="2" charset="0"/>
          </a:endParaRPr>
        </a:p>
      </dgm:t>
    </dgm:pt>
    <dgm:pt modelId="{1B0ACAB4-2C04-4BEC-8574-D02AAB09DE78}" type="parTrans" cxnId="{FFC6997F-8A5A-4767-9ED7-890D8E390B11}">
      <dgm:prSet/>
      <dgm:spPr/>
      <dgm:t>
        <a:bodyPr/>
        <a:lstStyle/>
        <a:p>
          <a:endParaRPr lang="en-US"/>
        </a:p>
      </dgm:t>
    </dgm:pt>
    <dgm:pt modelId="{5A87CC1A-F97C-4F28-9C7F-9AF114A3DD95}" type="sibTrans" cxnId="{FFC6997F-8A5A-4767-9ED7-890D8E390B11}">
      <dgm:prSet/>
      <dgm:spPr/>
      <dgm:t>
        <a:bodyPr/>
        <a:lstStyle/>
        <a:p>
          <a:endParaRPr lang="en-US"/>
        </a:p>
      </dgm:t>
    </dgm:pt>
    <dgm:pt modelId="{8C53F84E-9C58-4EBB-9622-33D75146E71C}">
      <dgm:prSet phldrT="[Text]" custT="1"/>
      <dgm:spPr/>
      <dgm:t>
        <a:bodyPr/>
        <a:lstStyle/>
        <a:p>
          <a:pPr>
            <a:buNone/>
          </a:pPr>
          <a:r>
            <a:rPr lang="fr-FR" sz="1800" dirty="0">
              <a:latin typeface="Roboto" panose="02000000000000000000" pitchFamily="2" charset="0"/>
              <a:ea typeface="Roboto" panose="02000000000000000000" pitchFamily="2" charset="0"/>
              <a:cs typeface="Roboto" panose="02000000000000000000" pitchFamily="2" charset="0"/>
            </a:rPr>
            <a:t>Mettez en œuvre des technologies et des approches modernes pour attirer les natifs du numérique. </a:t>
          </a:r>
          <a:endParaRPr lang="en-US" sz="1800" dirty="0">
            <a:latin typeface="Roboto" panose="02000000000000000000" pitchFamily="2" charset="0"/>
            <a:ea typeface="Roboto" panose="02000000000000000000" pitchFamily="2" charset="0"/>
            <a:cs typeface="Roboto" panose="02000000000000000000" pitchFamily="2" charset="0"/>
          </a:endParaRPr>
        </a:p>
      </dgm:t>
    </dgm:pt>
    <dgm:pt modelId="{CA4A082A-E623-4B16-8A52-83AE5F7C99B5}" type="parTrans" cxnId="{48969089-DE89-4491-882D-70AF61E31752}">
      <dgm:prSet/>
      <dgm:spPr/>
      <dgm:t>
        <a:bodyPr/>
        <a:lstStyle/>
        <a:p>
          <a:endParaRPr lang="en-US"/>
        </a:p>
      </dgm:t>
    </dgm:pt>
    <dgm:pt modelId="{2CC0B806-9D92-48EA-85B1-531C53D1FA90}" type="sibTrans" cxnId="{48969089-DE89-4491-882D-70AF61E31752}">
      <dgm:prSet/>
      <dgm:spPr/>
      <dgm:t>
        <a:bodyPr/>
        <a:lstStyle/>
        <a:p>
          <a:endParaRPr lang="en-US"/>
        </a:p>
      </dgm:t>
    </dgm:pt>
    <dgm:pt modelId="{CE3A932D-C22B-45DA-9C72-A02A147BAC90}">
      <dgm:prSet phldrT="[Text]"/>
      <dgm:spPr/>
      <dgm:t>
        <a:bodyPr/>
        <a:lstStyle/>
        <a:p>
          <a:r>
            <a:rPr lang="en-US" dirty="0"/>
            <a:t>3</a:t>
          </a:r>
        </a:p>
      </dgm:t>
    </dgm:pt>
    <dgm:pt modelId="{B1BE4886-A3BF-4BA3-8CF7-BC197B4A3D38}" type="parTrans" cxnId="{10EDB513-980E-4EEE-BEA1-E220842B2BD8}">
      <dgm:prSet/>
      <dgm:spPr/>
      <dgm:t>
        <a:bodyPr/>
        <a:lstStyle/>
        <a:p>
          <a:endParaRPr lang="en-US"/>
        </a:p>
      </dgm:t>
    </dgm:pt>
    <dgm:pt modelId="{80D0FBAC-7B07-413A-8F3C-6BE26FD3D182}" type="sibTrans" cxnId="{10EDB513-980E-4EEE-BEA1-E220842B2BD8}">
      <dgm:prSet/>
      <dgm:spPr/>
      <dgm:t>
        <a:bodyPr/>
        <a:lstStyle/>
        <a:p>
          <a:endParaRPr lang="en-US"/>
        </a:p>
      </dgm:t>
    </dgm:pt>
    <dgm:pt modelId="{B4D3FFE7-CC48-4137-81AD-4E54C06F35B2}">
      <dgm:prSet phldrT="[Text]" custT="1"/>
      <dgm:spPr/>
      <dgm:t>
        <a:bodyPr/>
        <a:lstStyle/>
        <a:p>
          <a:pPr>
            <a:buNone/>
          </a:pPr>
          <a:r>
            <a:rPr lang="en-US" sz="1800" b="1" dirty="0" err="1">
              <a:latin typeface="Roboto" panose="02000000000000000000" pitchFamily="2" charset="0"/>
              <a:ea typeface="Roboto" panose="02000000000000000000" pitchFamily="2" charset="0"/>
              <a:cs typeface="Roboto" panose="02000000000000000000" pitchFamily="2" charset="0"/>
            </a:rPr>
            <a:t>Mettre</a:t>
          </a:r>
          <a:r>
            <a:rPr lang="en-US" sz="1800" b="1" dirty="0">
              <a:latin typeface="Roboto" panose="02000000000000000000" pitchFamily="2" charset="0"/>
              <a:ea typeface="Roboto" panose="02000000000000000000" pitchFamily="2" charset="0"/>
              <a:cs typeface="Roboto" panose="02000000000000000000" pitchFamily="2" charset="0"/>
            </a:rPr>
            <a:t> </a:t>
          </a:r>
          <a:r>
            <a:rPr lang="en-US" sz="1800" b="1" dirty="0" err="1">
              <a:latin typeface="Roboto" panose="02000000000000000000" pitchFamily="2" charset="0"/>
              <a:ea typeface="Roboto" panose="02000000000000000000" pitchFamily="2" charset="0"/>
              <a:cs typeface="Roboto" panose="02000000000000000000" pitchFamily="2" charset="0"/>
            </a:rPr>
            <a:t>l’Accent</a:t>
          </a:r>
          <a:r>
            <a:rPr lang="en-US" sz="1800" b="1" dirty="0">
              <a:latin typeface="Roboto" panose="02000000000000000000" pitchFamily="2" charset="0"/>
              <a:ea typeface="Roboto" panose="02000000000000000000" pitchFamily="2" charset="0"/>
              <a:cs typeface="Roboto" panose="02000000000000000000" pitchFamily="2" charset="0"/>
            </a:rPr>
            <a:t> sur </a:t>
          </a:r>
          <a:r>
            <a:rPr lang="en-US" sz="1800" b="1" dirty="0" err="1">
              <a:latin typeface="Roboto" panose="02000000000000000000" pitchFamily="2" charset="0"/>
              <a:ea typeface="Roboto" panose="02000000000000000000" pitchFamily="2" charset="0"/>
              <a:cs typeface="Roboto" panose="02000000000000000000" pitchFamily="2" charset="0"/>
            </a:rPr>
            <a:t>l’Expérience</a:t>
          </a:r>
          <a:r>
            <a:rPr lang="en-US" sz="1800" b="1" dirty="0">
              <a:latin typeface="Roboto" panose="02000000000000000000" pitchFamily="2" charset="0"/>
              <a:ea typeface="Roboto" panose="02000000000000000000" pitchFamily="2" charset="0"/>
              <a:cs typeface="Roboto" panose="02000000000000000000" pitchFamily="2" charset="0"/>
            </a:rPr>
            <a:t>	</a:t>
          </a:r>
          <a:r>
            <a:rPr lang="en-US" sz="1800" dirty="0">
              <a:latin typeface="Roboto" panose="02000000000000000000" pitchFamily="2" charset="0"/>
              <a:ea typeface="Roboto" panose="02000000000000000000" pitchFamily="2" charset="0"/>
              <a:cs typeface="Roboto" panose="02000000000000000000" pitchFamily="2" charset="0"/>
            </a:rPr>
            <a:t>	</a:t>
          </a:r>
        </a:p>
      </dgm:t>
    </dgm:pt>
    <dgm:pt modelId="{E14BA8F0-6547-4F9E-9541-56795CEBED7F}" type="parTrans" cxnId="{FDD79173-79DC-4A3A-A295-8BB28C09CB7D}">
      <dgm:prSet/>
      <dgm:spPr/>
      <dgm:t>
        <a:bodyPr/>
        <a:lstStyle/>
        <a:p>
          <a:endParaRPr lang="en-US"/>
        </a:p>
      </dgm:t>
    </dgm:pt>
    <dgm:pt modelId="{F22E8845-0755-44E8-A1AC-1DABFE8BD898}" type="sibTrans" cxnId="{FDD79173-79DC-4A3A-A295-8BB28C09CB7D}">
      <dgm:prSet/>
      <dgm:spPr/>
      <dgm:t>
        <a:bodyPr/>
        <a:lstStyle/>
        <a:p>
          <a:endParaRPr lang="en-US"/>
        </a:p>
      </dgm:t>
    </dgm:pt>
    <dgm:pt modelId="{6A09A04A-0C03-4404-9429-6AF53AC0C01D}">
      <dgm:prSet phldrT="[Text]" custT="1"/>
      <dgm:spPr/>
      <dgm:t>
        <a:bodyPr/>
        <a:lstStyle/>
        <a:p>
          <a:pPr>
            <a:buNone/>
          </a:pPr>
          <a:r>
            <a:rPr lang="fr-FR" sz="1800" dirty="0">
              <a:latin typeface="Roboto" panose="02000000000000000000" pitchFamily="2" charset="0"/>
              <a:ea typeface="Roboto" panose="02000000000000000000" pitchFamily="2" charset="0"/>
              <a:cs typeface="Roboto" panose="02000000000000000000" pitchFamily="2" charset="0"/>
            </a:rPr>
            <a:t>Créer des environnements inclusifs dans lesquels les différents employés se sentent valorisés. </a:t>
          </a:r>
          <a:endParaRPr lang="en-US" sz="1800" dirty="0">
            <a:latin typeface="Roboto" panose="02000000000000000000" pitchFamily="2" charset="0"/>
            <a:ea typeface="Roboto" panose="02000000000000000000" pitchFamily="2" charset="0"/>
            <a:cs typeface="Roboto" panose="02000000000000000000" pitchFamily="2" charset="0"/>
          </a:endParaRPr>
        </a:p>
      </dgm:t>
    </dgm:pt>
    <dgm:pt modelId="{C313D7B2-E87F-45EC-BEBB-9ACFD632BF8A}" type="parTrans" cxnId="{07C8F832-432A-4F46-B306-34BC1BC5ACA4}">
      <dgm:prSet/>
      <dgm:spPr/>
      <dgm:t>
        <a:bodyPr/>
        <a:lstStyle/>
        <a:p>
          <a:endParaRPr lang="en-US"/>
        </a:p>
      </dgm:t>
    </dgm:pt>
    <dgm:pt modelId="{17ED5CEA-8714-404D-9FC5-1C782A172523}" type="sibTrans" cxnId="{07C8F832-432A-4F46-B306-34BC1BC5ACA4}">
      <dgm:prSet/>
      <dgm:spPr/>
      <dgm:t>
        <a:bodyPr/>
        <a:lstStyle/>
        <a:p>
          <a:endParaRPr lang="en-US"/>
        </a:p>
      </dgm:t>
    </dgm:pt>
    <dgm:pt modelId="{06EABC9B-5382-48BE-80F7-E0B9BFDFBE60}">
      <dgm:prSet phldrT="[Text]"/>
      <dgm:spPr/>
      <dgm:t>
        <a:bodyPr/>
        <a:lstStyle/>
        <a:p>
          <a:r>
            <a:rPr lang="en-US" dirty="0"/>
            <a:t>4</a:t>
          </a:r>
        </a:p>
      </dgm:t>
    </dgm:pt>
    <dgm:pt modelId="{183D30E8-1199-4A5E-AE30-3D38C3D07BB1}" type="parTrans" cxnId="{9920006E-C725-4001-B8D4-AD2B95674072}">
      <dgm:prSet/>
      <dgm:spPr/>
      <dgm:t>
        <a:bodyPr/>
        <a:lstStyle/>
        <a:p>
          <a:endParaRPr lang="en-US"/>
        </a:p>
      </dgm:t>
    </dgm:pt>
    <dgm:pt modelId="{56B3F941-4260-48BE-8B04-F03E6C971485}" type="sibTrans" cxnId="{9920006E-C725-4001-B8D4-AD2B95674072}">
      <dgm:prSet/>
      <dgm:spPr/>
      <dgm:t>
        <a:bodyPr/>
        <a:lstStyle/>
        <a:p>
          <a:endParaRPr lang="en-US"/>
        </a:p>
      </dgm:t>
    </dgm:pt>
    <dgm:pt modelId="{9A0C4920-8CD6-4783-A6CE-86AE5758A4D6}">
      <dgm:prSet phldrT="[Text]" custT="1"/>
      <dgm:spPr/>
      <dgm:t>
        <a:bodyPr/>
        <a:lstStyle/>
        <a:p>
          <a:pPr>
            <a:buNone/>
          </a:pPr>
          <a:r>
            <a:rPr lang="en-US" sz="1800" b="1" dirty="0" err="1">
              <a:latin typeface="Roboto" panose="02000000000000000000" pitchFamily="2" charset="0"/>
              <a:ea typeface="Roboto" panose="02000000000000000000" pitchFamily="2" charset="0"/>
              <a:cs typeface="Roboto" panose="02000000000000000000" pitchFamily="2" charset="0"/>
            </a:rPr>
            <a:t>Amélioration</a:t>
          </a:r>
          <a:r>
            <a:rPr lang="en-US" sz="1800" b="1" dirty="0">
              <a:latin typeface="Roboto" panose="02000000000000000000" pitchFamily="2" charset="0"/>
              <a:ea typeface="Roboto" panose="02000000000000000000" pitchFamily="2" charset="0"/>
              <a:cs typeface="Roboto" panose="02000000000000000000" pitchFamily="2" charset="0"/>
            </a:rPr>
            <a:t> Continue</a:t>
          </a:r>
        </a:p>
      </dgm:t>
    </dgm:pt>
    <dgm:pt modelId="{228494EB-1164-4657-BDDF-6E304A9C203C}" type="parTrans" cxnId="{BDC91C91-F4F2-4301-B949-08C5A643CFD2}">
      <dgm:prSet/>
      <dgm:spPr/>
      <dgm:t>
        <a:bodyPr/>
        <a:lstStyle/>
        <a:p>
          <a:endParaRPr lang="en-US"/>
        </a:p>
      </dgm:t>
    </dgm:pt>
    <dgm:pt modelId="{73EE3614-D39C-4911-931E-42AB92959C6A}" type="sibTrans" cxnId="{BDC91C91-F4F2-4301-B949-08C5A643CFD2}">
      <dgm:prSet/>
      <dgm:spPr/>
      <dgm:t>
        <a:bodyPr/>
        <a:lstStyle/>
        <a:p>
          <a:endParaRPr lang="en-US"/>
        </a:p>
      </dgm:t>
    </dgm:pt>
    <dgm:pt modelId="{B181E379-6363-4C96-B14C-3760D33CE8DC}">
      <dgm:prSet phldrT="[Text]" custT="1"/>
      <dgm:spPr/>
      <dgm:t>
        <a:bodyPr/>
        <a:lstStyle/>
        <a:p>
          <a:pPr>
            <a:buFont typeface="Arial" panose="020B0604020202020204" pitchFamily="34" charset="0"/>
            <a:buNone/>
          </a:pPr>
          <a:r>
            <a:rPr lang="fr-FR" sz="1800" b="0" dirty="0">
              <a:latin typeface="Roboto" panose="02000000000000000000" pitchFamily="2" charset="0"/>
              <a:ea typeface="Roboto" panose="02000000000000000000" pitchFamily="2" charset="0"/>
              <a:cs typeface="Roboto" panose="02000000000000000000" pitchFamily="2" charset="0"/>
            </a:rPr>
            <a:t>Évaluer régulièrement les processus de recrutement et les adapter en fonction des résultats.</a:t>
          </a:r>
          <a:endParaRPr lang="en-US" sz="1800" b="0" dirty="0">
            <a:latin typeface="Roboto" panose="02000000000000000000" pitchFamily="2" charset="0"/>
            <a:ea typeface="Roboto" panose="02000000000000000000" pitchFamily="2" charset="0"/>
            <a:cs typeface="Roboto" panose="02000000000000000000" pitchFamily="2" charset="0"/>
          </a:endParaRPr>
        </a:p>
      </dgm:t>
    </dgm:pt>
    <dgm:pt modelId="{AE5E4851-DFB2-4180-9809-16B4B9B4E712}" type="parTrans" cxnId="{BFE540EC-A961-4299-9213-E2F6A305B2A0}">
      <dgm:prSet/>
      <dgm:spPr/>
      <dgm:t>
        <a:bodyPr/>
        <a:lstStyle/>
        <a:p>
          <a:endParaRPr lang="en-US"/>
        </a:p>
      </dgm:t>
    </dgm:pt>
    <dgm:pt modelId="{555D4C39-9A59-4AF7-8EE7-9CFB5DAFF7F8}" type="sibTrans" cxnId="{BFE540EC-A961-4299-9213-E2F6A305B2A0}">
      <dgm:prSet/>
      <dgm:spPr/>
      <dgm:t>
        <a:bodyPr/>
        <a:lstStyle/>
        <a:p>
          <a:endParaRPr lang="en-US"/>
        </a:p>
      </dgm:t>
    </dgm:pt>
    <dgm:pt modelId="{F50DBE95-D470-45B1-BDE1-CBF6B141676A}" type="pres">
      <dgm:prSet presAssocID="{DB0248B4-C06D-4DCA-8CE1-50467101495D}" presName="linearFlow" presStyleCnt="0">
        <dgm:presLayoutVars>
          <dgm:dir/>
          <dgm:animLvl val="lvl"/>
          <dgm:resizeHandles val="exact"/>
        </dgm:presLayoutVars>
      </dgm:prSet>
      <dgm:spPr/>
    </dgm:pt>
    <dgm:pt modelId="{A360511C-70B3-4104-A620-6A4743682497}" type="pres">
      <dgm:prSet presAssocID="{FE85F2E9-6408-45AB-B1D0-C0E3783DA4D0}" presName="composite" presStyleCnt="0"/>
      <dgm:spPr/>
    </dgm:pt>
    <dgm:pt modelId="{C6D76058-FB2A-4CE9-95E7-2B254A09D24E}" type="pres">
      <dgm:prSet presAssocID="{FE85F2E9-6408-45AB-B1D0-C0E3783DA4D0}" presName="parentText" presStyleLbl="alignNode1" presStyleIdx="0" presStyleCnt="4">
        <dgm:presLayoutVars>
          <dgm:chMax val="1"/>
          <dgm:bulletEnabled val="1"/>
        </dgm:presLayoutVars>
      </dgm:prSet>
      <dgm:spPr/>
    </dgm:pt>
    <dgm:pt modelId="{11519331-03B2-4EBA-8CD1-33DF94710C49}" type="pres">
      <dgm:prSet presAssocID="{FE85F2E9-6408-45AB-B1D0-C0E3783DA4D0}" presName="descendantText" presStyleLbl="alignAcc1" presStyleIdx="0" presStyleCnt="4">
        <dgm:presLayoutVars>
          <dgm:bulletEnabled val="1"/>
        </dgm:presLayoutVars>
      </dgm:prSet>
      <dgm:spPr/>
    </dgm:pt>
    <dgm:pt modelId="{87CE8838-2E0A-47E9-9F07-590BEECB59D3}" type="pres">
      <dgm:prSet presAssocID="{A6340FAC-6FA8-4851-AD5B-968C037F7885}" presName="sp" presStyleCnt="0"/>
      <dgm:spPr/>
    </dgm:pt>
    <dgm:pt modelId="{10740F2B-EE9A-4A73-BE80-21021690458C}" type="pres">
      <dgm:prSet presAssocID="{10DAB2E3-08F6-4734-A33A-22845C4A5546}" presName="composite" presStyleCnt="0"/>
      <dgm:spPr/>
    </dgm:pt>
    <dgm:pt modelId="{E563E315-2AAB-41A8-9078-9F1DCB16AF17}" type="pres">
      <dgm:prSet presAssocID="{10DAB2E3-08F6-4734-A33A-22845C4A5546}" presName="parentText" presStyleLbl="alignNode1" presStyleIdx="1" presStyleCnt="4">
        <dgm:presLayoutVars>
          <dgm:chMax val="1"/>
          <dgm:bulletEnabled val="1"/>
        </dgm:presLayoutVars>
      </dgm:prSet>
      <dgm:spPr/>
    </dgm:pt>
    <dgm:pt modelId="{24BCBE53-0377-4256-BD1D-3AC7F875A00D}" type="pres">
      <dgm:prSet presAssocID="{10DAB2E3-08F6-4734-A33A-22845C4A5546}" presName="descendantText" presStyleLbl="alignAcc1" presStyleIdx="1" presStyleCnt="4">
        <dgm:presLayoutVars>
          <dgm:bulletEnabled val="1"/>
        </dgm:presLayoutVars>
      </dgm:prSet>
      <dgm:spPr/>
    </dgm:pt>
    <dgm:pt modelId="{9D2E3F18-A74D-458B-9FC5-0E4297D0B115}" type="pres">
      <dgm:prSet presAssocID="{E1C2B9B7-8EBD-4DD8-860B-D641203A859F}" presName="sp" presStyleCnt="0"/>
      <dgm:spPr/>
    </dgm:pt>
    <dgm:pt modelId="{3B7B3CB2-6B93-4DB2-BBC8-874A34DEA077}" type="pres">
      <dgm:prSet presAssocID="{CE3A932D-C22B-45DA-9C72-A02A147BAC90}" presName="composite" presStyleCnt="0"/>
      <dgm:spPr/>
    </dgm:pt>
    <dgm:pt modelId="{CC53F2F5-842D-4F49-8A99-828FF67FF280}" type="pres">
      <dgm:prSet presAssocID="{CE3A932D-C22B-45DA-9C72-A02A147BAC90}" presName="parentText" presStyleLbl="alignNode1" presStyleIdx="2" presStyleCnt="4">
        <dgm:presLayoutVars>
          <dgm:chMax val="1"/>
          <dgm:bulletEnabled val="1"/>
        </dgm:presLayoutVars>
      </dgm:prSet>
      <dgm:spPr/>
    </dgm:pt>
    <dgm:pt modelId="{DD0C70EE-3826-4668-AC24-4DA4ED102B51}" type="pres">
      <dgm:prSet presAssocID="{CE3A932D-C22B-45DA-9C72-A02A147BAC90}" presName="descendantText" presStyleLbl="alignAcc1" presStyleIdx="2" presStyleCnt="4" custScaleY="99591">
        <dgm:presLayoutVars>
          <dgm:bulletEnabled val="1"/>
        </dgm:presLayoutVars>
      </dgm:prSet>
      <dgm:spPr/>
    </dgm:pt>
    <dgm:pt modelId="{0E261787-63D8-4F97-9A49-F15381BFDBC6}" type="pres">
      <dgm:prSet presAssocID="{80D0FBAC-7B07-413A-8F3C-6BE26FD3D182}" presName="sp" presStyleCnt="0"/>
      <dgm:spPr/>
    </dgm:pt>
    <dgm:pt modelId="{ADF1B43D-E8A0-4C5B-BA21-0D913492330E}" type="pres">
      <dgm:prSet presAssocID="{06EABC9B-5382-48BE-80F7-E0B9BFDFBE60}" presName="composite" presStyleCnt="0"/>
      <dgm:spPr/>
    </dgm:pt>
    <dgm:pt modelId="{F965256F-495B-4268-8F8F-8ACDABC90189}" type="pres">
      <dgm:prSet presAssocID="{06EABC9B-5382-48BE-80F7-E0B9BFDFBE60}" presName="parentText" presStyleLbl="alignNode1" presStyleIdx="3" presStyleCnt="4">
        <dgm:presLayoutVars>
          <dgm:chMax val="1"/>
          <dgm:bulletEnabled val="1"/>
        </dgm:presLayoutVars>
      </dgm:prSet>
      <dgm:spPr/>
    </dgm:pt>
    <dgm:pt modelId="{830AA727-4499-4FA7-A530-633C963FD717}" type="pres">
      <dgm:prSet presAssocID="{06EABC9B-5382-48BE-80F7-E0B9BFDFBE60}" presName="descendantText" presStyleLbl="alignAcc1" presStyleIdx="3" presStyleCnt="4">
        <dgm:presLayoutVars>
          <dgm:bulletEnabled val="1"/>
        </dgm:presLayoutVars>
      </dgm:prSet>
      <dgm:spPr/>
    </dgm:pt>
  </dgm:ptLst>
  <dgm:cxnLst>
    <dgm:cxn modelId="{7DF0170C-9A24-41A6-80DF-FAA6803085EA}" type="presOf" srcId="{B4D3FFE7-CC48-4137-81AD-4E54C06F35B2}" destId="{DD0C70EE-3826-4668-AC24-4DA4ED102B51}" srcOrd="0" destOrd="0" presId="urn:microsoft.com/office/officeart/2005/8/layout/chevron2"/>
    <dgm:cxn modelId="{C9846812-D44F-4BC5-8FDD-FD9CAA44F5C3}" srcId="{DB0248B4-C06D-4DCA-8CE1-50467101495D}" destId="{10DAB2E3-08F6-4734-A33A-22845C4A5546}" srcOrd="1" destOrd="0" parTransId="{3A08C261-AF98-426A-9615-E67CF5245F93}" sibTransId="{E1C2B9B7-8EBD-4DD8-860B-D641203A859F}"/>
    <dgm:cxn modelId="{10EDB513-980E-4EEE-BEA1-E220842B2BD8}" srcId="{DB0248B4-C06D-4DCA-8CE1-50467101495D}" destId="{CE3A932D-C22B-45DA-9C72-A02A147BAC90}" srcOrd="2" destOrd="0" parTransId="{B1BE4886-A3BF-4BA3-8CF7-BC197B4A3D38}" sibTransId="{80D0FBAC-7B07-413A-8F3C-6BE26FD3D182}"/>
    <dgm:cxn modelId="{726BA516-2C6F-4313-9DFD-E4561DFBF2EE}" type="presOf" srcId="{10DAB2E3-08F6-4734-A33A-22845C4A5546}" destId="{E563E315-2AAB-41A8-9078-9F1DCB16AF17}" srcOrd="0" destOrd="0" presId="urn:microsoft.com/office/officeart/2005/8/layout/chevron2"/>
    <dgm:cxn modelId="{0A9EAF2C-F42A-4F69-9854-7EBA33FAADAE}" type="presOf" srcId="{8C53F84E-9C58-4EBB-9622-33D75146E71C}" destId="{24BCBE53-0377-4256-BD1D-3AC7F875A00D}" srcOrd="0" destOrd="1" presId="urn:microsoft.com/office/officeart/2005/8/layout/chevron2"/>
    <dgm:cxn modelId="{07C8F832-432A-4F46-B306-34BC1BC5ACA4}" srcId="{B4D3FFE7-CC48-4137-81AD-4E54C06F35B2}" destId="{6A09A04A-0C03-4404-9429-6AF53AC0C01D}" srcOrd="0" destOrd="0" parTransId="{C313D7B2-E87F-45EC-BEBB-9ACFD632BF8A}" sibTransId="{17ED5CEA-8714-404D-9FC5-1C782A172523}"/>
    <dgm:cxn modelId="{07D4093C-1A4F-4352-A6C9-C0C45B3762CB}" type="presOf" srcId="{FE85F2E9-6408-45AB-B1D0-C0E3783DA4D0}" destId="{C6D76058-FB2A-4CE9-95E7-2B254A09D24E}" srcOrd="0" destOrd="0" presId="urn:microsoft.com/office/officeart/2005/8/layout/chevron2"/>
    <dgm:cxn modelId="{9920006E-C725-4001-B8D4-AD2B95674072}" srcId="{DB0248B4-C06D-4DCA-8CE1-50467101495D}" destId="{06EABC9B-5382-48BE-80F7-E0B9BFDFBE60}" srcOrd="3" destOrd="0" parTransId="{183D30E8-1199-4A5E-AE30-3D38C3D07BB1}" sibTransId="{56B3F941-4260-48BE-8B04-F03E6C971485}"/>
    <dgm:cxn modelId="{B72C6070-E0E6-4E7B-9993-911967D6F71A}" type="presOf" srcId="{8EB0074A-A31F-4265-B54D-6ADB96D45190}" destId="{24BCBE53-0377-4256-BD1D-3AC7F875A00D}" srcOrd="0" destOrd="0" presId="urn:microsoft.com/office/officeart/2005/8/layout/chevron2"/>
    <dgm:cxn modelId="{FDD79173-79DC-4A3A-A295-8BB28C09CB7D}" srcId="{CE3A932D-C22B-45DA-9C72-A02A147BAC90}" destId="{B4D3FFE7-CC48-4137-81AD-4E54C06F35B2}" srcOrd="0" destOrd="0" parTransId="{E14BA8F0-6547-4F9E-9541-56795CEBED7F}" sibTransId="{F22E8845-0755-44E8-A1AC-1DABFE8BD898}"/>
    <dgm:cxn modelId="{FFC6997F-8A5A-4767-9ED7-890D8E390B11}" srcId="{10DAB2E3-08F6-4734-A33A-22845C4A5546}" destId="{8EB0074A-A31F-4265-B54D-6ADB96D45190}" srcOrd="0" destOrd="0" parTransId="{1B0ACAB4-2C04-4BEC-8574-D02AAB09DE78}" sibTransId="{5A87CC1A-F97C-4F28-9C7F-9AF114A3DD95}"/>
    <dgm:cxn modelId="{48969089-DE89-4491-882D-70AF61E31752}" srcId="{8EB0074A-A31F-4265-B54D-6ADB96D45190}" destId="{8C53F84E-9C58-4EBB-9622-33D75146E71C}" srcOrd="0" destOrd="0" parTransId="{CA4A082A-E623-4B16-8A52-83AE5F7C99B5}" sibTransId="{2CC0B806-9D92-48EA-85B1-531C53D1FA90}"/>
    <dgm:cxn modelId="{BDC91C91-F4F2-4301-B949-08C5A643CFD2}" srcId="{06EABC9B-5382-48BE-80F7-E0B9BFDFBE60}" destId="{9A0C4920-8CD6-4783-A6CE-86AE5758A4D6}" srcOrd="0" destOrd="0" parTransId="{228494EB-1164-4657-BDDF-6E304A9C203C}" sibTransId="{73EE3614-D39C-4911-931E-42AB92959C6A}"/>
    <dgm:cxn modelId="{9237A692-FC7E-4E50-8F2B-B9D39D274BC1}" type="presOf" srcId="{DB0248B4-C06D-4DCA-8CE1-50467101495D}" destId="{F50DBE95-D470-45B1-BDE1-CBF6B141676A}" srcOrd="0" destOrd="0" presId="urn:microsoft.com/office/officeart/2005/8/layout/chevron2"/>
    <dgm:cxn modelId="{23CECD92-CD9E-4305-A955-C07F192800F2}" type="presOf" srcId="{B181E379-6363-4C96-B14C-3760D33CE8DC}" destId="{830AA727-4499-4FA7-A530-633C963FD717}" srcOrd="0" destOrd="1" presId="urn:microsoft.com/office/officeart/2005/8/layout/chevron2"/>
    <dgm:cxn modelId="{8A09EBA8-ED01-4B4C-96B2-23B9F0019633}" type="presOf" srcId="{06EABC9B-5382-48BE-80F7-E0B9BFDFBE60}" destId="{F965256F-495B-4268-8F8F-8ACDABC90189}" srcOrd="0" destOrd="0" presId="urn:microsoft.com/office/officeart/2005/8/layout/chevron2"/>
    <dgm:cxn modelId="{7D59F0AC-EA3C-4A03-9BF2-E2397EA208C9}" type="presOf" srcId="{CE3A932D-C22B-45DA-9C72-A02A147BAC90}" destId="{CC53F2F5-842D-4F49-8A99-828FF67FF280}" srcOrd="0" destOrd="0" presId="urn:microsoft.com/office/officeart/2005/8/layout/chevron2"/>
    <dgm:cxn modelId="{739298AF-AAA6-4A01-BB18-1ED8A790D3E7}" type="presOf" srcId="{9E19889A-2A76-4D3C-A769-22E54E0D4041}" destId="{11519331-03B2-4EBA-8CD1-33DF94710C49}" srcOrd="0" destOrd="1" presId="urn:microsoft.com/office/officeart/2005/8/layout/chevron2"/>
    <dgm:cxn modelId="{4262C5B3-3AB5-42A5-9852-050775A71C23}" srcId="{FE85F2E9-6408-45AB-B1D0-C0E3783DA4D0}" destId="{DD86C561-984E-4CC0-991F-4927AA61253E}" srcOrd="0" destOrd="0" parTransId="{07B5878C-2553-4FD1-897B-DCD61EE41DB0}" sibTransId="{B46F6D65-3E41-43EF-8C9C-96B947CDB10D}"/>
    <dgm:cxn modelId="{B1EA18C7-F42C-4C3B-B3F9-3EAF41319172}" type="presOf" srcId="{DD86C561-984E-4CC0-991F-4927AA61253E}" destId="{11519331-03B2-4EBA-8CD1-33DF94710C49}" srcOrd="0" destOrd="0" presId="urn:microsoft.com/office/officeart/2005/8/layout/chevron2"/>
    <dgm:cxn modelId="{2BA5EFD9-4FBB-4D7B-8DFA-5B63A65A7339}" srcId="{DB0248B4-C06D-4DCA-8CE1-50467101495D}" destId="{FE85F2E9-6408-45AB-B1D0-C0E3783DA4D0}" srcOrd="0" destOrd="0" parTransId="{0C7E3F28-D5CC-4877-A7A9-7976DBF014E1}" sibTransId="{A6340FAC-6FA8-4851-AD5B-968C037F7885}"/>
    <dgm:cxn modelId="{CEF02BE5-3853-486D-9A7A-B82E2E1C9F76}" srcId="{DD86C561-984E-4CC0-991F-4927AA61253E}" destId="{9E19889A-2A76-4D3C-A769-22E54E0D4041}" srcOrd="0" destOrd="0" parTransId="{AC5D3BCF-B921-4F07-8607-1FE8BD23658E}" sibTransId="{FA5336EF-1F51-4405-86E0-A84E483CD902}"/>
    <dgm:cxn modelId="{BFE540EC-A961-4299-9213-E2F6A305B2A0}" srcId="{9A0C4920-8CD6-4783-A6CE-86AE5758A4D6}" destId="{B181E379-6363-4C96-B14C-3760D33CE8DC}" srcOrd="0" destOrd="0" parTransId="{AE5E4851-DFB2-4180-9809-16B4B9B4E712}" sibTransId="{555D4C39-9A59-4AF7-8EE7-9CFB5DAFF7F8}"/>
    <dgm:cxn modelId="{DF6699F9-E762-4E08-9412-D3272386CDD5}" type="presOf" srcId="{9A0C4920-8CD6-4783-A6CE-86AE5758A4D6}" destId="{830AA727-4499-4FA7-A530-633C963FD717}" srcOrd="0" destOrd="0" presId="urn:microsoft.com/office/officeart/2005/8/layout/chevron2"/>
    <dgm:cxn modelId="{C33059FB-0289-405B-96AC-4982729164A5}" type="presOf" srcId="{6A09A04A-0C03-4404-9429-6AF53AC0C01D}" destId="{DD0C70EE-3826-4668-AC24-4DA4ED102B51}" srcOrd="0" destOrd="1" presId="urn:microsoft.com/office/officeart/2005/8/layout/chevron2"/>
    <dgm:cxn modelId="{08FDE231-8915-461A-8019-E9FBE24B5495}" type="presParOf" srcId="{F50DBE95-D470-45B1-BDE1-CBF6B141676A}" destId="{A360511C-70B3-4104-A620-6A4743682497}" srcOrd="0" destOrd="0" presId="urn:microsoft.com/office/officeart/2005/8/layout/chevron2"/>
    <dgm:cxn modelId="{7BA60577-017A-4F63-A99F-5C863ADC1C40}" type="presParOf" srcId="{A360511C-70B3-4104-A620-6A4743682497}" destId="{C6D76058-FB2A-4CE9-95E7-2B254A09D24E}" srcOrd="0" destOrd="0" presId="urn:microsoft.com/office/officeart/2005/8/layout/chevron2"/>
    <dgm:cxn modelId="{50E6204D-F629-4FA7-8814-4202E2A64050}" type="presParOf" srcId="{A360511C-70B3-4104-A620-6A4743682497}" destId="{11519331-03B2-4EBA-8CD1-33DF94710C49}" srcOrd="1" destOrd="0" presId="urn:microsoft.com/office/officeart/2005/8/layout/chevron2"/>
    <dgm:cxn modelId="{DD12976D-59C2-429E-BE73-C33A8BBB407C}" type="presParOf" srcId="{F50DBE95-D470-45B1-BDE1-CBF6B141676A}" destId="{87CE8838-2E0A-47E9-9F07-590BEECB59D3}" srcOrd="1" destOrd="0" presId="urn:microsoft.com/office/officeart/2005/8/layout/chevron2"/>
    <dgm:cxn modelId="{4FFB4F7E-7FAD-4ECC-8226-AAEE1B2B2ABC}" type="presParOf" srcId="{F50DBE95-D470-45B1-BDE1-CBF6B141676A}" destId="{10740F2B-EE9A-4A73-BE80-21021690458C}" srcOrd="2" destOrd="0" presId="urn:microsoft.com/office/officeart/2005/8/layout/chevron2"/>
    <dgm:cxn modelId="{076D9733-F057-47D8-A497-FE0E781CBA90}" type="presParOf" srcId="{10740F2B-EE9A-4A73-BE80-21021690458C}" destId="{E563E315-2AAB-41A8-9078-9F1DCB16AF17}" srcOrd="0" destOrd="0" presId="urn:microsoft.com/office/officeart/2005/8/layout/chevron2"/>
    <dgm:cxn modelId="{65E00389-2295-49CB-AC50-A2B6E5FB9745}" type="presParOf" srcId="{10740F2B-EE9A-4A73-BE80-21021690458C}" destId="{24BCBE53-0377-4256-BD1D-3AC7F875A00D}" srcOrd="1" destOrd="0" presId="urn:microsoft.com/office/officeart/2005/8/layout/chevron2"/>
    <dgm:cxn modelId="{5583290E-CE0B-442A-8343-BDDEC8A46709}" type="presParOf" srcId="{F50DBE95-D470-45B1-BDE1-CBF6B141676A}" destId="{9D2E3F18-A74D-458B-9FC5-0E4297D0B115}" srcOrd="3" destOrd="0" presId="urn:microsoft.com/office/officeart/2005/8/layout/chevron2"/>
    <dgm:cxn modelId="{8AFB0F86-6B79-46BC-886F-BD53F58A1373}" type="presParOf" srcId="{F50DBE95-D470-45B1-BDE1-CBF6B141676A}" destId="{3B7B3CB2-6B93-4DB2-BBC8-874A34DEA077}" srcOrd="4" destOrd="0" presId="urn:microsoft.com/office/officeart/2005/8/layout/chevron2"/>
    <dgm:cxn modelId="{1389FEF4-7D69-403D-8CE5-D6C5973038DE}" type="presParOf" srcId="{3B7B3CB2-6B93-4DB2-BBC8-874A34DEA077}" destId="{CC53F2F5-842D-4F49-8A99-828FF67FF280}" srcOrd="0" destOrd="0" presId="urn:microsoft.com/office/officeart/2005/8/layout/chevron2"/>
    <dgm:cxn modelId="{5749C986-1205-4BE6-8BDC-23ECD032E122}" type="presParOf" srcId="{3B7B3CB2-6B93-4DB2-BBC8-874A34DEA077}" destId="{DD0C70EE-3826-4668-AC24-4DA4ED102B51}" srcOrd="1" destOrd="0" presId="urn:microsoft.com/office/officeart/2005/8/layout/chevron2"/>
    <dgm:cxn modelId="{56F835E1-45B2-4EB8-B5E3-ABCB1461D8EB}" type="presParOf" srcId="{F50DBE95-D470-45B1-BDE1-CBF6B141676A}" destId="{0E261787-63D8-4F97-9A49-F15381BFDBC6}" srcOrd="5" destOrd="0" presId="urn:microsoft.com/office/officeart/2005/8/layout/chevron2"/>
    <dgm:cxn modelId="{F6BB210F-0A42-401B-8A9F-600C0D76390A}" type="presParOf" srcId="{F50DBE95-D470-45B1-BDE1-CBF6B141676A}" destId="{ADF1B43D-E8A0-4C5B-BA21-0D913492330E}" srcOrd="6" destOrd="0" presId="urn:microsoft.com/office/officeart/2005/8/layout/chevron2"/>
    <dgm:cxn modelId="{D9B1236D-3DFA-4A75-AC3A-7B5505192122}" type="presParOf" srcId="{ADF1B43D-E8A0-4C5B-BA21-0D913492330E}" destId="{F965256F-495B-4268-8F8F-8ACDABC90189}" srcOrd="0" destOrd="0" presId="urn:microsoft.com/office/officeart/2005/8/layout/chevron2"/>
    <dgm:cxn modelId="{03E85199-1424-4E41-8716-072678108265}" type="presParOf" srcId="{ADF1B43D-E8A0-4C5B-BA21-0D913492330E}" destId="{830AA727-4499-4FA7-A530-633C963FD71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804882-A72F-4F00-B9B8-ACDF37DB2D8E}" type="doc">
      <dgm:prSet loTypeId="urn:microsoft.com/office/officeart/2005/8/layout/arrow2" loCatId="process" qsTypeId="urn:microsoft.com/office/officeart/2005/8/quickstyle/simple1" qsCatId="simple" csTypeId="urn:microsoft.com/office/officeart/2005/8/colors/accent1_2" csCatId="accent1" phldr="1"/>
      <dgm:spPr/>
    </dgm:pt>
    <dgm:pt modelId="{1D575817-8502-410A-B78D-AFB751E93CCF}">
      <dgm:prSet phldrT="[Text]" custT="1"/>
      <dgm:spPr/>
      <dgm:t>
        <a:bodyPr/>
        <a:lstStyle/>
        <a:p>
          <a:pPr algn="ctr"/>
          <a:r>
            <a:rPr lang="en-US" sz="2400" dirty="0"/>
            <a:t>“Incitation”</a:t>
          </a:r>
        </a:p>
      </dgm:t>
    </dgm:pt>
    <dgm:pt modelId="{23FC6024-8F6A-4D01-9C53-5FE56A9686FE}" type="parTrans" cxnId="{663893EB-1783-4D76-8724-41B8187E862B}">
      <dgm:prSet/>
      <dgm:spPr/>
      <dgm:t>
        <a:bodyPr/>
        <a:lstStyle/>
        <a:p>
          <a:endParaRPr lang="en-US" sz="2400"/>
        </a:p>
      </dgm:t>
    </dgm:pt>
    <dgm:pt modelId="{0E8E32C3-528D-40F3-805F-9C53E1102B95}" type="sibTrans" cxnId="{663893EB-1783-4D76-8724-41B8187E862B}">
      <dgm:prSet/>
      <dgm:spPr/>
      <dgm:t>
        <a:bodyPr/>
        <a:lstStyle/>
        <a:p>
          <a:endParaRPr lang="en-US" sz="2400"/>
        </a:p>
      </dgm:t>
    </dgm:pt>
    <dgm:pt modelId="{0D3411D3-4C8A-4157-8103-7139A400D0A2}">
      <dgm:prSet phldrT="[Text]" custT="1"/>
      <dgm:spPr/>
      <dgm:t>
        <a:bodyPr/>
        <a:lstStyle/>
        <a:p>
          <a:pPr algn="ctr"/>
          <a:r>
            <a:rPr lang="en-US" sz="2400" dirty="0"/>
            <a:t>Droit de </a:t>
          </a:r>
          <a:r>
            <a:rPr lang="en-US" sz="2400" dirty="0" err="1"/>
            <a:t>préavis</a:t>
          </a:r>
          <a:endParaRPr lang="en-US" sz="2400" dirty="0"/>
        </a:p>
      </dgm:t>
    </dgm:pt>
    <dgm:pt modelId="{7088C470-CAD7-4D7B-92CA-EE0AF893B099}" type="parTrans" cxnId="{785D8F78-8096-4E3A-8EA4-E5464B644A64}">
      <dgm:prSet/>
      <dgm:spPr/>
      <dgm:t>
        <a:bodyPr/>
        <a:lstStyle/>
        <a:p>
          <a:endParaRPr lang="en-US" sz="2400"/>
        </a:p>
      </dgm:t>
    </dgm:pt>
    <dgm:pt modelId="{17DDDA04-3729-4804-92DA-02465A1318F4}" type="sibTrans" cxnId="{785D8F78-8096-4E3A-8EA4-E5464B644A64}">
      <dgm:prSet/>
      <dgm:spPr/>
      <dgm:t>
        <a:bodyPr/>
        <a:lstStyle/>
        <a:p>
          <a:endParaRPr lang="en-US" sz="2400"/>
        </a:p>
      </dgm:t>
    </dgm:pt>
    <dgm:pt modelId="{9BF190D6-1567-4215-AE84-256FDF05562C}" type="pres">
      <dgm:prSet presAssocID="{66804882-A72F-4F00-B9B8-ACDF37DB2D8E}" presName="arrowDiagram" presStyleCnt="0">
        <dgm:presLayoutVars>
          <dgm:chMax val="5"/>
          <dgm:dir/>
          <dgm:resizeHandles val="exact"/>
        </dgm:presLayoutVars>
      </dgm:prSet>
      <dgm:spPr/>
    </dgm:pt>
    <dgm:pt modelId="{CB434110-6E62-4F65-9973-847E1116DBEC}" type="pres">
      <dgm:prSet presAssocID="{66804882-A72F-4F00-B9B8-ACDF37DB2D8E}" presName="arrow" presStyleLbl="bgShp" presStyleIdx="0" presStyleCnt="1"/>
      <dgm:spPr>
        <a:solidFill>
          <a:schemeClr val="accent2"/>
        </a:solidFill>
      </dgm:spPr>
    </dgm:pt>
    <dgm:pt modelId="{4AD6EB9D-1ABD-4C70-A2B7-FA9E36D3FF00}" type="pres">
      <dgm:prSet presAssocID="{66804882-A72F-4F00-B9B8-ACDF37DB2D8E}" presName="arrowDiagram2" presStyleCnt="0"/>
      <dgm:spPr/>
    </dgm:pt>
    <dgm:pt modelId="{B95BA4F9-A111-44AC-9BB3-F053152CB5F6}" type="pres">
      <dgm:prSet presAssocID="{1D575817-8502-410A-B78D-AFB751E93CCF}" presName="bullet2a" presStyleLbl="node1" presStyleIdx="0" presStyleCnt="2" custLinFactX="-35185" custLinFactY="4828" custLinFactNeighborX="-100000" custLinFactNeighborY="100000"/>
      <dgm:spPr>
        <a:solidFill>
          <a:srgbClr val="FFFF00"/>
        </a:solidFill>
      </dgm:spPr>
    </dgm:pt>
    <dgm:pt modelId="{F882A28C-1FCB-47E1-AF41-2AB38D824F53}" type="pres">
      <dgm:prSet presAssocID="{1D575817-8502-410A-B78D-AFB751E93CCF}" presName="textBox2a" presStyleLbl="revTx" presStyleIdx="0" presStyleCnt="2" custScaleX="94302" custScaleY="77921" custLinFactNeighborX="-19658" custLinFactNeighborY="14130">
        <dgm:presLayoutVars>
          <dgm:bulletEnabled val="1"/>
        </dgm:presLayoutVars>
      </dgm:prSet>
      <dgm:spPr/>
    </dgm:pt>
    <dgm:pt modelId="{DC200C8D-6E57-490A-B549-6085E970CD79}" type="pres">
      <dgm:prSet presAssocID="{0D3411D3-4C8A-4157-8103-7139A400D0A2}" presName="bullet2b" presStyleLbl="node1" presStyleIdx="1" presStyleCnt="2" custLinFactX="55247" custLinFactNeighborX="100000" custLinFactNeighborY="-43596"/>
      <dgm:spPr>
        <a:solidFill>
          <a:srgbClr val="FF0000"/>
        </a:solidFill>
      </dgm:spPr>
    </dgm:pt>
    <dgm:pt modelId="{6E03A17E-0949-40BE-8769-6AD847DED54B}" type="pres">
      <dgm:prSet presAssocID="{0D3411D3-4C8A-4157-8103-7139A400D0A2}" presName="textBox2b" presStyleLbl="revTx" presStyleIdx="1" presStyleCnt="2" custScaleX="81311" custScaleY="84256" custLinFactNeighborX="-4159" custLinFactNeighborY="4330">
        <dgm:presLayoutVars>
          <dgm:bulletEnabled val="1"/>
        </dgm:presLayoutVars>
      </dgm:prSet>
      <dgm:spPr/>
    </dgm:pt>
  </dgm:ptLst>
  <dgm:cxnLst>
    <dgm:cxn modelId="{785D8F78-8096-4E3A-8EA4-E5464B644A64}" srcId="{66804882-A72F-4F00-B9B8-ACDF37DB2D8E}" destId="{0D3411D3-4C8A-4157-8103-7139A400D0A2}" srcOrd="1" destOrd="0" parTransId="{7088C470-CAD7-4D7B-92CA-EE0AF893B099}" sibTransId="{17DDDA04-3729-4804-92DA-02465A1318F4}"/>
    <dgm:cxn modelId="{B2EFBAA8-67EB-4443-82DE-7ECA858D9925}" type="presOf" srcId="{1D575817-8502-410A-B78D-AFB751E93CCF}" destId="{F882A28C-1FCB-47E1-AF41-2AB38D824F53}" srcOrd="0" destOrd="0" presId="urn:microsoft.com/office/officeart/2005/8/layout/arrow2"/>
    <dgm:cxn modelId="{95DD91C2-A230-4716-A8CF-C5B418EB7327}" type="presOf" srcId="{66804882-A72F-4F00-B9B8-ACDF37DB2D8E}" destId="{9BF190D6-1567-4215-AE84-256FDF05562C}" srcOrd="0" destOrd="0" presId="urn:microsoft.com/office/officeart/2005/8/layout/arrow2"/>
    <dgm:cxn modelId="{98EB99D7-A797-449A-AB6C-DE8C14492CE3}" type="presOf" srcId="{0D3411D3-4C8A-4157-8103-7139A400D0A2}" destId="{6E03A17E-0949-40BE-8769-6AD847DED54B}" srcOrd="0" destOrd="0" presId="urn:microsoft.com/office/officeart/2005/8/layout/arrow2"/>
    <dgm:cxn modelId="{663893EB-1783-4D76-8724-41B8187E862B}" srcId="{66804882-A72F-4F00-B9B8-ACDF37DB2D8E}" destId="{1D575817-8502-410A-B78D-AFB751E93CCF}" srcOrd="0" destOrd="0" parTransId="{23FC6024-8F6A-4D01-9C53-5FE56A9686FE}" sibTransId="{0E8E32C3-528D-40F3-805F-9C53E1102B95}"/>
    <dgm:cxn modelId="{46E8BB29-C367-4FC7-AFA8-7581576C7743}" type="presParOf" srcId="{9BF190D6-1567-4215-AE84-256FDF05562C}" destId="{CB434110-6E62-4F65-9973-847E1116DBEC}" srcOrd="0" destOrd="0" presId="urn:microsoft.com/office/officeart/2005/8/layout/arrow2"/>
    <dgm:cxn modelId="{EE187789-3E9D-4E24-BD14-1B85C62CE114}" type="presParOf" srcId="{9BF190D6-1567-4215-AE84-256FDF05562C}" destId="{4AD6EB9D-1ABD-4C70-A2B7-FA9E36D3FF00}" srcOrd="1" destOrd="0" presId="urn:microsoft.com/office/officeart/2005/8/layout/arrow2"/>
    <dgm:cxn modelId="{05B124D7-805E-40D9-A2F4-43D517B9158F}" type="presParOf" srcId="{4AD6EB9D-1ABD-4C70-A2B7-FA9E36D3FF00}" destId="{B95BA4F9-A111-44AC-9BB3-F053152CB5F6}" srcOrd="0" destOrd="0" presId="urn:microsoft.com/office/officeart/2005/8/layout/arrow2"/>
    <dgm:cxn modelId="{AC6F2A49-B31D-4243-B79D-1C430D053FD3}" type="presParOf" srcId="{4AD6EB9D-1ABD-4C70-A2B7-FA9E36D3FF00}" destId="{F882A28C-1FCB-47E1-AF41-2AB38D824F53}" srcOrd="1" destOrd="0" presId="urn:microsoft.com/office/officeart/2005/8/layout/arrow2"/>
    <dgm:cxn modelId="{0B26633C-2654-4DFF-8D72-361E05B53F17}" type="presParOf" srcId="{4AD6EB9D-1ABD-4C70-A2B7-FA9E36D3FF00}" destId="{DC200C8D-6E57-490A-B549-6085E970CD79}" srcOrd="2" destOrd="0" presId="urn:microsoft.com/office/officeart/2005/8/layout/arrow2"/>
    <dgm:cxn modelId="{99E6784E-E9D2-45B0-A543-528EB81E2D85}" type="presParOf" srcId="{4AD6EB9D-1ABD-4C70-A2B7-FA9E36D3FF00}" destId="{6E03A17E-0949-40BE-8769-6AD847DED54B}" srcOrd="3"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7131E-BE36-47A8-B191-0E4BA75E203E}">
      <dsp:nvSpPr>
        <dsp:cNvPr id="0" name=""/>
        <dsp:cNvSpPr/>
      </dsp:nvSpPr>
      <dsp:spPr>
        <a:xfrm>
          <a:off x="1986905" y="23337"/>
          <a:ext cx="775902" cy="775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1986905" y="23337"/>
        <a:ext cx="775902" cy="775902"/>
      </dsp:txXfrm>
    </dsp:sp>
    <dsp:sp modelId="{910057D5-3C9B-481B-BD93-577ECDB4BE22}">
      <dsp:nvSpPr>
        <dsp:cNvPr id="0" name=""/>
        <dsp:cNvSpPr/>
      </dsp:nvSpPr>
      <dsp:spPr>
        <a:xfrm>
          <a:off x="162476" y="983"/>
          <a:ext cx="2908106" cy="2908106"/>
        </a:xfrm>
        <a:prstGeom prst="circularArrow">
          <a:avLst>
            <a:gd name="adj1" fmla="val 5203"/>
            <a:gd name="adj2" fmla="val 336101"/>
            <a:gd name="adj3" fmla="val 21292478"/>
            <a:gd name="adj4" fmla="val 19766908"/>
            <a:gd name="adj5" fmla="val 60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D773908-D605-475C-92BE-76B03D62E4AD}">
      <dsp:nvSpPr>
        <dsp:cNvPr id="0" name=""/>
        <dsp:cNvSpPr/>
      </dsp:nvSpPr>
      <dsp:spPr>
        <a:xfrm>
          <a:off x="2455578" y="1465762"/>
          <a:ext cx="775902" cy="775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2455578" y="1465762"/>
        <a:ext cx="775902" cy="775902"/>
      </dsp:txXfrm>
    </dsp:sp>
    <dsp:sp modelId="{803E9732-B6DE-4A79-8C9C-897B15DEA3D8}">
      <dsp:nvSpPr>
        <dsp:cNvPr id="0" name=""/>
        <dsp:cNvSpPr/>
      </dsp:nvSpPr>
      <dsp:spPr>
        <a:xfrm>
          <a:off x="162476" y="983"/>
          <a:ext cx="2908106" cy="2908106"/>
        </a:xfrm>
        <a:prstGeom prst="circularArrow">
          <a:avLst>
            <a:gd name="adj1" fmla="val 5203"/>
            <a:gd name="adj2" fmla="val 336101"/>
            <a:gd name="adj3" fmla="val 4013906"/>
            <a:gd name="adj4" fmla="val 2254159"/>
            <a:gd name="adj5" fmla="val 60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D69F98A-E639-48E3-A38F-D92928C641BE}">
      <dsp:nvSpPr>
        <dsp:cNvPr id="0" name=""/>
        <dsp:cNvSpPr/>
      </dsp:nvSpPr>
      <dsp:spPr>
        <a:xfrm>
          <a:off x="1228578" y="2357229"/>
          <a:ext cx="775902" cy="775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dirty="0"/>
        </a:p>
        <a:p>
          <a:pPr marL="0" lvl="0" indent="0" algn="ctr" defTabSz="933450">
            <a:lnSpc>
              <a:spcPct val="90000"/>
            </a:lnSpc>
            <a:spcBef>
              <a:spcPct val="0"/>
            </a:spcBef>
            <a:spcAft>
              <a:spcPct val="35000"/>
            </a:spcAft>
            <a:buNone/>
          </a:pPr>
          <a:endParaRPr lang="en-US" sz="2100" kern="1200" dirty="0"/>
        </a:p>
      </dsp:txBody>
      <dsp:txXfrm>
        <a:off x="1228578" y="2357229"/>
        <a:ext cx="775902" cy="775902"/>
      </dsp:txXfrm>
    </dsp:sp>
    <dsp:sp modelId="{1599AC7B-464B-43B8-86F8-00A05FA6D7DC}">
      <dsp:nvSpPr>
        <dsp:cNvPr id="0" name=""/>
        <dsp:cNvSpPr/>
      </dsp:nvSpPr>
      <dsp:spPr>
        <a:xfrm>
          <a:off x="162476" y="983"/>
          <a:ext cx="2908106" cy="2908106"/>
        </a:xfrm>
        <a:prstGeom prst="circularArrow">
          <a:avLst>
            <a:gd name="adj1" fmla="val 5203"/>
            <a:gd name="adj2" fmla="val 336101"/>
            <a:gd name="adj3" fmla="val 8209740"/>
            <a:gd name="adj4" fmla="val 6449993"/>
            <a:gd name="adj5" fmla="val 60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C7B0E19-7780-4123-A43A-7A9E6831BD85}">
      <dsp:nvSpPr>
        <dsp:cNvPr id="0" name=""/>
        <dsp:cNvSpPr/>
      </dsp:nvSpPr>
      <dsp:spPr>
        <a:xfrm>
          <a:off x="1578" y="1465762"/>
          <a:ext cx="775902" cy="775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dirty="0"/>
        </a:p>
        <a:p>
          <a:pPr marL="0" lvl="0" indent="0" algn="ctr" defTabSz="933450">
            <a:lnSpc>
              <a:spcPct val="90000"/>
            </a:lnSpc>
            <a:spcBef>
              <a:spcPct val="0"/>
            </a:spcBef>
            <a:spcAft>
              <a:spcPct val="35000"/>
            </a:spcAft>
            <a:buNone/>
          </a:pPr>
          <a:endParaRPr lang="en-US" sz="2100" kern="1200" dirty="0"/>
        </a:p>
      </dsp:txBody>
      <dsp:txXfrm>
        <a:off x="1578" y="1465762"/>
        <a:ext cx="775902" cy="775902"/>
      </dsp:txXfrm>
    </dsp:sp>
    <dsp:sp modelId="{F0935F03-9728-497C-AAE2-9B577AF6CBB4}">
      <dsp:nvSpPr>
        <dsp:cNvPr id="0" name=""/>
        <dsp:cNvSpPr/>
      </dsp:nvSpPr>
      <dsp:spPr>
        <a:xfrm>
          <a:off x="162476" y="983"/>
          <a:ext cx="2908106" cy="2908106"/>
        </a:xfrm>
        <a:prstGeom prst="circularArrow">
          <a:avLst>
            <a:gd name="adj1" fmla="val 5203"/>
            <a:gd name="adj2" fmla="val 336101"/>
            <a:gd name="adj3" fmla="val 12296991"/>
            <a:gd name="adj4" fmla="val 10771421"/>
            <a:gd name="adj5" fmla="val 60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E292169-3911-467D-A43C-9108D9300F00}">
      <dsp:nvSpPr>
        <dsp:cNvPr id="0" name=""/>
        <dsp:cNvSpPr/>
      </dsp:nvSpPr>
      <dsp:spPr>
        <a:xfrm>
          <a:off x="470250" y="23337"/>
          <a:ext cx="775902" cy="775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470250" y="23337"/>
        <a:ext cx="775902" cy="775902"/>
      </dsp:txXfrm>
    </dsp:sp>
    <dsp:sp modelId="{54784A11-9156-4E12-97D4-CE3E76E00349}">
      <dsp:nvSpPr>
        <dsp:cNvPr id="0" name=""/>
        <dsp:cNvSpPr/>
      </dsp:nvSpPr>
      <dsp:spPr>
        <a:xfrm>
          <a:off x="162476" y="983"/>
          <a:ext cx="2908106" cy="2908106"/>
        </a:xfrm>
        <a:prstGeom prst="circularArrow">
          <a:avLst>
            <a:gd name="adj1" fmla="val 5203"/>
            <a:gd name="adj2" fmla="val 336101"/>
            <a:gd name="adj3" fmla="val 16864898"/>
            <a:gd name="adj4" fmla="val 15199002"/>
            <a:gd name="adj5" fmla="val 60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BCF0D8-A836-43C0-AEE8-53A137631B71}">
      <dsp:nvSpPr>
        <dsp:cNvPr id="0" name=""/>
        <dsp:cNvSpPr/>
      </dsp:nvSpPr>
      <dsp:spPr>
        <a:xfrm>
          <a:off x="-5820582" y="-890830"/>
          <a:ext cx="6929509" cy="6929509"/>
        </a:xfrm>
        <a:prstGeom prst="blockArc">
          <a:avLst>
            <a:gd name="adj1" fmla="val 18900000"/>
            <a:gd name="adj2" fmla="val 2700000"/>
            <a:gd name="adj3" fmla="val 312"/>
          </a:avLst>
        </a:pr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2FAA4648-8F5C-492F-9A21-8997C9F1B204}">
      <dsp:nvSpPr>
        <dsp:cNvPr id="0" name=""/>
        <dsp:cNvSpPr/>
      </dsp:nvSpPr>
      <dsp:spPr>
        <a:xfrm>
          <a:off x="580442" y="395766"/>
          <a:ext cx="10038887" cy="791945"/>
        </a:xfrm>
        <a:prstGeom prst="rect">
          <a:avLst/>
        </a:prstGeom>
        <a:solidFill>
          <a:schemeClr val="accen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06" tIns="55880" rIns="55880" bIns="55880" numCol="1" spcCol="1270" anchor="t" anchorCtr="0">
          <a:noAutofit/>
        </a:bodyPr>
        <a:lstStyle/>
        <a:p>
          <a:pPr marL="0" lvl="0" indent="0" algn="l" defTabSz="977900">
            <a:lnSpc>
              <a:spcPct val="90000"/>
            </a:lnSpc>
            <a:spcBef>
              <a:spcPct val="0"/>
            </a:spcBef>
            <a:spcAft>
              <a:spcPct val="35000"/>
            </a:spcAft>
            <a:buNone/>
          </a:pPr>
          <a:r>
            <a:rPr lang="en-US" sz="2200" b="1" kern="1200" dirty="0" err="1">
              <a:solidFill>
                <a:schemeClr val="bg1"/>
              </a:solidFill>
              <a:latin typeface="Roboto" panose="02000000000000000000" pitchFamily="2" charset="0"/>
              <a:ea typeface="Roboto" panose="02000000000000000000" pitchFamily="2" charset="0"/>
              <a:cs typeface="Roboto" panose="02000000000000000000" pitchFamily="2" charset="0"/>
            </a:rPr>
            <a:t>Préparation</a:t>
          </a:r>
          <a:endParaRPr lang="en-US" sz="2200" b="1" kern="12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114300" lvl="1" indent="-114300" algn="l" defTabSz="666750">
            <a:lnSpc>
              <a:spcPct val="90000"/>
            </a:lnSpc>
            <a:spcBef>
              <a:spcPct val="0"/>
            </a:spcBef>
            <a:spcAft>
              <a:spcPct val="15000"/>
            </a:spcAft>
            <a:buChar char="•"/>
          </a:pPr>
          <a:r>
            <a:rPr lang="fr-FR" sz="1500" kern="1200" dirty="0">
              <a:latin typeface="Roboto" panose="02000000000000000000" pitchFamily="2" charset="0"/>
              <a:ea typeface="Roboto" panose="02000000000000000000" pitchFamily="2" charset="0"/>
              <a:cs typeface="Roboto" panose="02000000000000000000" pitchFamily="2" charset="0"/>
            </a:rPr>
            <a:t>Préparez l'espace de travail, la technologie et les documents de bienvenue avant le premier jour.</a:t>
          </a:r>
          <a:endParaRPr lang="en-US" sz="1500" kern="1200" dirty="0">
            <a:latin typeface="Roboto" panose="02000000000000000000" pitchFamily="2" charset="0"/>
            <a:ea typeface="Roboto" panose="02000000000000000000" pitchFamily="2" charset="0"/>
            <a:cs typeface="Roboto" panose="02000000000000000000" pitchFamily="2" charset="0"/>
          </a:endParaRPr>
        </a:p>
      </dsp:txBody>
      <dsp:txXfrm>
        <a:off x="580442" y="395766"/>
        <a:ext cx="10038887" cy="791945"/>
      </dsp:txXfrm>
    </dsp:sp>
    <dsp:sp modelId="{16D2F518-6D68-4CAD-99FF-A8388A609636}">
      <dsp:nvSpPr>
        <dsp:cNvPr id="0" name=""/>
        <dsp:cNvSpPr/>
      </dsp:nvSpPr>
      <dsp:spPr>
        <a:xfrm>
          <a:off x="85476" y="296773"/>
          <a:ext cx="989931" cy="989931"/>
        </a:xfrm>
        <a:prstGeom prst="ellipse">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27D605DB-A94F-4E20-A425-F49244B1D470}">
      <dsp:nvSpPr>
        <dsp:cNvPr id="0" name=""/>
        <dsp:cNvSpPr/>
      </dsp:nvSpPr>
      <dsp:spPr>
        <a:xfrm>
          <a:off x="1034482" y="1583890"/>
          <a:ext cx="9584847" cy="791945"/>
        </a:xfrm>
        <a:prstGeom prst="rect">
          <a:avLst/>
        </a:prstGeom>
        <a:solidFill>
          <a:schemeClr val="accen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06" tIns="55880" rIns="55880" bIns="55880" numCol="1" spcCol="1270" anchor="t" anchorCtr="0">
          <a:noAutofit/>
        </a:bodyPr>
        <a:lstStyle/>
        <a:p>
          <a:pPr marL="0" lvl="0" indent="0" algn="l" defTabSz="977900">
            <a:lnSpc>
              <a:spcPct val="90000"/>
            </a:lnSpc>
            <a:spcBef>
              <a:spcPct val="0"/>
            </a:spcBef>
            <a:spcAft>
              <a:spcPct val="35000"/>
            </a:spcAft>
            <a:buNone/>
          </a:pPr>
          <a:r>
            <a:rPr lang="en-US" sz="2200" b="1" kern="1200" dirty="0">
              <a:latin typeface="Roboto" panose="02000000000000000000" pitchFamily="2" charset="0"/>
              <a:ea typeface="Roboto" panose="02000000000000000000" pitchFamily="2" charset="0"/>
              <a:cs typeface="Roboto" panose="02000000000000000000" pitchFamily="2" charset="0"/>
            </a:rPr>
            <a:t>Premier Jour</a:t>
          </a:r>
        </a:p>
        <a:p>
          <a:pPr marL="114300" lvl="1" indent="-114300" algn="l" defTabSz="666750">
            <a:lnSpc>
              <a:spcPct val="90000"/>
            </a:lnSpc>
            <a:spcBef>
              <a:spcPct val="0"/>
            </a:spcBef>
            <a:spcAft>
              <a:spcPct val="15000"/>
            </a:spcAft>
            <a:buChar char="•"/>
          </a:pPr>
          <a:r>
            <a:rPr lang="fr-FR" sz="1500" kern="1200" dirty="0">
              <a:latin typeface="Roboto" panose="02000000000000000000" pitchFamily="2" charset="0"/>
              <a:ea typeface="Roboto" panose="02000000000000000000" pitchFamily="2" charset="0"/>
              <a:cs typeface="Roboto" panose="02000000000000000000" pitchFamily="2" charset="0"/>
            </a:rPr>
            <a:t>Présenter les membres de l'équipe, faire une visite guidée et passer en revue les politiques essentielles</a:t>
          </a:r>
          <a:r>
            <a:rPr lang="fr-FR" sz="1400" kern="1200" dirty="0">
              <a:latin typeface="Roboto" panose="02000000000000000000" pitchFamily="2" charset="0"/>
              <a:ea typeface="Roboto" panose="02000000000000000000" pitchFamily="2" charset="0"/>
              <a:cs typeface="Roboto" panose="02000000000000000000" pitchFamily="2" charset="0"/>
            </a:rPr>
            <a:t>.</a:t>
          </a:r>
          <a:endParaRPr lang="en-US" sz="1400" kern="1200" dirty="0">
            <a:latin typeface="Roboto" panose="02000000000000000000" pitchFamily="2" charset="0"/>
            <a:ea typeface="Roboto" panose="02000000000000000000" pitchFamily="2" charset="0"/>
            <a:cs typeface="Roboto" panose="02000000000000000000" pitchFamily="2" charset="0"/>
          </a:endParaRPr>
        </a:p>
      </dsp:txBody>
      <dsp:txXfrm>
        <a:off x="1034482" y="1583890"/>
        <a:ext cx="9584847" cy="791945"/>
      </dsp:txXfrm>
    </dsp:sp>
    <dsp:sp modelId="{E1573393-684E-477F-9B47-BE75D5D98D15}">
      <dsp:nvSpPr>
        <dsp:cNvPr id="0" name=""/>
        <dsp:cNvSpPr/>
      </dsp:nvSpPr>
      <dsp:spPr>
        <a:xfrm>
          <a:off x="539517" y="1484897"/>
          <a:ext cx="989931" cy="989931"/>
        </a:xfrm>
        <a:prstGeom prst="ellipse">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850084B1-0253-411E-BBD6-43D27F38EBF7}">
      <dsp:nvSpPr>
        <dsp:cNvPr id="0" name=""/>
        <dsp:cNvSpPr/>
      </dsp:nvSpPr>
      <dsp:spPr>
        <a:xfrm>
          <a:off x="1034482" y="2772013"/>
          <a:ext cx="9584847" cy="791945"/>
        </a:xfrm>
        <a:prstGeom prst="rect">
          <a:avLst/>
        </a:prstGeom>
        <a:solidFill>
          <a:schemeClr val="accen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06" tIns="55880" rIns="55880" bIns="55880" numCol="1" spcCol="1270" anchor="t" anchorCtr="0">
          <a:noAutofit/>
        </a:bodyPr>
        <a:lstStyle/>
        <a:p>
          <a:pPr marL="0" lvl="0" indent="0" algn="l" defTabSz="977900">
            <a:lnSpc>
              <a:spcPct val="90000"/>
            </a:lnSpc>
            <a:spcBef>
              <a:spcPct val="0"/>
            </a:spcBef>
            <a:spcAft>
              <a:spcPct val="35000"/>
            </a:spcAft>
            <a:buNone/>
          </a:pPr>
          <a:r>
            <a:rPr lang="en-US" sz="2200" b="1" kern="1200" dirty="0">
              <a:latin typeface="Roboto" panose="02000000000000000000" pitchFamily="2" charset="0"/>
              <a:ea typeface="Roboto" panose="02000000000000000000" pitchFamily="2" charset="0"/>
              <a:cs typeface="Roboto" panose="02000000000000000000" pitchFamily="2" charset="0"/>
            </a:rPr>
            <a:t>Premier </a:t>
          </a:r>
          <a:r>
            <a:rPr lang="en-US" sz="2200" b="1" kern="1200" dirty="0" err="1">
              <a:latin typeface="Roboto" panose="02000000000000000000" pitchFamily="2" charset="0"/>
              <a:ea typeface="Roboto" panose="02000000000000000000" pitchFamily="2" charset="0"/>
              <a:cs typeface="Roboto" panose="02000000000000000000" pitchFamily="2" charset="0"/>
            </a:rPr>
            <a:t>Mois</a:t>
          </a:r>
          <a:endParaRPr lang="en-US" sz="2200" b="1" kern="1200" dirty="0">
            <a:latin typeface="Roboto" panose="02000000000000000000" pitchFamily="2" charset="0"/>
            <a:ea typeface="Roboto" panose="02000000000000000000" pitchFamily="2" charset="0"/>
            <a:cs typeface="Roboto" panose="02000000000000000000" pitchFamily="2" charset="0"/>
          </a:endParaRPr>
        </a:p>
        <a:p>
          <a:pPr marL="114300" lvl="1" indent="-114300" algn="l" defTabSz="666750">
            <a:lnSpc>
              <a:spcPct val="90000"/>
            </a:lnSpc>
            <a:spcBef>
              <a:spcPct val="0"/>
            </a:spcBef>
            <a:spcAft>
              <a:spcPct val="15000"/>
            </a:spcAft>
            <a:buChar char="•"/>
          </a:pPr>
          <a:r>
            <a:rPr lang="fr-FR" sz="1500" kern="1200" dirty="0">
              <a:latin typeface="Roboto" panose="02000000000000000000" pitchFamily="2" charset="0"/>
              <a:ea typeface="Roboto" panose="02000000000000000000" pitchFamily="2" charset="0"/>
              <a:cs typeface="Roboto" panose="02000000000000000000" pitchFamily="2" charset="0"/>
            </a:rPr>
            <a:t>Désigner un mentor, programmer des vérifications et fournir une formation spécifique au rôle.</a:t>
          </a:r>
          <a:endParaRPr lang="en-US" sz="1500" kern="1200" dirty="0">
            <a:latin typeface="Roboto" panose="02000000000000000000" pitchFamily="2" charset="0"/>
            <a:ea typeface="Roboto" panose="02000000000000000000" pitchFamily="2" charset="0"/>
            <a:cs typeface="Roboto" panose="02000000000000000000" pitchFamily="2" charset="0"/>
          </a:endParaRPr>
        </a:p>
      </dsp:txBody>
      <dsp:txXfrm>
        <a:off x="1034482" y="2772013"/>
        <a:ext cx="9584847" cy="791945"/>
      </dsp:txXfrm>
    </dsp:sp>
    <dsp:sp modelId="{9117699F-6C7E-4E7C-BF47-5958141BA718}">
      <dsp:nvSpPr>
        <dsp:cNvPr id="0" name=""/>
        <dsp:cNvSpPr/>
      </dsp:nvSpPr>
      <dsp:spPr>
        <a:xfrm>
          <a:off x="539517" y="2673020"/>
          <a:ext cx="989931" cy="989931"/>
        </a:xfrm>
        <a:prstGeom prst="ellipse">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DED3F0BF-B1F3-42EC-AAAC-7A976D11BB2D}">
      <dsp:nvSpPr>
        <dsp:cNvPr id="0" name=""/>
        <dsp:cNvSpPr/>
      </dsp:nvSpPr>
      <dsp:spPr>
        <a:xfrm>
          <a:off x="580442" y="3960137"/>
          <a:ext cx="10038887" cy="791945"/>
        </a:xfrm>
        <a:prstGeom prst="rect">
          <a:avLst/>
        </a:prstGeom>
        <a:solidFill>
          <a:schemeClr val="accen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06" tIns="55880" rIns="55880" bIns="55880" numCol="1" spcCol="1270" anchor="t" anchorCtr="0">
          <a:noAutofit/>
        </a:bodyPr>
        <a:lstStyle/>
        <a:p>
          <a:pPr marL="0" lvl="0" indent="0" algn="l" defTabSz="977900">
            <a:lnSpc>
              <a:spcPct val="90000"/>
            </a:lnSpc>
            <a:spcBef>
              <a:spcPct val="0"/>
            </a:spcBef>
            <a:spcAft>
              <a:spcPct val="35000"/>
            </a:spcAft>
            <a:buNone/>
          </a:pPr>
          <a:r>
            <a:rPr lang="en-US" sz="2200" b="1" kern="1200" dirty="0">
              <a:latin typeface="Roboto" panose="02000000000000000000" pitchFamily="2" charset="0"/>
              <a:ea typeface="Roboto" panose="02000000000000000000" pitchFamily="2" charset="0"/>
              <a:cs typeface="Roboto" panose="02000000000000000000" pitchFamily="2" charset="0"/>
            </a:rPr>
            <a:t>Premier </a:t>
          </a:r>
          <a:r>
            <a:rPr lang="en-US" sz="2200" b="1" kern="1200" dirty="0" err="1">
              <a:latin typeface="Roboto" panose="02000000000000000000" pitchFamily="2" charset="0"/>
              <a:ea typeface="Roboto" panose="02000000000000000000" pitchFamily="2" charset="0"/>
              <a:cs typeface="Roboto" panose="02000000000000000000" pitchFamily="2" charset="0"/>
            </a:rPr>
            <a:t>Trimestre</a:t>
          </a:r>
          <a:endParaRPr lang="en-US" sz="2200" b="1" kern="1200" dirty="0">
            <a:latin typeface="Roboto" panose="02000000000000000000" pitchFamily="2" charset="0"/>
            <a:ea typeface="Roboto" panose="02000000000000000000" pitchFamily="2" charset="0"/>
            <a:cs typeface="Roboto" panose="02000000000000000000" pitchFamily="2" charset="0"/>
          </a:endParaRPr>
        </a:p>
        <a:p>
          <a:pPr marL="114300" lvl="1" indent="-114300" algn="l" defTabSz="666750">
            <a:lnSpc>
              <a:spcPct val="90000"/>
            </a:lnSpc>
            <a:spcBef>
              <a:spcPct val="0"/>
            </a:spcBef>
            <a:spcAft>
              <a:spcPct val="15000"/>
            </a:spcAft>
            <a:buChar char="•"/>
          </a:pPr>
          <a:r>
            <a:rPr lang="fr-FR" sz="1500" kern="1200" dirty="0">
              <a:latin typeface="Roboto" panose="02000000000000000000" pitchFamily="2" charset="0"/>
              <a:ea typeface="Roboto" panose="02000000000000000000" pitchFamily="2" charset="0"/>
              <a:cs typeface="Roboto" panose="02000000000000000000" pitchFamily="2" charset="0"/>
            </a:rPr>
            <a:t>Examiner les progrès, recueillir les commentaires et adapter le plan de développement si nécessaire.</a:t>
          </a:r>
          <a:endParaRPr lang="en-US" sz="1500" kern="1200" dirty="0">
            <a:latin typeface="Roboto" panose="02000000000000000000" pitchFamily="2" charset="0"/>
            <a:ea typeface="Roboto" panose="02000000000000000000" pitchFamily="2" charset="0"/>
            <a:cs typeface="Roboto" panose="02000000000000000000" pitchFamily="2" charset="0"/>
          </a:endParaRPr>
        </a:p>
      </dsp:txBody>
      <dsp:txXfrm>
        <a:off x="580442" y="3960137"/>
        <a:ext cx="10038887" cy="791945"/>
      </dsp:txXfrm>
    </dsp:sp>
    <dsp:sp modelId="{E548344F-BBA9-445C-B5FC-37723B3CE046}">
      <dsp:nvSpPr>
        <dsp:cNvPr id="0" name=""/>
        <dsp:cNvSpPr/>
      </dsp:nvSpPr>
      <dsp:spPr>
        <a:xfrm>
          <a:off x="85476" y="3861144"/>
          <a:ext cx="989931" cy="989931"/>
        </a:xfrm>
        <a:prstGeom prst="ellipse">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76058-FB2A-4CE9-95E7-2B254A09D24E}">
      <dsp:nvSpPr>
        <dsp:cNvPr id="0" name=""/>
        <dsp:cNvSpPr/>
      </dsp:nvSpPr>
      <dsp:spPr>
        <a:xfrm rot="5400000">
          <a:off x="-199153" y="205333"/>
          <a:ext cx="1327690" cy="929383"/>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1</a:t>
          </a:r>
        </a:p>
      </dsp:txBody>
      <dsp:txXfrm rot="-5400000">
        <a:off x="1" y="470872"/>
        <a:ext cx="929383" cy="398307"/>
      </dsp:txXfrm>
    </dsp:sp>
    <dsp:sp modelId="{11519331-03B2-4EBA-8CD1-33DF94710C49}">
      <dsp:nvSpPr>
        <dsp:cNvPr id="0" name=""/>
        <dsp:cNvSpPr/>
      </dsp:nvSpPr>
      <dsp:spPr>
        <a:xfrm rot="5400000">
          <a:off x="4971104" y="-4035541"/>
          <a:ext cx="862998" cy="8946441"/>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fr-FR" sz="1800" b="1" kern="1200" dirty="0">
              <a:latin typeface="Roboto" panose="02000000000000000000" pitchFamily="2" charset="0"/>
              <a:ea typeface="Roboto" panose="02000000000000000000" pitchFamily="2" charset="0"/>
              <a:cs typeface="Roboto" panose="02000000000000000000" pitchFamily="2" charset="0"/>
            </a:rPr>
            <a:t>Donner la Priorité à la Stratégie en Matière de Personnel</a:t>
          </a:r>
          <a:endParaRPr lang="en-US" sz="1800" b="1" kern="1200" dirty="0">
            <a:latin typeface="Roboto" panose="02000000000000000000" pitchFamily="2" charset="0"/>
            <a:ea typeface="Roboto" panose="02000000000000000000" pitchFamily="2" charset="0"/>
            <a:cs typeface="Roboto" panose="02000000000000000000" pitchFamily="2" charset="0"/>
          </a:endParaRPr>
        </a:p>
        <a:p>
          <a:pPr marL="342900" lvl="2" indent="-171450" algn="l" defTabSz="800100">
            <a:lnSpc>
              <a:spcPct val="90000"/>
            </a:lnSpc>
            <a:spcBef>
              <a:spcPct val="0"/>
            </a:spcBef>
            <a:spcAft>
              <a:spcPct val="15000"/>
            </a:spcAft>
            <a:buNone/>
          </a:pPr>
          <a:r>
            <a:rPr lang="fr-FR" sz="1800" kern="1200" dirty="0">
              <a:latin typeface="Roboto" panose="02000000000000000000" pitchFamily="2" charset="0"/>
              <a:ea typeface="Roboto" panose="02000000000000000000" pitchFamily="2" charset="0"/>
              <a:cs typeface="Roboto" panose="02000000000000000000" pitchFamily="2" charset="0"/>
            </a:rPr>
            <a:t>Affecter des ressources suffisantes aux initiatives de recrutement et de fidélisation.</a:t>
          </a:r>
          <a:endParaRPr lang="en-US" sz="1800" kern="1200" dirty="0">
            <a:latin typeface="Roboto" panose="02000000000000000000" pitchFamily="2" charset="0"/>
            <a:ea typeface="Roboto" panose="02000000000000000000" pitchFamily="2" charset="0"/>
            <a:cs typeface="Roboto" panose="02000000000000000000" pitchFamily="2" charset="0"/>
          </a:endParaRPr>
        </a:p>
      </dsp:txBody>
      <dsp:txXfrm rot="-5400000">
        <a:off x="929383" y="48308"/>
        <a:ext cx="8904313" cy="778742"/>
      </dsp:txXfrm>
    </dsp:sp>
    <dsp:sp modelId="{E563E315-2AAB-41A8-9078-9F1DCB16AF17}">
      <dsp:nvSpPr>
        <dsp:cNvPr id="0" name=""/>
        <dsp:cNvSpPr/>
      </dsp:nvSpPr>
      <dsp:spPr>
        <a:xfrm rot="5400000">
          <a:off x="-199153" y="1387475"/>
          <a:ext cx="1327690" cy="929383"/>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2</a:t>
          </a:r>
        </a:p>
      </dsp:txBody>
      <dsp:txXfrm rot="-5400000">
        <a:off x="1" y="1653014"/>
        <a:ext cx="929383" cy="398307"/>
      </dsp:txXfrm>
    </dsp:sp>
    <dsp:sp modelId="{24BCBE53-0377-4256-BD1D-3AC7F875A00D}">
      <dsp:nvSpPr>
        <dsp:cNvPr id="0" name=""/>
        <dsp:cNvSpPr/>
      </dsp:nvSpPr>
      <dsp:spPr>
        <a:xfrm rot="5400000">
          <a:off x="4971104" y="-2853399"/>
          <a:ext cx="862998" cy="8946441"/>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US" sz="1800" b="1" kern="1200" dirty="0">
              <a:latin typeface="Roboto" panose="02000000000000000000" pitchFamily="2" charset="0"/>
              <a:ea typeface="Roboto" panose="02000000000000000000" pitchFamily="2" charset="0"/>
              <a:cs typeface="Roboto" panose="02000000000000000000" pitchFamily="2" charset="0"/>
            </a:rPr>
            <a:t>Adopter </a:t>
          </a:r>
          <a:r>
            <a:rPr lang="en-US" sz="1800" b="1" kern="1200" dirty="0" err="1">
              <a:latin typeface="Roboto" panose="02000000000000000000" pitchFamily="2" charset="0"/>
              <a:ea typeface="Roboto" panose="02000000000000000000" pitchFamily="2" charset="0"/>
              <a:cs typeface="Roboto" panose="02000000000000000000" pitchFamily="2" charset="0"/>
            </a:rPr>
            <a:t>l’Innovation</a:t>
          </a:r>
          <a:endParaRPr lang="en-US" sz="1800" b="1" kern="1200" dirty="0">
            <a:latin typeface="Roboto" panose="02000000000000000000" pitchFamily="2" charset="0"/>
            <a:ea typeface="Roboto" panose="02000000000000000000" pitchFamily="2" charset="0"/>
            <a:cs typeface="Roboto" panose="02000000000000000000" pitchFamily="2" charset="0"/>
          </a:endParaRPr>
        </a:p>
        <a:p>
          <a:pPr marL="342900" lvl="2" indent="-171450" algn="l" defTabSz="800100">
            <a:lnSpc>
              <a:spcPct val="90000"/>
            </a:lnSpc>
            <a:spcBef>
              <a:spcPct val="0"/>
            </a:spcBef>
            <a:spcAft>
              <a:spcPct val="15000"/>
            </a:spcAft>
            <a:buNone/>
          </a:pPr>
          <a:r>
            <a:rPr lang="fr-FR" sz="1800" kern="1200" dirty="0">
              <a:latin typeface="Roboto" panose="02000000000000000000" pitchFamily="2" charset="0"/>
              <a:ea typeface="Roboto" panose="02000000000000000000" pitchFamily="2" charset="0"/>
              <a:cs typeface="Roboto" panose="02000000000000000000" pitchFamily="2" charset="0"/>
            </a:rPr>
            <a:t>Mettez en œuvre des technologies et des approches modernes pour attirer les natifs du numérique. </a:t>
          </a:r>
          <a:endParaRPr lang="en-US" sz="1800" kern="1200" dirty="0">
            <a:latin typeface="Roboto" panose="02000000000000000000" pitchFamily="2" charset="0"/>
            <a:ea typeface="Roboto" panose="02000000000000000000" pitchFamily="2" charset="0"/>
            <a:cs typeface="Roboto" panose="02000000000000000000" pitchFamily="2" charset="0"/>
          </a:endParaRPr>
        </a:p>
      </dsp:txBody>
      <dsp:txXfrm rot="-5400000">
        <a:off x="929383" y="1230450"/>
        <a:ext cx="8904313" cy="778742"/>
      </dsp:txXfrm>
    </dsp:sp>
    <dsp:sp modelId="{CC53F2F5-842D-4F49-8A99-828FF67FF280}">
      <dsp:nvSpPr>
        <dsp:cNvPr id="0" name=""/>
        <dsp:cNvSpPr/>
      </dsp:nvSpPr>
      <dsp:spPr>
        <a:xfrm rot="5400000">
          <a:off x="-199153" y="2569617"/>
          <a:ext cx="1327690" cy="929383"/>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3</a:t>
          </a:r>
        </a:p>
      </dsp:txBody>
      <dsp:txXfrm rot="-5400000">
        <a:off x="1" y="2835156"/>
        <a:ext cx="929383" cy="398307"/>
      </dsp:txXfrm>
    </dsp:sp>
    <dsp:sp modelId="{DD0C70EE-3826-4668-AC24-4DA4ED102B51}">
      <dsp:nvSpPr>
        <dsp:cNvPr id="0" name=""/>
        <dsp:cNvSpPr/>
      </dsp:nvSpPr>
      <dsp:spPr>
        <a:xfrm rot="5400000">
          <a:off x="4972869" y="-1671257"/>
          <a:ext cx="859468" cy="8946441"/>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US" sz="1800" b="1" kern="1200" dirty="0" err="1">
              <a:latin typeface="Roboto" panose="02000000000000000000" pitchFamily="2" charset="0"/>
              <a:ea typeface="Roboto" panose="02000000000000000000" pitchFamily="2" charset="0"/>
              <a:cs typeface="Roboto" panose="02000000000000000000" pitchFamily="2" charset="0"/>
            </a:rPr>
            <a:t>Mettre</a:t>
          </a:r>
          <a:r>
            <a:rPr lang="en-US" sz="1800" b="1" kern="1200" dirty="0">
              <a:latin typeface="Roboto" panose="02000000000000000000" pitchFamily="2" charset="0"/>
              <a:ea typeface="Roboto" panose="02000000000000000000" pitchFamily="2" charset="0"/>
              <a:cs typeface="Roboto" panose="02000000000000000000" pitchFamily="2" charset="0"/>
            </a:rPr>
            <a:t> </a:t>
          </a:r>
          <a:r>
            <a:rPr lang="en-US" sz="1800" b="1" kern="1200" dirty="0" err="1">
              <a:latin typeface="Roboto" panose="02000000000000000000" pitchFamily="2" charset="0"/>
              <a:ea typeface="Roboto" panose="02000000000000000000" pitchFamily="2" charset="0"/>
              <a:cs typeface="Roboto" panose="02000000000000000000" pitchFamily="2" charset="0"/>
            </a:rPr>
            <a:t>l’Accent</a:t>
          </a:r>
          <a:r>
            <a:rPr lang="en-US" sz="1800" b="1" kern="1200" dirty="0">
              <a:latin typeface="Roboto" panose="02000000000000000000" pitchFamily="2" charset="0"/>
              <a:ea typeface="Roboto" panose="02000000000000000000" pitchFamily="2" charset="0"/>
              <a:cs typeface="Roboto" panose="02000000000000000000" pitchFamily="2" charset="0"/>
            </a:rPr>
            <a:t> sur </a:t>
          </a:r>
          <a:r>
            <a:rPr lang="en-US" sz="1800" b="1" kern="1200" dirty="0" err="1">
              <a:latin typeface="Roboto" panose="02000000000000000000" pitchFamily="2" charset="0"/>
              <a:ea typeface="Roboto" panose="02000000000000000000" pitchFamily="2" charset="0"/>
              <a:cs typeface="Roboto" panose="02000000000000000000" pitchFamily="2" charset="0"/>
            </a:rPr>
            <a:t>l’Expérience</a:t>
          </a:r>
          <a:r>
            <a:rPr lang="en-US" sz="1800" b="1" kern="1200" dirty="0">
              <a:latin typeface="Roboto" panose="02000000000000000000" pitchFamily="2" charset="0"/>
              <a:ea typeface="Roboto" panose="02000000000000000000" pitchFamily="2" charset="0"/>
              <a:cs typeface="Roboto" panose="02000000000000000000" pitchFamily="2" charset="0"/>
            </a:rPr>
            <a:t>	</a:t>
          </a:r>
          <a:r>
            <a:rPr lang="en-US" sz="1800" kern="1200" dirty="0">
              <a:latin typeface="Roboto" panose="02000000000000000000" pitchFamily="2" charset="0"/>
              <a:ea typeface="Roboto" panose="02000000000000000000" pitchFamily="2" charset="0"/>
              <a:cs typeface="Roboto" panose="02000000000000000000" pitchFamily="2" charset="0"/>
            </a:rPr>
            <a:t>	</a:t>
          </a:r>
        </a:p>
        <a:p>
          <a:pPr marL="342900" lvl="2" indent="-171450" algn="l" defTabSz="800100">
            <a:lnSpc>
              <a:spcPct val="90000"/>
            </a:lnSpc>
            <a:spcBef>
              <a:spcPct val="0"/>
            </a:spcBef>
            <a:spcAft>
              <a:spcPct val="15000"/>
            </a:spcAft>
            <a:buNone/>
          </a:pPr>
          <a:r>
            <a:rPr lang="fr-FR" sz="1800" kern="1200" dirty="0">
              <a:latin typeface="Roboto" panose="02000000000000000000" pitchFamily="2" charset="0"/>
              <a:ea typeface="Roboto" panose="02000000000000000000" pitchFamily="2" charset="0"/>
              <a:cs typeface="Roboto" panose="02000000000000000000" pitchFamily="2" charset="0"/>
            </a:rPr>
            <a:t>Créer des environnements inclusifs dans lesquels les différents employés se sentent valorisés. </a:t>
          </a:r>
          <a:endParaRPr lang="en-US" sz="1800" kern="1200" dirty="0">
            <a:latin typeface="Roboto" panose="02000000000000000000" pitchFamily="2" charset="0"/>
            <a:ea typeface="Roboto" panose="02000000000000000000" pitchFamily="2" charset="0"/>
            <a:cs typeface="Roboto" panose="02000000000000000000" pitchFamily="2" charset="0"/>
          </a:endParaRPr>
        </a:p>
      </dsp:txBody>
      <dsp:txXfrm rot="-5400000">
        <a:off x="929383" y="2414185"/>
        <a:ext cx="8904485" cy="775556"/>
      </dsp:txXfrm>
    </dsp:sp>
    <dsp:sp modelId="{F965256F-495B-4268-8F8F-8ACDABC90189}">
      <dsp:nvSpPr>
        <dsp:cNvPr id="0" name=""/>
        <dsp:cNvSpPr/>
      </dsp:nvSpPr>
      <dsp:spPr>
        <a:xfrm rot="5400000">
          <a:off x="-199153" y="3751759"/>
          <a:ext cx="1327690" cy="929383"/>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4</a:t>
          </a:r>
        </a:p>
      </dsp:txBody>
      <dsp:txXfrm rot="-5400000">
        <a:off x="1" y="4017298"/>
        <a:ext cx="929383" cy="398307"/>
      </dsp:txXfrm>
    </dsp:sp>
    <dsp:sp modelId="{830AA727-4499-4FA7-A530-633C963FD717}">
      <dsp:nvSpPr>
        <dsp:cNvPr id="0" name=""/>
        <dsp:cNvSpPr/>
      </dsp:nvSpPr>
      <dsp:spPr>
        <a:xfrm rot="5400000">
          <a:off x="4971104" y="-489115"/>
          <a:ext cx="862998" cy="8946441"/>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US" sz="1800" b="1" kern="1200" dirty="0" err="1">
              <a:latin typeface="Roboto" panose="02000000000000000000" pitchFamily="2" charset="0"/>
              <a:ea typeface="Roboto" panose="02000000000000000000" pitchFamily="2" charset="0"/>
              <a:cs typeface="Roboto" panose="02000000000000000000" pitchFamily="2" charset="0"/>
            </a:rPr>
            <a:t>Amélioration</a:t>
          </a:r>
          <a:r>
            <a:rPr lang="en-US" sz="1800" b="1" kern="1200" dirty="0">
              <a:latin typeface="Roboto" panose="02000000000000000000" pitchFamily="2" charset="0"/>
              <a:ea typeface="Roboto" panose="02000000000000000000" pitchFamily="2" charset="0"/>
              <a:cs typeface="Roboto" panose="02000000000000000000" pitchFamily="2" charset="0"/>
            </a:rPr>
            <a:t> Continue</a:t>
          </a:r>
        </a:p>
        <a:p>
          <a:pPr marL="342900" lvl="2" indent="-171450" algn="l" defTabSz="800100">
            <a:lnSpc>
              <a:spcPct val="90000"/>
            </a:lnSpc>
            <a:spcBef>
              <a:spcPct val="0"/>
            </a:spcBef>
            <a:spcAft>
              <a:spcPct val="15000"/>
            </a:spcAft>
            <a:buFont typeface="Arial" panose="020B0604020202020204" pitchFamily="34" charset="0"/>
            <a:buNone/>
          </a:pPr>
          <a:r>
            <a:rPr lang="fr-FR" sz="1800" b="0" kern="1200" dirty="0">
              <a:latin typeface="Roboto" panose="02000000000000000000" pitchFamily="2" charset="0"/>
              <a:ea typeface="Roboto" panose="02000000000000000000" pitchFamily="2" charset="0"/>
              <a:cs typeface="Roboto" panose="02000000000000000000" pitchFamily="2" charset="0"/>
            </a:rPr>
            <a:t>Évaluer régulièrement les processus de recrutement et les adapter en fonction des résultats.</a:t>
          </a:r>
          <a:endParaRPr lang="en-US" sz="1800" b="0" kern="1200" dirty="0">
            <a:latin typeface="Roboto" panose="02000000000000000000" pitchFamily="2" charset="0"/>
            <a:ea typeface="Roboto" panose="02000000000000000000" pitchFamily="2" charset="0"/>
            <a:cs typeface="Roboto" panose="02000000000000000000" pitchFamily="2" charset="0"/>
          </a:endParaRPr>
        </a:p>
      </dsp:txBody>
      <dsp:txXfrm rot="-5400000">
        <a:off x="929383" y="3594734"/>
        <a:ext cx="8904313" cy="7787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34110-6E62-4F65-9973-847E1116DBEC}">
      <dsp:nvSpPr>
        <dsp:cNvPr id="0" name=""/>
        <dsp:cNvSpPr/>
      </dsp:nvSpPr>
      <dsp:spPr>
        <a:xfrm>
          <a:off x="309128" y="0"/>
          <a:ext cx="9082792" cy="5676745"/>
        </a:xfrm>
        <a:prstGeom prst="swooshArrow">
          <a:avLst>
            <a:gd name="adj1" fmla="val 25000"/>
            <a:gd name="adj2" fmla="val 25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B95BA4F9-A111-44AC-9BB3-F053152CB5F6}">
      <dsp:nvSpPr>
        <dsp:cNvPr id="0" name=""/>
        <dsp:cNvSpPr/>
      </dsp:nvSpPr>
      <dsp:spPr>
        <a:xfrm>
          <a:off x="1991127" y="3427071"/>
          <a:ext cx="317897" cy="317897"/>
        </a:xfrm>
        <a:prstGeom prst="ellipse">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82A28C-1FCB-47E1-AF41-2AB38D824F53}">
      <dsp:nvSpPr>
        <dsp:cNvPr id="0" name=""/>
        <dsp:cNvSpPr/>
      </dsp:nvSpPr>
      <dsp:spPr>
        <a:xfrm>
          <a:off x="2083639" y="3787963"/>
          <a:ext cx="2783707" cy="1888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447" tIns="0" rIns="0" bIns="0" numCol="1" spcCol="1270" anchor="t" anchorCtr="0">
          <a:noAutofit/>
        </a:bodyPr>
        <a:lstStyle/>
        <a:p>
          <a:pPr marL="0" lvl="0" indent="0" algn="ctr" defTabSz="1066800">
            <a:lnSpc>
              <a:spcPct val="90000"/>
            </a:lnSpc>
            <a:spcBef>
              <a:spcPct val="0"/>
            </a:spcBef>
            <a:spcAft>
              <a:spcPct val="35000"/>
            </a:spcAft>
            <a:buNone/>
          </a:pPr>
          <a:r>
            <a:rPr lang="en-US" sz="2400" kern="1200" dirty="0"/>
            <a:t>“Incitation”</a:t>
          </a:r>
        </a:p>
      </dsp:txBody>
      <dsp:txXfrm>
        <a:off x="2083639" y="3787963"/>
        <a:ext cx="2783707" cy="1888781"/>
      </dsp:txXfrm>
    </dsp:sp>
    <dsp:sp modelId="{DC200C8D-6E57-490A-B549-6085E970CD79}">
      <dsp:nvSpPr>
        <dsp:cNvPr id="0" name=""/>
        <dsp:cNvSpPr/>
      </dsp:nvSpPr>
      <dsp:spPr>
        <a:xfrm>
          <a:off x="6196123" y="1408672"/>
          <a:ext cx="544967" cy="54496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03A17E-0949-40BE-8769-6AD847DED54B}">
      <dsp:nvSpPr>
        <dsp:cNvPr id="0" name=""/>
        <dsp:cNvSpPr/>
      </dsp:nvSpPr>
      <dsp:spPr>
        <a:xfrm>
          <a:off x="5775632" y="2377291"/>
          <a:ext cx="2400225" cy="3166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8767" tIns="0" rIns="0" bIns="0" numCol="1" spcCol="1270" anchor="t" anchorCtr="0">
          <a:noAutofit/>
        </a:bodyPr>
        <a:lstStyle/>
        <a:p>
          <a:pPr marL="0" lvl="0" indent="0" algn="ctr" defTabSz="1066800">
            <a:lnSpc>
              <a:spcPct val="90000"/>
            </a:lnSpc>
            <a:spcBef>
              <a:spcPct val="0"/>
            </a:spcBef>
            <a:spcAft>
              <a:spcPct val="35000"/>
            </a:spcAft>
            <a:buNone/>
          </a:pPr>
          <a:r>
            <a:rPr lang="en-US" sz="2400" kern="1200" dirty="0"/>
            <a:t>Droit de </a:t>
          </a:r>
          <a:r>
            <a:rPr lang="en-US" sz="2400" kern="1200" dirty="0" err="1"/>
            <a:t>préavis</a:t>
          </a:r>
          <a:endParaRPr lang="en-US" sz="2400" kern="1200" dirty="0"/>
        </a:p>
      </dsp:txBody>
      <dsp:txXfrm>
        <a:off x="5775632" y="2377291"/>
        <a:ext cx="2400225" cy="3166344"/>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1F7F47-DCB6-AE4C-8A30-AFE4F989865B}" type="datetimeFigureOut">
              <a:rPr lang="en-US" smtClean="0"/>
              <a:t>3/21/2025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DFBA20-926E-2741-B393-64227B5A5299}" type="slidenum">
              <a:rPr lang="en-US" smtClean="0"/>
              <a:t>‹#›</a:t>
            </a:fld>
            <a:endParaRPr lang="en-US"/>
          </a:p>
        </p:txBody>
      </p:sp>
    </p:spTree>
    <p:extLst>
      <p:ext uri="{BB962C8B-B14F-4D97-AF65-F5344CB8AC3E}">
        <p14:creationId xmlns:p14="http://schemas.microsoft.com/office/powerpoint/2010/main" val="3065183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cinnescooper.com/publications/legal-update-the-top-12-employment-contract-terms-to-start-the-new-year/"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mcinnescooper.com/publications/waksdale-v-swegon-north-america-inc-cause-for-termination-clause-concern/" TargetMode="External"/><Relationship Id="rId5" Type="http://schemas.openxmlformats.org/officeDocument/2006/relationships/hyperlink" Target="https://www.canlii.org/en/ns/laws/stat/rsns-1989-c-246/latest/rsns-1989-c-246.html" TargetMode="External"/><Relationship Id="rId4" Type="http://schemas.openxmlformats.org/officeDocument/2006/relationships/hyperlink" Target="https://www.mcinnescooper.com/publications/5-key-covid-19-labour-employment-litigation-learnings/"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mcinnescooper.com/publications/waksdale-v-swegon-north-america-inc-cause-for-termination-clause-concern/" TargetMode="External"/><Relationship Id="rId13" Type="http://schemas.openxmlformats.org/officeDocument/2006/relationships/hyperlink" Target="https://www.canlii.org/en/nb/nbla/doc/2023/2023canlii10433/2023canlii10433.html?autocompleteStr=dornan%20new%20&amp;autocompletePos=1" TargetMode="External"/><Relationship Id="rId3" Type="http://schemas.openxmlformats.org/officeDocument/2006/relationships/hyperlink" Target="https://www.mcinnescooper.com/publications/legal-update-the-top-12-employment-contract-terms-to-start-the-new-year/" TargetMode="External"/><Relationship Id="rId7" Type="http://schemas.openxmlformats.org/officeDocument/2006/relationships/hyperlink" Target="https://www.canlii.org/en/ns/laws/stat/rsns-1989-c-246/latest/rsns-1989-c-246.html" TargetMode="External"/><Relationship Id="rId12" Type="http://schemas.openxmlformats.org/officeDocument/2006/relationships/hyperlink" Target="https://www.mcinnescooper.com/publications/12-key-dos-donts-of-hiring-firing/"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mcinnescooper.com/publications/5-key-covid-19-labour-employment-litigation-learnings/" TargetMode="External"/><Relationship Id="rId11" Type="http://schemas.openxmlformats.org/officeDocument/2006/relationships/hyperlink" Target="https://www.mcinnescooper.com/publications/protect-your-assets-3-best-practices-for-intellectual-property-ip-owners/" TargetMode="External"/><Relationship Id="rId5" Type="http://schemas.openxmlformats.org/officeDocument/2006/relationships/hyperlink" Target="https://www.canlii.org/en/nl/laws/stat/rsnl-1990-c-l-2/latest/rsnl-1990-c-l-2.html" TargetMode="External"/><Relationship Id="rId10" Type="http://schemas.openxmlformats.org/officeDocument/2006/relationships/hyperlink" Target="https://www.canlii.org/en/on/laws/stat/so-2000-c-41/latest/so-2000-c-41.html" TargetMode="External"/><Relationship Id="rId4" Type="http://schemas.openxmlformats.org/officeDocument/2006/relationships/hyperlink" Target="https://www.mcinnescooper.com/publications/3-real-life-lessons-in-how-not-to-hire-or-fire-an-employee/" TargetMode="External"/><Relationship Id="rId9" Type="http://schemas.openxmlformats.org/officeDocument/2006/relationships/hyperlink" Target="https://www.mcinnescooper.com/publications/contracting-chaos-5-key-2020-employment-contract-lessons/" TargetMode="External"/><Relationship Id="rId14" Type="http://schemas.openxmlformats.org/officeDocument/2006/relationships/hyperlink" Target="https://www.mcinnescooper.com/publications/the-top-12-employment-contract-term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mcinnescooper.com/publications/take-pride-work-5-ways-employers-can-support-gender-diversity/" TargetMode="External"/><Relationship Id="rId3" Type="http://schemas.openxmlformats.org/officeDocument/2006/relationships/hyperlink" Target="https://www.mcinnescooper.com/publications/keeping-pace-5-faqs-about-workplace-sex-discrimination/" TargetMode="External"/><Relationship Id="rId7" Type="http://schemas.openxmlformats.org/officeDocument/2006/relationships/hyperlink" Target="https://www.mcinnescooper.com/publications/medical-marijuana-if-you-cant-measure-it-you-cant-manage-it-and-you-cant-accommodate-it-in-re-lower-churchill-transmission-construction-employers-assn/"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mcinnescooper.com/publications/the-duty-to-accommodate-mental-disability-5-practical-tips-to-help-employers-mentally-prepare/" TargetMode="External"/><Relationship Id="rId5" Type="http://schemas.openxmlformats.org/officeDocument/2006/relationships/hyperlink" Target="https://www.mcinnescooper.com/publications/its-time-a-5-step-sexual-harassment-risk-mitigation-strategy-for-employers/" TargetMode="External"/><Relationship Id="rId10" Type="http://schemas.openxmlformats.org/officeDocument/2006/relationships/hyperlink" Target="https://www.mcinnescooper.com/publications/the-sandwiched-employee-top-5-employer-faqs-about-family-status-discrimination/" TargetMode="External"/><Relationship Id="rId4" Type="http://schemas.openxmlformats.org/officeDocument/2006/relationships/hyperlink" Target="https://www.mcinnescooper.com/publications/extended-parental-leave-in-atlantic-canada-what-to-expect-when-your-employee-is-expecting/" TargetMode="External"/><Relationship Id="rId9" Type="http://schemas.openxmlformats.org/officeDocument/2006/relationships/hyperlink" Target="https://www.mcinnescooper.com/publications/happy-himmelfahrt-5-employer-faqs-about-religious-accommodation-work/"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DFBA20-926E-2741-B393-64227B5A5299}" type="slidenum">
              <a:rPr lang="en-US" smtClean="0"/>
              <a:t>2</a:t>
            </a:fld>
            <a:endParaRPr lang="en-US"/>
          </a:p>
        </p:txBody>
      </p:sp>
    </p:spTree>
    <p:extLst>
      <p:ext uri="{BB962C8B-B14F-4D97-AF65-F5344CB8AC3E}">
        <p14:creationId xmlns:p14="http://schemas.microsoft.com/office/powerpoint/2010/main" val="1181029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b="0" i="0" kern="1200" dirty="0">
                <a:solidFill>
                  <a:schemeClr val="tx1"/>
                </a:solidFill>
                <a:effectLst/>
                <a:latin typeface="+mn-lt"/>
                <a:ea typeface="+mn-ea"/>
                <a:cs typeface="+mn-cs"/>
              </a:rPr>
              <a:t>https://www.mcinnescooper.com/publications/12-key-dos-donts-of-hiring-firing/</a:t>
            </a:r>
          </a:p>
          <a:p>
            <a:endParaRPr lang="en-US" sz="1200" b="1" i="0" kern="1200" dirty="0">
              <a:solidFill>
                <a:schemeClr val="tx1"/>
              </a:solidFill>
              <a:effectLst/>
              <a:latin typeface="+mn-lt"/>
              <a:ea typeface="+mn-ea"/>
              <a:cs typeface="+mn-cs"/>
            </a:endParaRPr>
          </a:p>
          <a:p>
            <a:pPr algn="l"/>
            <a:r>
              <a:rPr lang="en-US" b="1" i="0" dirty="0">
                <a:solidFill>
                  <a:srgbClr val="585D68"/>
                </a:solidFill>
                <a:effectLst/>
                <a:latin typeface="Gotham A"/>
              </a:rPr>
              <a:t>Do be careful what you say – and don’t make promises</a:t>
            </a:r>
          </a:p>
          <a:p>
            <a:pPr algn="l"/>
            <a:endParaRPr lang="en-US" b="0" i="0" dirty="0">
              <a:solidFill>
                <a:srgbClr val="585D68"/>
              </a:solidFill>
              <a:effectLst/>
              <a:latin typeface="Gotham A"/>
            </a:endParaRPr>
          </a:p>
          <a:p>
            <a:pPr algn="l"/>
            <a:r>
              <a:rPr lang="en-US" b="0" i="0" dirty="0">
                <a:solidFill>
                  <a:srgbClr val="585D68"/>
                </a:solidFill>
                <a:effectLst/>
                <a:latin typeface="Gotham A"/>
              </a:rPr>
              <a:t>Be careful what you say to an applicant to persuade them to join your ranks, particularly if they already have a secure job. If you make promises of improved employment terms, like a higher salary or a promotion, that sway (or “induce”) the applicant your way, they could be entitled to a lengthier notice period upon termination of their employment – even if their length of service was relatively brief, and even if you kept the promises (though including a </a:t>
            </a:r>
            <a:r>
              <a:rPr lang="en-US" b="0" i="0" u="sng" dirty="0">
                <a:solidFill>
                  <a:srgbClr val="E51E3D"/>
                </a:solidFill>
                <a:effectLst/>
                <a:latin typeface="Gotham A"/>
                <a:hlinkClick r:id="rId3"/>
              </a:rPr>
              <a:t>termination and an entire agreement clause in the employment contract</a:t>
            </a:r>
            <a:r>
              <a:rPr lang="en-US" b="0" i="0" dirty="0">
                <a:solidFill>
                  <a:srgbClr val="585D68"/>
                </a:solidFill>
                <a:effectLst/>
                <a:latin typeface="Gotham A"/>
              </a:rPr>
              <a:t> might help).</a:t>
            </a:r>
          </a:p>
          <a:p>
            <a:pPr marL="0" marR="0" indent="0" algn="l" defTabSz="914400" rtl="0" eaLnBrk="0" fontAlgn="base" latinLnBrk="0" hangingPunct="0">
              <a:lnSpc>
                <a:spcPct val="100000"/>
              </a:lnSpc>
              <a:spcBef>
                <a:spcPct val="30000"/>
              </a:spcBef>
              <a:spcAft>
                <a:spcPct val="0"/>
              </a:spcAft>
              <a:buClrTx/>
              <a:buSzTx/>
              <a:buFontTx/>
              <a:buNone/>
              <a:tabLst/>
              <a:defRPr/>
            </a:pPr>
            <a:endParaRPr lang="en-CA" sz="1200" b="0" i="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CA" sz="1200" b="0" i="0" kern="1200" dirty="0">
                <a:solidFill>
                  <a:schemeClr val="tx1"/>
                </a:solidFill>
                <a:effectLst/>
                <a:latin typeface="+mn-lt"/>
                <a:ea typeface="+mn-ea"/>
                <a:cs typeface="+mn-cs"/>
              </a:rPr>
              <a:t>NOTES: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CA" sz="1200" b="0" i="0" kern="1200" baseline="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CA" sz="1200" b="0" i="0" kern="1200" baseline="0" dirty="0">
                <a:solidFill>
                  <a:schemeClr val="tx1"/>
                </a:solidFill>
                <a:effectLst/>
                <a:latin typeface="+mn-lt"/>
                <a:ea typeface="+mn-ea"/>
                <a:cs typeface="+mn-cs"/>
              </a:rPr>
              <a:t>http://www.mcinnescooper.com/publications/legal-update-the-top-12-employment-contract-terms-to-start-the-new-year/ [UPDATE]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CA" sz="1200" b="0" i="0" kern="1200" baseline="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i="0" dirty="0">
                <a:solidFill>
                  <a:srgbClr val="585D68"/>
                </a:solidFill>
                <a:effectLst/>
                <a:latin typeface="Gotham A"/>
              </a:rPr>
              <a:t>Termination Clause.</a:t>
            </a:r>
            <a:r>
              <a:rPr lang="en-US" b="0" i="0" dirty="0">
                <a:solidFill>
                  <a:srgbClr val="585D68"/>
                </a:solidFill>
                <a:effectLst/>
                <a:latin typeface="Gotham A"/>
              </a:rPr>
              <a:t> The COVID-19 pandemic illustrated the value of including a termination clause in an employment contract, as COVID-19 shut businesses down, employers were forced to terminate employees’ employment – and some courts decided </a:t>
            </a:r>
            <a:r>
              <a:rPr lang="en-US" b="0" i="0" u="sng" dirty="0">
                <a:solidFill>
                  <a:srgbClr val="E51E3D"/>
                </a:solidFill>
                <a:effectLst/>
                <a:latin typeface="Gotham A"/>
                <a:hlinkClick r:id="rId4"/>
              </a:rPr>
              <a:t>COVID-19’s economic impact extended the length of reasonable notice to which employees were entitled</a:t>
            </a:r>
            <a:r>
              <a:rPr lang="en-US" b="0" i="0" dirty="0">
                <a:solidFill>
                  <a:srgbClr val="585D68"/>
                </a:solidFill>
                <a:effectLst/>
                <a:latin typeface="Gotham A"/>
              </a:rPr>
              <a:t>. A “termination clause” is intended to displace an employee’s entitlement to “reasonable notice” upon termination of their employment without cause by specifically setting out the employee’s notice entitlement. The law generally presumes that an employer can terminate a contract of “indefinite duration” (as opposed to one for a fixed period) without cause by giving the employee “reasonable notice” (although the employment standards legislation of some provinces requires cause for termination of employees with more than a specified length of service; for example, under the </a:t>
            </a:r>
            <a:r>
              <a:rPr lang="en-US" b="0" i="0" u="sng" dirty="0">
                <a:solidFill>
                  <a:srgbClr val="E51E3D"/>
                </a:solidFill>
                <a:effectLst/>
                <a:latin typeface="Gotham A"/>
                <a:hlinkClick r:id="rId5"/>
              </a:rPr>
              <a:t>N.S. </a:t>
            </a:r>
            <a:r>
              <a:rPr lang="en-US" b="0" i="1" u="sng" dirty="0">
                <a:solidFill>
                  <a:srgbClr val="E51E3D"/>
                </a:solidFill>
                <a:effectLst/>
                <a:latin typeface="Gotham A"/>
                <a:hlinkClick r:id="rId5"/>
              </a:rPr>
              <a:t>Labour Standards Code</a:t>
            </a:r>
            <a:r>
              <a:rPr lang="en-US" b="0" i="0" dirty="0">
                <a:solidFill>
                  <a:srgbClr val="585D68"/>
                </a:solidFill>
                <a:effectLst/>
                <a:latin typeface="Gotham A"/>
              </a:rPr>
              <a:t>, an employer can only terminate an employee with 10 or more years in specific situations). But the meaning of “reasonable notice” is uncertain because it’s individually assessed at time of termination. A number of factors are used to assess the reasonableness of notice, including the nature of the position, length of service, age, ability to find comparable employment and circumstances surrounding the hiring. Employers can rebut the “reasonable notice” presumption with an enforceable termination clause. But it’s a difficult task. Courts interpret termination clauses very strictly, and in employees’ </a:t>
            </a:r>
            <a:r>
              <a:rPr lang="en-US" b="0" i="0" dirty="0" err="1">
                <a:solidFill>
                  <a:srgbClr val="585D68"/>
                </a:solidFill>
                <a:effectLst/>
                <a:latin typeface="Gotham A"/>
              </a:rPr>
              <a:t>favour</a:t>
            </a:r>
            <a:r>
              <a:rPr lang="en-US" b="0" i="0" dirty="0">
                <a:solidFill>
                  <a:srgbClr val="585D68"/>
                </a:solidFill>
                <a:effectLst/>
                <a:latin typeface="Gotham A"/>
              </a:rPr>
              <a:t>. To be enforceable, a termination clause must use clear, unambiguous language expressly specifying some other period of notice, and fully comply with employment standards legislation – made even more difficult by the </a:t>
            </a:r>
            <a:r>
              <a:rPr lang="en-US" b="0" i="0" u="sng" dirty="0">
                <a:solidFill>
                  <a:srgbClr val="E51E3D"/>
                </a:solidFill>
                <a:effectLst/>
                <a:latin typeface="Gotham A"/>
                <a:hlinkClick r:id="rId6"/>
              </a:rPr>
              <a:t>Ontario Court of Appeal’s June 2020 decision in </a:t>
            </a:r>
            <a:r>
              <a:rPr lang="en-US" b="0" i="1" u="sng" dirty="0" err="1">
                <a:solidFill>
                  <a:srgbClr val="E51E3D"/>
                </a:solidFill>
                <a:effectLst/>
                <a:latin typeface="Gotham A"/>
                <a:hlinkClick r:id="rId6"/>
              </a:rPr>
              <a:t>Waksdale</a:t>
            </a:r>
            <a:r>
              <a:rPr lang="en-US" b="0" i="1" u="sng" dirty="0">
                <a:solidFill>
                  <a:srgbClr val="E51E3D"/>
                </a:solidFill>
                <a:effectLst/>
                <a:latin typeface="Gotham A"/>
                <a:hlinkClick r:id="rId6"/>
              </a:rPr>
              <a:t> v. Swegon North America Inc.</a:t>
            </a:r>
            <a:r>
              <a:rPr lang="en-US" b="0" i="0" dirty="0">
                <a:solidFill>
                  <a:srgbClr val="585D68"/>
                </a:solidFill>
                <a:effectLst/>
                <a:latin typeface="Gotham A"/>
              </a:rPr>
              <a:t> This decision effectively voided termination clauses in most Ontario employment contracts, and caused significant concern for employers in other jurisdictions, particularly those in which the statutory termination notice exception is substantially similar to that in Ontario, including Nova Scotia and Newfoundland and Labrador. Despite these challenges, including an enforceable termination clause gives both the employer and the employee greater certainty about the notice period in the event of a “without cause” termination.</a:t>
            </a:r>
            <a:endParaRPr lang="en-CA" sz="1200" b="0" i="0" kern="1200" baseline="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CA" sz="1200" b="0" i="0" kern="1200" baseline="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i="0" dirty="0">
                <a:solidFill>
                  <a:srgbClr val="585D68"/>
                </a:solidFill>
                <a:effectLst/>
                <a:latin typeface="Gotham A"/>
              </a:rPr>
              <a:t>Entire Agreement Clause. </a:t>
            </a:r>
            <a:r>
              <a:rPr lang="en-US" b="0" i="0" dirty="0">
                <a:solidFill>
                  <a:srgbClr val="585D68"/>
                </a:solidFill>
                <a:effectLst/>
                <a:latin typeface="Gotham A"/>
              </a:rPr>
              <a:t>Another “legalese” clause that can make a difference in a dispute, this clause states that the written agreement is the complete agreement, and supersedes any prior agreements – oral or written, drafts or final – the employer and employee might previously have made about the contract’s subject. The intent is to prevent either from claiming there are other contract terms in addition to those in the written contract.</a:t>
            </a:r>
            <a:endParaRPr lang="en-CA"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9278A9-9754-4B9B-A3BF-2213E4A3EF8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562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b="0" i="0" kern="1200" dirty="0">
                <a:solidFill>
                  <a:schemeClr val="tx1"/>
                </a:solidFill>
                <a:effectLst/>
                <a:latin typeface="+mn-lt"/>
                <a:ea typeface="+mn-ea"/>
                <a:cs typeface="+mn-cs"/>
              </a:rPr>
              <a:t>https://www.mcinnescooper.com/publications/12-key-dos-donts-of-hiring-firing/</a:t>
            </a:r>
          </a:p>
          <a:p>
            <a:endParaRPr lang="en-US" sz="1200" b="1" i="0" kern="1200" dirty="0">
              <a:solidFill>
                <a:schemeClr val="tx1"/>
              </a:solidFill>
              <a:effectLst/>
              <a:latin typeface="+mn-lt"/>
              <a:ea typeface="+mn-ea"/>
              <a:cs typeface="+mn-cs"/>
            </a:endParaRPr>
          </a:p>
          <a:p>
            <a:pPr algn="l"/>
            <a:r>
              <a:rPr lang="en-US" b="1" i="0" dirty="0">
                <a:solidFill>
                  <a:srgbClr val="585D68"/>
                </a:solidFill>
                <a:effectLst/>
                <a:latin typeface="Gotham A"/>
              </a:rPr>
              <a:t>Do use a written employment contract – before you agree on the employment terms.</a:t>
            </a:r>
          </a:p>
          <a:p>
            <a:pPr algn="l"/>
            <a:endParaRPr lang="en-US" b="1" i="0" dirty="0">
              <a:solidFill>
                <a:srgbClr val="585D68"/>
              </a:solidFill>
              <a:effectLst/>
              <a:latin typeface="Gotham A"/>
            </a:endParaRPr>
          </a:p>
          <a:p>
            <a:pPr algn="l"/>
            <a:r>
              <a:rPr lang="en-US" b="0" i="0" dirty="0">
                <a:solidFill>
                  <a:srgbClr val="585D68"/>
                </a:solidFill>
                <a:effectLst/>
                <a:latin typeface="Gotham A"/>
              </a:rPr>
              <a:t>There are several reasons why a </a:t>
            </a:r>
            <a:r>
              <a:rPr lang="en-US" b="0" i="0" u="sng" dirty="0">
                <a:solidFill>
                  <a:srgbClr val="E51E3D"/>
                </a:solidFill>
                <a:effectLst/>
                <a:latin typeface="Gotham A"/>
                <a:hlinkClick r:id="rId3"/>
              </a:rPr>
              <a:t>written employment contract is good practice, and there are a number of key terms that every employment contract should include</a:t>
            </a:r>
            <a:r>
              <a:rPr lang="en-US" b="0" i="0" dirty="0">
                <a:solidFill>
                  <a:srgbClr val="585D68"/>
                </a:solidFill>
                <a:effectLst/>
                <a:latin typeface="Gotham A"/>
              </a:rPr>
              <a:t>. First, it’s important that the employment terms be set at the time of hiring/start of employment: once that employment offer is made and accepted, it’s binding – and the employer can’t unilaterally withdraw it or change it or impose new employment conditions that fundamentally change the employment relationship unless it gives the employee prior notice or something of sufficient value in exchange. The 2023 decision in </a:t>
            </a:r>
            <a:r>
              <a:rPr lang="en-US" b="0" i="1" u="sng" dirty="0">
                <a:solidFill>
                  <a:srgbClr val="E51E3D"/>
                </a:solidFill>
                <a:effectLst/>
                <a:latin typeface="Gotham A"/>
                <a:hlinkClick r:id="rId4"/>
              </a:rPr>
              <a:t>Dornan v. New Brunswick (Health) </a:t>
            </a:r>
            <a:r>
              <a:rPr lang="en-US" b="0" i="0" u="sng" dirty="0">
                <a:solidFill>
                  <a:srgbClr val="E51E3D"/>
                </a:solidFill>
                <a:effectLst/>
                <a:latin typeface="Gotham A"/>
                <a:hlinkClick r:id="rId4"/>
              </a:rPr>
              <a:t>is a grim reminder</a:t>
            </a:r>
            <a:r>
              <a:rPr lang="en-US" b="0" i="0" dirty="0">
                <a:solidFill>
                  <a:srgbClr val="585D68"/>
                </a:solidFill>
                <a:effectLst/>
                <a:latin typeface="Gotham A"/>
              </a:rPr>
              <a:t> to employers of the cost of doing just that. Don’t finalize the terms of the contract until you put it in writing and make sure offer letters are carefully drafted. Second, clear employment terms help avoid disputes, and the associated costs and time to resolve them, later. Finally, an employment contract will go a long way towards facilitating the end of the employment relationship and protect certain employer’s rights – but courts are extremely protective of employees and scrutinize contract terms closely so legal counsel in drafting the contract is highly valuable.</a:t>
            </a:r>
          </a:p>
          <a:p>
            <a:endParaRPr lang="en-CA" b="0" dirty="0"/>
          </a:p>
          <a:p>
            <a:r>
              <a:rPr lang="en-CA" b="0" dirty="0"/>
              <a:t>NOTES:</a:t>
            </a:r>
          </a:p>
          <a:p>
            <a:endParaRPr lang="en-CA" b="0" dirty="0"/>
          </a:p>
          <a:p>
            <a:r>
              <a:rPr lang="en-CA" b="0" dirty="0"/>
              <a:t>https://www.mcinnescooper.com/publications/the-top-12-employment-contract-terms/ [UPDATE]</a:t>
            </a:r>
          </a:p>
          <a:p>
            <a:endParaRPr lang="en-CA" b="0" dirty="0"/>
          </a:p>
          <a:p>
            <a:pPr algn="l"/>
            <a:r>
              <a:rPr lang="en-US" b="0" i="0" dirty="0">
                <a:solidFill>
                  <a:srgbClr val="585D68"/>
                </a:solidFill>
                <a:effectLst/>
                <a:latin typeface="Gotham A"/>
              </a:rPr>
              <a:t>A well drafted and properly implemented written employment contract can be instrumental to both avoiding or resolving disputes both during the employment relationship and when it ends – saving the employer time and money in either case.   </a:t>
            </a:r>
          </a:p>
          <a:p>
            <a:pPr algn="l"/>
            <a:endParaRPr lang="en-US" b="0" i="0" dirty="0">
              <a:solidFill>
                <a:srgbClr val="585D68"/>
              </a:solidFill>
              <a:effectLst/>
              <a:latin typeface="Gotham A"/>
            </a:endParaRPr>
          </a:p>
          <a:p>
            <a:pPr algn="l"/>
            <a:r>
              <a:rPr lang="en-US" b="1" i="0" dirty="0">
                <a:solidFill>
                  <a:srgbClr val="585D68"/>
                </a:solidFill>
                <a:effectLst/>
                <a:latin typeface="Gotham A"/>
              </a:rPr>
              <a:t>Written Employment Contracts.</a:t>
            </a:r>
            <a:r>
              <a:rPr lang="en-US" b="0" i="0" dirty="0">
                <a:solidFill>
                  <a:srgbClr val="585D68"/>
                </a:solidFill>
                <a:effectLst/>
                <a:latin typeface="Gotham A"/>
              </a:rPr>
              <a:t> Every employer has an employment contract with every employee – even when there’s “nothing in writing”. The issue is often, however, ascertaining its terms. There are several benefits to a well-drafted and implemented written employment contract, the ultimate benefit being fewer disputes and a reduction in the associated time and cost to the employer. </a:t>
            </a:r>
          </a:p>
          <a:p>
            <a:pPr algn="l"/>
            <a:endParaRPr lang="en-US" b="0" i="0" dirty="0">
              <a:solidFill>
                <a:srgbClr val="585D68"/>
              </a:solidFill>
              <a:effectLst/>
              <a:latin typeface="Gotham A"/>
            </a:endParaRPr>
          </a:p>
          <a:p>
            <a:pPr algn="l"/>
            <a:r>
              <a:rPr lang="en-US" b="1" i="0" dirty="0">
                <a:solidFill>
                  <a:srgbClr val="585D68"/>
                </a:solidFill>
                <a:effectLst/>
                <a:latin typeface="Gotham A"/>
              </a:rPr>
              <a:t>Clarity.</a:t>
            </a:r>
            <a:r>
              <a:rPr lang="en-US" b="0" i="0" dirty="0">
                <a:solidFill>
                  <a:srgbClr val="585D68"/>
                </a:solidFill>
                <a:effectLst/>
                <a:latin typeface="Gotham A"/>
              </a:rPr>
              <a:t> A well-drafted written employment contract that sets out all of the terms and does so clearly will help avoid disputes later. And since employment relationships are often intended to last a long time, and human memories are fallible, a written employment contract ensures all of the details and sometimes complicated arrangements are recorded. </a:t>
            </a:r>
          </a:p>
          <a:p>
            <a:pPr algn="l"/>
            <a:endParaRPr lang="en-US" b="0" i="0" dirty="0">
              <a:solidFill>
                <a:srgbClr val="585D68"/>
              </a:solidFill>
              <a:effectLst/>
              <a:latin typeface="Gotham A"/>
            </a:endParaRPr>
          </a:p>
          <a:p>
            <a:pPr algn="l"/>
            <a:r>
              <a:rPr lang="en-US" b="1" i="0" dirty="0">
                <a:solidFill>
                  <a:srgbClr val="585D68"/>
                </a:solidFill>
                <a:effectLst/>
                <a:latin typeface="Gotham A"/>
              </a:rPr>
              <a:t>Legislative Compliance. </a:t>
            </a:r>
            <a:r>
              <a:rPr lang="en-US" b="0" i="0" dirty="0">
                <a:solidFill>
                  <a:srgbClr val="585D68"/>
                </a:solidFill>
                <a:effectLst/>
                <a:latin typeface="Gotham A"/>
              </a:rPr>
              <a:t>The employment standards legislation of some provinces requires a written document; for example, the </a:t>
            </a:r>
            <a:r>
              <a:rPr lang="en-US" b="0" i="0" u="sng" dirty="0">
                <a:solidFill>
                  <a:srgbClr val="E51E3D"/>
                </a:solidFill>
                <a:effectLst/>
                <a:latin typeface="Gotham A"/>
                <a:hlinkClick r:id="rId5"/>
              </a:rPr>
              <a:t>N.L. </a:t>
            </a:r>
            <a:r>
              <a:rPr lang="en-US" b="0" i="1" u="sng" dirty="0">
                <a:solidFill>
                  <a:srgbClr val="E51E3D"/>
                </a:solidFill>
                <a:effectLst/>
                <a:latin typeface="Gotham A"/>
                <a:hlinkClick r:id="rId5"/>
              </a:rPr>
              <a:t>Labour Standards Act</a:t>
            </a:r>
            <a:r>
              <a:rPr lang="en-US" b="0" i="0" dirty="0">
                <a:solidFill>
                  <a:srgbClr val="585D68"/>
                </a:solidFill>
                <a:effectLst/>
                <a:latin typeface="Gotham A"/>
              </a:rPr>
              <a:t> requires an “employment statement” setting out terms and conditions of employment required by statute. Furthermore, while it’s not permissible to contract out of all requirements of employment-related legislation, it is possible to contract out of some; a written contract makes it far simpler to prove the employer did so. </a:t>
            </a:r>
          </a:p>
          <a:p>
            <a:pPr algn="l"/>
            <a:endParaRPr lang="en-US" b="0" i="0" dirty="0">
              <a:solidFill>
                <a:srgbClr val="585D68"/>
              </a:solidFill>
              <a:effectLst/>
              <a:latin typeface="Gotham A"/>
            </a:endParaRPr>
          </a:p>
          <a:p>
            <a:pPr algn="l"/>
            <a:r>
              <a:rPr lang="en-US" b="1" i="0" dirty="0">
                <a:solidFill>
                  <a:srgbClr val="585D68"/>
                </a:solidFill>
                <a:effectLst/>
                <a:latin typeface="Gotham A"/>
              </a:rPr>
              <a:t>“Legalese”.</a:t>
            </a:r>
            <a:r>
              <a:rPr lang="en-US" b="0" i="0" dirty="0">
                <a:solidFill>
                  <a:srgbClr val="585D68"/>
                </a:solidFill>
                <a:effectLst/>
                <a:latin typeface="Gotham A"/>
              </a:rPr>
              <a:t> Unlike other “commercial” contracts, courts interpret employment contracts to protect employees. So they scrutinize employment contract terms closely, usually deciding any ambiguities against the employer’s interest. There are technicalities associated with many employment contract terms, and it’s important to get the “legalese” and wording right so they will meet the legal tests for a court to enforce them. Properly implementing the employment contract is just as important as getting the terms right. The employment terms must be set at the time of hiring/start of employment: an employer can’t unilaterally impose new employment conditions that fundamentally change the employment relationship during the employment unless it gives the employee appropriate notice or “consideration”: something new of value in exchange for the obligations in the contract. </a:t>
            </a:r>
          </a:p>
          <a:p>
            <a:endParaRPr lang="en-CA" b="0" dirty="0"/>
          </a:p>
          <a:p>
            <a:r>
              <a:rPr lang="en-CA" b="0" dirty="0"/>
              <a:t>KEY </a:t>
            </a:r>
            <a:r>
              <a:rPr lang="en-CA" b="0"/>
              <a:t>TERMS: https://www.mcinnescooper.com/publications/the-top-12-employment-contract-terms/ </a:t>
            </a:r>
            <a:endParaRPr lang="en-CA" b="0" dirty="0"/>
          </a:p>
          <a:p>
            <a:endParaRPr lang="en-CA" b="0" dirty="0"/>
          </a:p>
          <a:p>
            <a:pPr algn="l"/>
            <a:r>
              <a:rPr lang="en-US" b="0" i="0" dirty="0">
                <a:solidFill>
                  <a:srgbClr val="585D68"/>
                </a:solidFill>
                <a:effectLst/>
                <a:latin typeface="Gotham A"/>
              </a:rPr>
              <a:t>A standard form employment agreement is useful, but the employer should always review it and, if required, customize it to the circumstances. That said, there are some terms that just about every employment contract should include. Here are the top 12.</a:t>
            </a:r>
          </a:p>
          <a:p>
            <a:pPr algn="l"/>
            <a:endParaRPr lang="en-US" b="0" i="0" dirty="0">
              <a:solidFill>
                <a:srgbClr val="585D68"/>
              </a:solidFill>
              <a:effectLst/>
              <a:latin typeface="Gotham A"/>
            </a:endParaRPr>
          </a:p>
          <a:p>
            <a:pPr algn="l"/>
            <a:r>
              <a:rPr lang="en-US" b="0" i="0" dirty="0">
                <a:solidFill>
                  <a:srgbClr val="585D68"/>
                </a:solidFill>
                <a:effectLst/>
                <a:latin typeface="Gotham A"/>
              </a:rPr>
              <a:t>1. Termination Clause. The COVID-19 pandemic illustrated the value of including a termination clause in an employment contract, as COVID-19 shut businesses down, employers were forced to terminate employees’ employment – and some courts decided </a:t>
            </a:r>
            <a:r>
              <a:rPr lang="en-US" b="0" i="0" u="sng" dirty="0">
                <a:solidFill>
                  <a:srgbClr val="E51E3D"/>
                </a:solidFill>
                <a:effectLst/>
                <a:latin typeface="Gotham A"/>
                <a:hlinkClick r:id="rId6"/>
              </a:rPr>
              <a:t>COVID-19’s economic impact extended the length of reasonable notice to which employees were entitled</a:t>
            </a:r>
            <a:r>
              <a:rPr lang="en-US" b="0" i="0" dirty="0">
                <a:solidFill>
                  <a:srgbClr val="585D68"/>
                </a:solidFill>
                <a:effectLst/>
                <a:latin typeface="Gotham A"/>
              </a:rPr>
              <a:t>. A “termination clause” is intended to displace an employee’s entitlement to “reasonable notice” upon termination of their employment without cause by specifically setting out the employee’s notice entitlement. The law generally presumes that an employer can terminate a contract of “indefinite duration” (as opposed to one for a fixed period) without cause by giving the employee “reasonable notice” (although the employment standards legislation of some provinces requires cause for termination of employees with more than a specified length of service; for example, under the </a:t>
            </a:r>
            <a:r>
              <a:rPr lang="en-US" b="0" i="0" u="sng" dirty="0">
                <a:solidFill>
                  <a:srgbClr val="E51E3D"/>
                </a:solidFill>
                <a:effectLst/>
                <a:latin typeface="Gotham A"/>
                <a:hlinkClick r:id="rId7"/>
              </a:rPr>
              <a:t>N.S. </a:t>
            </a:r>
            <a:r>
              <a:rPr lang="en-US" b="0" i="1" u="sng" dirty="0">
                <a:solidFill>
                  <a:srgbClr val="E51E3D"/>
                </a:solidFill>
                <a:effectLst/>
                <a:latin typeface="Gotham A"/>
                <a:hlinkClick r:id="rId7"/>
              </a:rPr>
              <a:t>Labour Standards Code</a:t>
            </a:r>
            <a:r>
              <a:rPr lang="en-US" b="0" i="0" dirty="0">
                <a:solidFill>
                  <a:srgbClr val="585D68"/>
                </a:solidFill>
                <a:effectLst/>
                <a:latin typeface="Gotham A"/>
              </a:rPr>
              <a:t>, an employer can only terminate an employee with 10 or more years in specific situations). But the meaning of “reasonable notice” is uncertain because it’s individually assessed at time of termination. A number of factors are used to assess the reasonableness of notice, including the nature of the position, length of service, age, ability to find comparable employment and circumstances surrounding the hiring. Employers can rebut the “reasonable notice” presumption with an enforceable termination clause. But it’s a difficult task. Courts interpret termination clauses very strictly, and in employees’ </a:t>
            </a:r>
            <a:r>
              <a:rPr lang="en-US" b="0" i="0" dirty="0" err="1">
                <a:solidFill>
                  <a:srgbClr val="585D68"/>
                </a:solidFill>
                <a:effectLst/>
                <a:latin typeface="Gotham A"/>
              </a:rPr>
              <a:t>favour</a:t>
            </a:r>
            <a:r>
              <a:rPr lang="en-US" b="0" i="0" dirty="0">
                <a:solidFill>
                  <a:srgbClr val="585D68"/>
                </a:solidFill>
                <a:effectLst/>
                <a:latin typeface="Gotham A"/>
              </a:rPr>
              <a:t>. To be enforceable, a termination clause must use clear, unambiguous language expressly specifying some other period of notice, and fully comply with employment standards legislation – made even more difficult by the </a:t>
            </a:r>
            <a:r>
              <a:rPr lang="en-US" b="0" i="0" u="sng" dirty="0">
                <a:solidFill>
                  <a:srgbClr val="E51E3D"/>
                </a:solidFill>
                <a:effectLst/>
                <a:latin typeface="Gotham A"/>
                <a:hlinkClick r:id="rId8"/>
              </a:rPr>
              <a:t>Ontario Court of Appeal’s June 2020 decision in </a:t>
            </a:r>
            <a:r>
              <a:rPr lang="en-US" b="0" i="1" u="sng" dirty="0" err="1">
                <a:solidFill>
                  <a:srgbClr val="E51E3D"/>
                </a:solidFill>
                <a:effectLst/>
                <a:latin typeface="Gotham A"/>
                <a:hlinkClick r:id="rId8"/>
              </a:rPr>
              <a:t>Waksdale</a:t>
            </a:r>
            <a:r>
              <a:rPr lang="en-US" b="0" i="1" u="sng" dirty="0">
                <a:solidFill>
                  <a:srgbClr val="E51E3D"/>
                </a:solidFill>
                <a:effectLst/>
                <a:latin typeface="Gotham A"/>
                <a:hlinkClick r:id="rId8"/>
              </a:rPr>
              <a:t> v. Swegon North America Inc.</a:t>
            </a:r>
            <a:r>
              <a:rPr lang="en-US" b="0" i="0" dirty="0">
                <a:solidFill>
                  <a:srgbClr val="585D68"/>
                </a:solidFill>
                <a:effectLst/>
                <a:latin typeface="Gotham A"/>
              </a:rPr>
              <a:t> This decision effectively voided termination clauses in most Ontario employment contracts, and caused significant concern for employers in other jurisdictions, particularly those in which the statutory termination notice exception is substantially similar to that in Ontario, including Nova Scotia and Newfoundland and Labrador. Despite these challenges, including an enforceable termination clause gives both the employer and the employee greater certainty about the notice period in the event of a “without cause” termination.</a:t>
            </a:r>
          </a:p>
          <a:p>
            <a:pPr algn="l"/>
            <a:endParaRPr lang="en-US" b="0" i="0" dirty="0">
              <a:solidFill>
                <a:srgbClr val="585D68"/>
              </a:solidFill>
              <a:effectLst/>
              <a:latin typeface="Gotham A"/>
            </a:endParaRPr>
          </a:p>
          <a:p>
            <a:pPr algn="l"/>
            <a:r>
              <a:rPr lang="en-US" b="0" i="0" dirty="0">
                <a:solidFill>
                  <a:srgbClr val="585D68"/>
                </a:solidFill>
                <a:effectLst/>
                <a:latin typeface="Gotham A"/>
              </a:rPr>
              <a:t>2. Temporary Layoff Clause. As a general rule, laying off an employee without the contractual right to do so amounts to a constructive dismissal: a breach of a fundamental term of the employee’s employment allowing the employee to treat their employment as terminated without cause, and to claim the same entitlements as if the employer had expressly dismissed them (statutory notice or pay in lieu of notice, reasonable notice, severance where applicable, or reinstatement in a unionized context). The COVID-19 pandemic similarly illustrated the value of a temporary layoff clause in an employment contract. While many employees accepted temporary lay-offs during COVID-19 even in the absence of a contractual clause, believing it to be the best alternative in the circumstances and hoping to be recalled, not all did so. And </a:t>
            </a:r>
            <a:r>
              <a:rPr lang="en-US" b="0" i="0" u="sng" dirty="0">
                <a:solidFill>
                  <a:srgbClr val="E51E3D"/>
                </a:solidFill>
                <a:effectLst/>
                <a:latin typeface="Gotham A"/>
                <a:hlinkClick r:id="rId6"/>
              </a:rPr>
              <a:t>courts have decided that those employees were constructively dismissed</a:t>
            </a:r>
            <a:r>
              <a:rPr lang="en-US" b="0" i="0" dirty="0">
                <a:solidFill>
                  <a:srgbClr val="585D68"/>
                </a:solidFill>
                <a:effectLst/>
                <a:latin typeface="Gotham A"/>
              </a:rPr>
              <a:t>, and found the employers liable for notice. Including a temporary lay-off clause in an employment contract gives employers some protection in the event that unforeseen circumstances, like a recession or even another pandemic, results in business slowdown or even temporary closure. However, ensure the clause complies with the applicable employment standards legislation; each province or territory has different rules for layoffs including if or when they are permitted and for how long. And be aware that practically, including a temporary lay-off clause in an employment contract could make it more difficult for an employer to hire new employees.</a:t>
            </a:r>
          </a:p>
          <a:p>
            <a:pPr algn="l"/>
            <a:endParaRPr lang="en-US" b="0" i="0" dirty="0">
              <a:solidFill>
                <a:srgbClr val="585D68"/>
              </a:solidFill>
              <a:effectLst/>
              <a:latin typeface="Gotham A"/>
            </a:endParaRPr>
          </a:p>
          <a:p>
            <a:pPr algn="l"/>
            <a:r>
              <a:rPr lang="en-US" b="0" i="0" dirty="0">
                <a:solidFill>
                  <a:srgbClr val="585D68"/>
                </a:solidFill>
                <a:effectLst/>
                <a:latin typeface="Gotham A"/>
              </a:rPr>
              <a:t>3. Obsolescence Clause. An “obsolescence clause” is intended to ensure the employment agreement will remain applicable and enforceable no matter how long it lasts, and even if the employment relationship fundamentally changes between the date the contract is signed and the date the employment relationship ends.</a:t>
            </a:r>
          </a:p>
          <a:p>
            <a:pPr algn="l"/>
            <a:endParaRPr lang="en-US" b="0" i="0" dirty="0">
              <a:solidFill>
                <a:srgbClr val="585D68"/>
              </a:solidFill>
              <a:effectLst/>
              <a:latin typeface="Gotham A"/>
            </a:endParaRPr>
          </a:p>
          <a:p>
            <a:pPr algn="l"/>
            <a:r>
              <a:rPr lang="en-US" b="0" i="0" dirty="0">
                <a:solidFill>
                  <a:srgbClr val="585D68"/>
                </a:solidFill>
                <a:effectLst/>
                <a:latin typeface="Gotham A"/>
              </a:rPr>
              <a:t>4. Severability &amp; Interpretation Clauses. One of those “legalese” clauses that can save the day, it states that any legally unenforceable terms of the contract are severed from the contract without affecting the enforceability of any of the other contract terms. For example, it could operate to sever an unenforceable probationary clause – and leave an otherwise enforceable termination clause standing. However, it’s important to be aware that a severability to clause won’t necessarily save a “without cause” termination clause if the “for cause” termination clause isn’t enforceable: </a:t>
            </a:r>
            <a:r>
              <a:rPr lang="en-US" b="0" i="0" u="sng" dirty="0">
                <a:solidFill>
                  <a:srgbClr val="E51E3D"/>
                </a:solidFill>
                <a:effectLst/>
                <a:latin typeface="Gotham A"/>
                <a:hlinkClick r:id="rId8"/>
              </a:rPr>
              <a:t>courts have interpreted even separate employment contract terms dealing with termination with cause, and termination without cause, to be a single clause</a:t>
            </a:r>
            <a:r>
              <a:rPr lang="en-US" b="0" i="0" dirty="0">
                <a:solidFill>
                  <a:srgbClr val="585D68"/>
                </a:solidFill>
                <a:effectLst/>
                <a:latin typeface="Gotham A"/>
              </a:rPr>
              <a:t>. For this reason, it’s helpful to also include </a:t>
            </a:r>
            <a:r>
              <a:rPr lang="en-US" b="0" i="0" u="sng" dirty="0">
                <a:solidFill>
                  <a:srgbClr val="E51E3D"/>
                </a:solidFill>
                <a:effectLst/>
                <a:latin typeface="Gotham A"/>
                <a:hlinkClick r:id="rId9"/>
              </a:rPr>
              <a:t>an interpretation clause (sometimes called a “fail-safe”, “saving”, or “minimum entitlements” provision)</a:t>
            </a:r>
            <a:r>
              <a:rPr lang="en-US" b="0" i="0" dirty="0">
                <a:solidFill>
                  <a:srgbClr val="585D68"/>
                </a:solidFill>
                <a:effectLst/>
                <a:latin typeface="Gotham A"/>
              </a:rPr>
              <a:t> that states that the terms of the contract should be read consistently with the applicable employment standards legislation such that the employer will, in all instances, provide the employee with their minimum statutory entitlements.</a:t>
            </a:r>
          </a:p>
          <a:p>
            <a:pPr algn="l"/>
            <a:endParaRPr lang="en-US" b="0" i="0" dirty="0">
              <a:solidFill>
                <a:srgbClr val="585D68"/>
              </a:solidFill>
              <a:effectLst/>
              <a:latin typeface="Gotham A"/>
            </a:endParaRPr>
          </a:p>
          <a:p>
            <a:pPr algn="l"/>
            <a:r>
              <a:rPr lang="en-US" b="0" i="0" dirty="0">
                <a:solidFill>
                  <a:srgbClr val="585D68"/>
                </a:solidFill>
                <a:effectLst/>
                <a:latin typeface="Gotham A"/>
              </a:rPr>
              <a:t>5. Non-Solicitation &amp;/or Non-Competition. Employers are exposed to financial loss when an ex-employee solicits her former employer’s customers and/or employees. Employers can often protect their interests by imposing post-employment obligations on employees limiting their ability to compete and/or to solicit customers and former employees. But public policy discourages such restraint of trade generally, and such obligations can affect the employee’s ability to earn a livelihood. So, courts closely scrutinize them and refuse to enforce them unless the employer can prove they protect a legitimate proprietary interest of the employer, and are reasonable in terms of duration, geographic scope and the nature of the activities prohibited. Non-competition clauses, in particular, are notoriously difficult to enforce. And recently, Ontario amended its employment standards legislation by adding </a:t>
            </a:r>
            <a:r>
              <a:rPr lang="en-US" b="0" i="0" u="sng" dirty="0">
                <a:solidFill>
                  <a:srgbClr val="E51E3D"/>
                </a:solidFill>
                <a:effectLst/>
                <a:latin typeface="Gotham A"/>
                <a:hlinkClick r:id="rId10"/>
              </a:rPr>
              <a:t>Part XV.1 to prohibit non-competition clauses</a:t>
            </a:r>
            <a:r>
              <a:rPr lang="en-US" b="0" i="0" dirty="0">
                <a:solidFill>
                  <a:srgbClr val="585D68"/>
                </a:solidFill>
                <a:effectLst/>
                <a:latin typeface="Gotham A"/>
              </a:rPr>
              <a:t> except in very limited circumstances. The key is to use clear and unambiguous language and not to ask for more than is really necessary to protect the employer’s interests. Non-solicitation clauses are less restrictive of employees’ ability to earn a living, often sufficient to protect the employer’s interests, and, provided they’re reasonable, generally easier to enforce.</a:t>
            </a:r>
          </a:p>
          <a:p>
            <a:pPr algn="l"/>
            <a:endParaRPr lang="en-US" b="0" i="0" dirty="0">
              <a:solidFill>
                <a:srgbClr val="585D68"/>
              </a:solidFill>
              <a:effectLst/>
              <a:latin typeface="Gotham A"/>
            </a:endParaRPr>
          </a:p>
          <a:p>
            <a:pPr algn="l"/>
            <a:r>
              <a:rPr lang="en-US" b="0" i="0" dirty="0">
                <a:solidFill>
                  <a:srgbClr val="585D68"/>
                </a:solidFill>
                <a:effectLst/>
                <a:latin typeface="Gotham A"/>
              </a:rPr>
              <a:t>6. Probationary Period. Including a period of probation to determine whether the candidate is suitable for employment can be of value to the employer. A probationary clause states the employer can terminate the employee’s employment during a specified probationary period without notice or cause – but to be enforceable, the clause must comply with the minimum notice period required under the applicable employment standards legislation.</a:t>
            </a:r>
          </a:p>
          <a:p>
            <a:pPr algn="l"/>
            <a:endParaRPr lang="en-US" b="0" i="0" dirty="0">
              <a:solidFill>
                <a:srgbClr val="585D68"/>
              </a:solidFill>
              <a:effectLst/>
              <a:latin typeface="Gotham A"/>
            </a:endParaRPr>
          </a:p>
          <a:p>
            <a:pPr algn="l"/>
            <a:r>
              <a:rPr lang="en-US" b="0" i="0" dirty="0">
                <a:solidFill>
                  <a:srgbClr val="585D68"/>
                </a:solidFill>
                <a:effectLst/>
                <a:latin typeface="Gotham A"/>
              </a:rPr>
              <a:t>7. Protection of Intellectual Property, Confidentiality &amp; Non-Disclosure. </a:t>
            </a:r>
            <a:r>
              <a:rPr lang="en-US" b="0" i="0" u="sng" dirty="0">
                <a:solidFill>
                  <a:srgbClr val="E51E3D"/>
                </a:solidFill>
                <a:effectLst/>
                <a:latin typeface="Gotham A"/>
                <a:hlinkClick r:id="rId11"/>
              </a:rPr>
              <a:t>Intellectual property (IP) and confidential information, like market research, financials and customer information, can be an employer’s biggest asset</a:t>
            </a:r>
            <a:r>
              <a:rPr lang="en-US" b="0" i="0" dirty="0">
                <a:solidFill>
                  <a:srgbClr val="585D68"/>
                </a:solidFill>
                <a:effectLst/>
                <a:latin typeface="Gotham A"/>
              </a:rPr>
              <a:t>. The employment agreement should protect them and require the employee to keep them confidential. Address who owns any IP the employee develops and define what it covers and what is confidential; require the employee to acknowledge how they will or did gain it and continue the obligation post termination.</a:t>
            </a:r>
          </a:p>
          <a:p>
            <a:pPr algn="l"/>
            <a:endParaRPr lang="en-US" b="0" i="0" dirty="0">
              <a:solidFill>
                <a:srgbClr val="585D68"/>
              </a:solidFill>
              <a:effectLst/>
              <a:latin typeface="Gotham A"/>
            </a:endParaRPr>
          </a:p>
          <a:p>
            <a:pPr algn="l"/>
            <a:r>
              <a:rPr lang="en-US" b="0" i="0" dirty="0">
                <a:solidFill>
                  <a:srgbClr val="585D68"/>
                </a:solidFill>
                <a:effectLst/>
                <a:latin typeface="Gotham A"/>
              </a:rPr>
              <a:t>8. Fixed-Term. Fixed-term contracts can be risky for employers, as the 2023 decision in </a:t>
            </a:r>
            <a:r>
              <a:rPr lang="en-US" b="0" i="1" u="sng" dirty="0">
                <a:solidFill>
                  <a:srgbClr val="E51E3D"/>
                </a:solidFill>
                <a:effectLst/>
                <a:latin typeface="Gotham A"/>
                <a:hlinkClick r:id="rId4"/>
              </a:rPr>
              <a:t>Dornan v. New Brunswick (Health)</a:t>
            </a:r>
            <a:r>
              <a:rPr lang="en-US" b="0" i="0" dirty="0">
                <a:solidFill>
                  <a:srgbClr val="585D68"/>
                </a:solidFill>
                <a:effectLst/>
                <a:latin typeface="Gotham A"/>
              </a:rPr>
              <a:t> aptly demonstrates. If there’s no termination clause, an employer that terminates a fixed-term contract before the end of the term is liable to pay the employee for the balance of the term. And there’s more: in some provinces and territories courts and tribunals have decided the employee’s typical duty to mitigate their damages doesn’t apply in the case of a fixed-term contract. So, while there are a limited number of circumstances where a fixed-term contract makes sense, carefully consider whether it or an indefinite term employment contract is best in the circumstances. If you do decide to use a fixed-term contract, make that clear and include a termination clause specifying the notice to which the employee is entitled upon early termination of the contract –or risk paying the remaining balance of the term.</a:t>
            </a:r>
          </a:p>
          <a:p>
            <a:pPr algn="l"/>
            <a:endParaRPr lang="en-US" b="0" i="0" dirty="0">
              <a:solidFill>
                <a:srgbClr val="585D68"/>
              </a:solidFill>
              <a:effectLst/>
              <a:latin typeface="Gotham A"/>
            </a:endParaRPr>
          </a:p>
          <a:p>
            <a:pPr algn="l"/>
            <a:r>
              <a:rPr lang="en-US" b="0" i="0" dirty="0">
                <a:solidFill>
                  <a:srgbClr val="585D68"/>
                </a:solidFill>
                <a:effectLst/>
                <a:latin typeface="Gotham A"/>
              </a:rPr>
              <a:t>9. Permitted / Prohibited Activities. The proliferation of “work from home” arrangements has led to another recent trend: “overemployment”, where employees work for multiple different employers, at the same time, and without the knowledge of any of the employers. An employer does not automatically have cause to terminate a “moonlighting” employee without notice or pay-in-lieu of notice. Make it clear whether the employee is permitted to undertake other activities – for pay, or without pay (such as charitable work) – during her employment, or whether she must devote all of the time to the job, and other activities (or certain ones) are either completely off-limits or require the employer’s (ideally written) consent ahead of time. Similarly, employees sometimes assume that “work from home” implies permission to “work from anywhere” – including from another province or territory. However, typically, the employer must comply with the employment-related laws (including employment standards and occupational health and safety) of the province or territory in which the employee is located. So, consider whether to include a term requiring the employee to work in a specified province or territory, and confirm that this is a fundamental term of the employment. Also require that an employee obtain the employer’s approval (and if approved, that they sign a revised employment contract) if they wish to permanently move to and work from another province or territory.</a:t>
            </a:r>
          </a:p>
          <a:p>
            <a:pPr algn="l"/>
            <a:endParaRPr lang="en-US" b="0" i="0" dirty="0">
              <a:solidFill>
                <a:srgbClr val="585D68"/>
              </a:solidFill>
              <a:effectLst/>
              <a:latin typeface="Gotham A"/>
            </a:endParaRPr>
          </a:p>
          <a:p>
            <a:pPr algn="l"/>
            <a:r>
              <a:rPr lang="en-US" b="0" i="0" dirty="0">
                <a:solidFill>
                  <a:srgbClr val="585D68"/>
                </a:solidFill>
                <a:effectLst/>
                <a:latin typeface="Gotham A"/>
              </a:rPr>
              <a:t>10. Entire Agreement Clause. Another “legalese” clause that can make a difference in a dispute, this clause states that the written agreement is the complete agreement, and supersedes any prior agreements – oral or written, drafts or final – the employer and employee might previously have made about the contract’s subject. The intent is to prevent either from claiming there are other contract terms in addition to those in the written contract.</a:t>
            </a:r>
          </a:p>
          <a:p>
            <a:pPr algn="l"/>
            <a:endParaRPr lang="en-US" b="0" i="0" dirty="0">
              <a:solidFill>
                <a:srgbClr val="585D68"/>
              </a:solidFill>
              <a:effectLst/>
              <a:latin typeface="Gotham A"/>
            </a:endParaRPr>
          </a:p>
          <a:p>
            <a:pPr algn="l"/>
            <a:r>
              <a:rPr lang="en-US" b="0" i="0" dirty="0">
                <a:solidFill>
                  <a:srgbClr val="585D68"/>
                </a:solidFill>
                <a:effectLst/>
                <a:latin typeface="Gotham A"/>
              </a:rPr>
              <a:t>11. Independent Legal Advice. While independent legal advice isn’t required, it can help the employer enforce the employment contract. For example, in the 2023 decision in </a:t>
            </a:r>
            <a:r>
              <a:rPr lang="en-US" b="0" i="1" u="sng" dirty="0">
                <a:solidFill>
                  <a:srgbClr val="E51E3D"/>
                </a:solidFill>
                <a:effectLst/>
                <a:latin typeface="Gotham A"/>
                <a:hlinkClick r:id="rId4"/>
              </a:rPr>
              <a:t>Dornan v. New Brunswick (Health)</a:t>
            </a:r>
            <a:r>
              <a:rPr lang="en-US" b="0" i="0" dirty="0">
                <a:solidFill>
                  <a:srgbClr val="585D68"/>
                </a:solidFill>
                <a:effectLst/>
                <a:latin typeface="Gotham A"/>
              </a:rPr>
              <a:t>, the employer’s failure to encourage the employee to obtain independent legal advice before signing the written employment contract was one factor relevant to deciding whether the employment contract – and the termination clause in it – was enforceable. Include a clause in which the employee acknowledges she had the opportunity to seek independent legal advice on the contract. And be sure to actually give the employee time to consider the contract and to get that legal advice before signing.</a:t>
            </a:r>
          </a:p>
          <a:p>
            <a:pPr algn="l"/>
            <a:endParaRPr lang="en-US" b="0" i="0" dirty="0">
              <a:solidFill>
                <a:srgbClr val="585D68"/>
              </a:solidFill>
              <a:effectLst/>
              <a:latin typeface="Gotham A"/>
            </a:endParaRPr>
          </a:p>
          <a:p>
            <a:pPr algn="l"/>
            <a:r>
              <a:rPr lang="en-US" b="0" i="0" dirty="0">
                <a:solidFill>
                  <a:srgbClr val="585D68"/>
                </a:solidFill>
                <a:effectLst/>
                <a:latin typeface="Gotham A"/>
              </a:rPr>
              <a:t>12. Resignation Notice Clause. Employers often require senior executives to give notice of resignation to deal with difficulty in recruiting or replacing a specialized skills position and to ensure a smooth transition. The resignation notice is often considered a moral obligation, and most employers do not act on such a clause – but it is enforceable.</a:t>
            </a:r>
          </a:p>
          <a:p>
            <a:endParaRPr lang="en-CA" b="0" dirty="0"/>
          </a:p>
          <a:p>
            <a:endParaRPr lang="en-CA" b="0" dirty="0"/>
          </a:p>
          <a:p>
            <a:r>
              <a:rPr lang="en-CA" b="0" dirty="0"/>
              <a:t>TIMING: https://www.mcinnescooper.com/publications/3-real-life-lessons-in-how-not-to-hire-or-fire-an-employee/</a:t>
            </a:r>
          </a:p>
          <a:p>
            <a:endParaRPr lang="en-CA" b="0" dirty="0"/>
          </a:p>
          <a:p>
            <a:pPr algn="l"/>
            <a:r>
              <a:rPr lang="en-US" b="0" i="0" dirty="0">
                <a:solidFill>
                  <a:srgbClr val="585D68"/>
                </a:solidFill>
                <a:effectLst/>
                <a:latin typeface="Gotham A"/>
              </a:rPr>
              <a:t>On February 15, 2023, an adjudicator ordered an employer to pay what could be the “largest employment compensation” ever awarded in New Brunswick history after it abruptly fired the CEO of a health authority: about $2M, including $200K in aggravated (aka “Wallace”) damages. The hiring and the termination processes are equally important – and </a:t>
            </a:r>
            <a:r>
              <a:rPr lang="en-US" b="0" i="0" u="sng" dirty="0">
                <a:solidFill>
                  <a:srgbClr val="E51E3D"/>
                </a:solidFill>
                <a:effectLst/>
                <a:latin typeface="Gotham A"/>
                <a:hlinkClick r:id="rId12"/>
              </a:rPr>
              <a:t>equally mine-filled</a:t>
            </a:r>
            <a:r>
              <a:rPr lang="en-US" b="0" i="0" dirty="0">
                <a:solidFill>
                  <a:srgbClr val="585D68"/>
                </a:solidFill>
                <a:effectLst/>
                <a:latin typeface="Gotham A"/>
              </a:rPr>
              <a:t> – stages of the employment relationship for employers. The widely publicized decision in </a:t>
            </a:r>
            <a:r>
              <a:rPr lang="en-US" b="0" i="1" u="sng" dirty="0">
                <a:solidFill>
                  <a:srgbClr val="E51E3D"/>
                </a:solidFill>
                <a:effectLst/>
                <a:latin typeface="Gotham A"/>
                <a:hlinkClick r:id="rId13"/>
              </a:rPr>
              <a:t>Dornan v. New Brunswick (Health)</a:t>
            </a:r>
            <a:r>
              <a:rPr lang="en-US" b="0" i="0" dirty="0">
                <a:solidFill>
                  <a:srgbClr val="585D68"/>
                </a:solidFill>
                <a:effectLst/>
                <a:latin typeface="Gotham A"/>
              </a:rPr>
              <a:t> is a real-life case study in how not to hire – or to fire – an employee. Here’s a look at what the employer in </a:t>
            </a:r>
            <a:r>
              <a:rPr lang="en-US" b="0" i="1" dirty="0">
                <a:solidFill>
                  <a:srgbClr val="585D68"/>
                </a:solidFill>
                <a:effectLst/>
                <a:latin typeface="Gotham A"/>
              </a:rPr>
              <a:t>Dornan</a:t>
            </a:r>
            <a:r>
              <a:rPr lang="en-US" b="0" i="0" dirty="0">
                <a:solidFill>
                  <a:srgbClr val="585D68"/>
                </a:solidFill>
                <a:effectLst/>
                <a:latin typeface="Gotham A"/>
              </a:rPr>
              <a:t> did wrong, how it cost the employer, and three lessons you can learn from the employer’s mistakes.</a:t>
            </a:r>
          </a:p>
          <a:p>
            <a:pPr algn="l"/>
            <a:endParaRPr lang="en-US" b="0" i="0" dirty="0">
              <a:solidFill>
                <a:srgbClr val="585D68"/>
              </a:solidFill>
              <a:effectLst/>
              <a:latin typeface="Gotham A"/>
            </a:endParaRPr>
          </a:p>
          <a:p>
            <a:pPr marL="0" indent="0" algn="l">
              <a:buNone/>
            </a:pPr>
            <a:r>
              <a:rPr lang="en-US" b="1" i="0" dirty="0">
                <a:solidFill>
                  <a:srgbClr val="585D68"/>
                </a:solidFill>
                <a:effectLst/>
                <a:latin typeface="Gotham A"/>
              </a:rPr>
              <a:t>Timing (of the Contract) Can Be Everything:</a:t>
            </a:r>
            <a:r>
              <a:rPr lang="en-US" b="0" i="0" dirty="0">
                <a:solidFill>
                  <a:srgbClr val="585D68"/>
                </a:solidFill>
                <a:effectLst/>
                <a:latin typeface="Gotham A"/>
              </a:rPr>
              <a:t> The employer’s first – and biggest – mistake is a common one: it introduced a written employment contract with an important new term, after it already had an employment contract with the employee and after he had already started the job.</a:t>
            </a:r>
          </a:p>
          <a:p>
            <a:pPr marL="0" indent="0" algn="l">
              <a:buNone/>
            </a:pPr>
            <a:endParaRPr lang="en-US" b="0" i="0" dirty="0">
              <a:solidFill>
                <a:srgbClr val="585D68"/>
              </a:solidFill>
              <a:effectLst/>
              <a:latin typeface="Gotham A"/>
            </a:endParaRPr>
          </a:p>
          <a:p>
            <a:pPr marL="171450" lvl="0" indent="-171450" algn="l">
              <a:buFont typeface="Arial" panose="020B0604020202020204" pitchFamily="34" charset="0"/>
              <a:buChar char="•"/>
            </a:pPr>
            <a:r>
              <a:rPr lang="en-US" b="1" i="0" dirty="0">
                <a:solidFill>
                  <a:srgbClr val="585D68"/>
                </a:solidFill>
                <a:effectLst/>
                <a:latin typeface="Gotham A"/>
              </a:rPr>
              <a:t>What Happened. </a:t>
            </a:r>
            <a:r>
              <a:rPr lang="en-US" b="0" i="0" dirty="0">
                <a:solidFill>
                  <a:srgbClr val="585D68"/>
                </a:solidFill>
                <a:effectLst/>
                <a:latin typeface="Gotham A"/>
              </a:rPr>
              <a:t>The employer and the employee, Dr. Dornan, negotiated the terms of Dr. Dornan’s contract verbally and over text messages. They eventually reached agreement on the essential terms. No mention was ever made of a without cause “termination clause” that would limit the compensation the employer would pay Dr. Dornan if it terminated his employment without cause before the employment term ended. A short time after Dr. Dornan had started working, the employer presented him with a written employment contract. The written contract had terms the employer and Dr. Dornan had never discussed – including a without cause termination clause. The employer didn’t encourage Dr. Dornan to seek independent legal advice, nor did he. The employer also failed to draw Dr. Dornan’s attention to the new termination clause. The adjudicator said Dr. Dornan “was not a sophisticated employee”; while he might have understood the effect of the termination clause, he thought he had to sign the contract. The adjudicator also considered Dr. Dornan to be “vulnerable” because he had already quit his job and his prior position had been filled; he felt he had no other option but to sign. So, he signed the written contract. When Dr. Dornan sued the employer for wrongful dismissal, the employer tried to rely on the termination clause to limit the compensation it had to pay Dr. Dornan. It failed. The adjudicator decided the termination clause wasn’t enforceable because the employer and Dr. Dornan had already agreed to the contract terms verbally, and the employer didn’t offer Dr. Dornan any “consideration” (something of new value), an essential requirement for any valid contract, in exchange for the new contractual term. The employer argued its payment of Dr. Dornan’s physicians licensing fees was consideration for the termination clause. The adjudicator rejected this argument because the offer to pay the fees happened after the employer presented Dr. Dornan with the written employment contract and the payment was “in no way directly or indirectly linked to the added termination clause”.</a:t>
            </a:r>
          </a:p>
          <a:p>
            <a:pPr marL="171450" lvl="0" indent="-171450" algn="l">
              <a:buFont typeface="Arial" panose="020B0604020202020204" pitchFamily="34" charset="0"/>
              <a:buChar char="•"/>
            </a:pPr>
            <a:endParaRPr lang="en-US" b="0" i="0" dirty="0">
              <a:solidFill>
                <a:srgbClr val="585D68"/>
              </a:solidFill>
              <a:effectLst/>
              <a:latin typeface="Gotham A"/>
            </a:endParaRPr>
          </a:p>
          <a:p>
            <a:pPr marL="171450" lvl="0" indent="-171450" algn="l">
              <a:buFont typeface="Arial" panose="020B0604020202020204" pitchFamily="34" charset="0"/>
              <a:buChar char="•"/>
            </a:pPr>
            <a:r>
              <a:rPr lang="en-US" b="1" i="0" dirty="0">
                <a:solidFill>
                  <a:srgbClr val="585D68"/>
                </a:solidFill>
                <a:effectLst/>
                <a:latin typeface="Gotham A"/>
              </a:rPr>
              <a:t>The Lesson.</a:t>
            </a:r>
            <a:r>
              <a:rPr lang="en-US" b="0" i="0" dirty="0">
                <a:solidFill>
                  <a:srgbClr val="585D68"/>
                </a:solidFill>
                <a:effectLst/>
                <a:latin typeface="Gotham A"/>
              </a:rPr>
              <a:t> Employers have a contract with every employee whether it’s in writing or not. However, it’s often difficult to determine the scope and terms of a verbal contract, with disputes often resolving on the basis of the employer’s word against the employee’s. A </a:t>
            </a:r>
            <a:r>
              <a:rPr lang="en-US" b="0" i="0" u="sng" dirty="0">
                <a:solidFill>
                  <a:srgbClr val="E51E3D"/>
                </a:solidFill>
                <a:effectLst/>
                <a:latin typeface="Gotham A"/>
                <a:hlinkClick r:id="rId14"/>
              </a:rPr>
              <a:t>well-drafted written employment contract, including a without cause termination clause is crucial </a:t>
            </a:r>
            <a:r>
              <a:rPr lang="en-US" b="0" i="0" dirty="0">
                <a:solidFill>
                  <a:srgbClr val="585D68"/>
                </a:solidFill>
                <a:effectLst/>
                <a:latin typeface="Gotham A"/>
              </a:rPr>
              <a:t>in protecting the employer’s interests, helping to avoid and resolve disputes, and ultimately saving the employer time and money. But timing matters: </a:t>
            </a:r>
            <a:r>
              <a:rPr lang="en-US" b="0" i="0" dirty="0">
                <a:solidFill>
                  <a:srgbClr val="E51E3D"/>
                </a:solidFill>
                <a:effectLst/>
                <a:latin typeface="Gotham A"/>
              </a:rPr>
              <a:t>when the employee signs a written contract is just as important as its terms</a:t>
            </a:r>
            <a:r>
              <a:rPr lang="en-US" b="0" i="0" dirty="0">
                <a:solidFill>
                  <a:srgbClr val="585D68"/>
                </a:solidFill>
                <a:effectLst/>
                <a:latin typeface="Gotham A"/>
              </a:rPr>
              <a:t>.</a:t>
            </a:r>
          </a:p>
          <a:p>
            <a:pPr marL="0" lvl="0" indent="0" algn="l">
              <a:buFont typeface="Arial" panose="020B0604020202020204" pitchFamily="34" charset="0"/>
              <a:buNone/>
            </a:pPr>
            <a:endParaRPr lang="en-US" b="0" i="0" dirty="0">
              <a:solidFill>
                <a:srgbClr val="585D68"/>
              </a:solidFill>
              <a:effectLst/>
              <a:latin typeface="Gotham A"/>
            </a:endParaRPr>
          </a:p>
          <a:p>
            <a:pPr lvl="1" algn="l">
              <a:buFont typeface="Arial" panose="020B0604020202020204" pitchFamily="34" charset="0"/>
              <a:buChar char="•"/>
            </a:pPr>
            <a:r>
              <a:rPr lang="en-US" b="1" i="0" dirty="0">
                <a:solidFill>
                  <a:srgbClr val="585D68"/>
                </a:solidFill>
                <a:effectLst/>
                <a:latin typeface="Gotham A"/>
              </a:rPr>
              <a:t>Conditional Offer.</a:t>
            </a:r>
            <a:r>
              <a:rPr lang="en-US" b="0" i="0" dirty="0">
                <a:solidFill>
                  <a:srgbClr val="585D68"/>
                </a:solidFill>
                <a:effectLst/>
                <a:latin typeface="Gotham A"/>
              </a:rPr>
              <a:t> You can verbally negotiate the terms of employment – but don’t lead the employee to believe it’s a done deal. Be clear that the job offer is conditional on the candidate signing a written employment contract in a form that’s acceptable to you and that it will include a termination clause. Then make sure the candidate signs the written employment contract before they start work, even if it means pushing back the start date.</a:t>
            </a:r>
          </a:p>
          <a:p>
            <a:pPr lvl="1" algn="l">
              <a:buFont typeface="Arial" panose="020B0604020202020204" pitchFamily="34" charset="0"/>
              <a:buChar char="•"/>
            </a:pPr>
            <a:endParaRPr lang="en-US" b="0" i="0" dirty="0">
              <a:solidFill>
                <a:srgbClr val="585D68"/>
              </a:solidFill>
              <a:effectLst/>
              <a:latin typeface="Gotham A"/>
            </a:endParaRPr>
          </a:p>
          <a:p>
            <a:pPr lvl="1" algn="l">
              <a:buFont typeface="Arial" panose="020B0604020202020204" pitchFamily="34" charset="0"/>
              <a:buChar char="•"/>
            </a:pPr>
            <a:r>
              <a:rPr lang="en-US" b="1" i="0" dirty="0">
                <a:solidFill>
                  <a:srgbClr val="585D68"/>
                </a:solidFill>
                <a:effectLst/>
                <a:latin typeface="Gotham A"/>
              </a:rPr>
              <a:t>Independent Legal Advice.</a:t>
            </a:r>
            <a:r>
              <a:rPr lang="en-US" b="0" i="0" dirty="0">
                <a:solidFill>
                  <a:srgbClr val="585D68"/>
                </a:solidFill>
                <a:effectLst/>
                <a:latin typeface="Gotham A"/>
              </a:rPr>
              <a:t> Suggest, in writing, the employee get independent legal advice on the written contract and give them a reasonable time to get it. The adjudicator might still have found the termination clause unenforceable in Dr. Dornan’s circumstances, but it can be a factor in saving an employment contract from being found unenforceable. And regardless, it’s good practice for employers, especially when it comes to senior roles with large compensation packages.</a:t>
            </a:r>
          </a:p>
          <a:p>
            <a:pPr lvl="1" algn="l">
              <a:buFont typeface="Arial" panose="020B0604020202020204" pitchFamily="34" charset="0"/>
              <a:buChar char="•"/>
            </a:pPr>
            <a:endParaRPr lang="en-US" b="0" i="0" dirty="0">
              <a:solidFill>
                <a:srgbClr val="585D68"/>
              </a:solidFill>
              <a:effectLst/>
              <a:latin typeface="Gotham A"/>
            </a:endParaRPr>
          </a:p>
          <a:p>
            <a:pPr lvl="1" algn="l">
              <a:buFont typeface="Arial" panose="020B0604020202020204" pitchFamily="34" charset="0"/>
              <a:buChar char="•"/>
            </a:pPr>
            <a:r>
              <a:rPr lang="en-US" b="1" i="0" dirty="0">
                <a:solidFill>
                  <a:srgbClr val="585D68"/>
                </a:solidFill>
                <a:effectLst/>
                <a:latin typeface="Gotham A"/>
              </a:rPr>
              <a:t>Attention &amp; Consideration.</a:t>
            </a:r>
            <a:r>
              <a:rPr lang="en-US" b="0" i="0" dirty="0">
                <a:solidFill>
                  <a:srgbClr val="585D68"/>
                </a:solidFill>
                <a:effectLst/>
                <a:latin typeface="Gotham A"/>
              </a:rPr>
              <a:t> If you must introduce a written contract after concluding a verbal contract with the employee or after the employee has started working, make sure you bring any terms that weren’t discussed previously to the employee’s attention and you give them something of new value, for example a signing bonus or additional vacation, in exchange for the new terms. Ensure you expressly link the new benefit to the employee signing the written contract. Finally, be aware that courts have clearly decided that abstaining from firing an employee (or continuing to employ them) isn’t sufficient value for accepting a new term.</a:t>
            </a:r>
          </a:p>
          <a:p>
            <a:pPr lvl="1"/>
            <a:endParaRPr lang="en-CA"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9278A9-9754-4B9B-A3BF-2213E4A3EF8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998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DFBA20-926E-2741-B393-64227B5A5299}" type="slidenum">
              <a:rPr lang="en-US" smtClean="0"/>
              <a:t>3</a:t>
            </a:fld>
            <a:endParaRPr lang="en-US"/>
          </a:p>
        </p:txBody>
      </p:sp>
    </p:spTree>
    <p:extLst>
      <p:ext uri="{BB962C8B-B14F-4D97-AF65-F5344CB8AC3E}">
        <p14:creationId xmlns:p14="http://schemas.microsoft.com/office/powerpoint/2010/main" val="2899979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DFBA20-926E-2741-B393-64227B5A5299}" type="slidenum">
              <a:rPr lang="en-US" smtClean="0"/>
              <a:t>4</a:t>
            </a:fld>
            <a:endParaRPr lang="en-US"/>
          </a:p>
        </p:txBody>
      </p:sp>
    </p:spTree>
    <p:extLst>
      <p:ext uri="{BB962C8B-B14F-4D97-AF65-F5344CB8AC3E}">
        <p14:creationId xmlns:p14="http://schemas.microsoft.com/office/powerpoint/2010/main" val="988726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34190-CDD1-491E-8F36-839D130086E6}" type="slidenum">
              <a:rPr lang="en-CA" smtClean="0"/>
              <a:t>5</a:t>
            </a:fld>
            <a:endParaRPr lang="en-CA"/>
          </a:p>
        </p:txBody>
      </p:sp>
    </p:spTree>
    <p:extLst>
      <p:ext uri="{BB962C8B-B14F-4D97-AF65-F5344CB8AC3E}">
        <p14:creationId xmlns:p14="http://schemas.microsoft.com/office/powerpoint/2010/main" val="2159045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DFBA20-926E-2741-B393-64227B5A5299}" type="slidenum">
              <a:rPr lang="en-US" smtClean="0"/>
              <a:t>6</a:t>
            </a:fld>
            <a:endParaRPr lang="en-US"/>
          </a:p>
        </p:txBody>
      </p:sp>
    </p:spTree>
    <p:extLst>
      <p:ext uri="{BB962C8B-B14F-4D97-AF65-F5344CB8AC3E}">
        <p14:creationId xmlns:p14="http://schemas.microsoft.com/office/powerpoint/2010/main" val="403909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Image: If you don’t put the time in &amp; hire right, it</a:t>
            </a:r>
            <a:r>
              <a:rPr lang="en-US" sz="1200" b="0" i="0" kern="1200" baseline="0" dirty="0">
                <a:solidFill>
                  <a:schemeClr val="tx1"/>
                </a:solidFill>
                <a:effectLst/>
                <a:latin typeface="+mn-lt"/>
                <a:ea typeface="+mn-ea"/>
                <a:cs typeface="+mn-cs"/>
              </a:rPr>
              <a:t> will come back to bite you in the butt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https://www.mcinnescooper.com/publications/12-key-dos-donts-of-hiring-firing/</a:t>
            </a:r>
            <a:r>
              <a:rPr lang="en-US" sz="1200" b="0" i="0" kern="1200" baseline="0" dirty="0">
                <a:solidFill>
                  <a:schemeClr val="tx1"/>
                </a:solidFill>
                <a:effectLst/>
                <a:latin typeface="+mn-lt"/>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585D68"/>
                </a:solidFill>
                <a:effectLst/>
                <a:latin typeface="Gotham A"/>
              </a:rPr>
              <a:t>Hiring is an important part of the employment process: once you’ve hired an employee, it will be difficult for you to later end the relationship if, for example, the employee just isn’t working out. So, it’s critical that you put the time in up-front to ensure you’re hiring the right people. This means you must gather information about applicants. But take care to get the information you need in a way that both respects applicants’ rights and minimizes your own exposure.</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8EF72-AF37-49C9-9BB0-8269C9E5ED3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163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a:normAutofit fontScale="92500" lnSpcReduction="20000"/>
          </a:bodyPr>
          <a:lstStyle/>
          <a:p>
            <a:pPr marL="0" indent="0">
              <a:buNone/>
            </a:pPr>
            <a:r>
              <a:rPr lang="en-US" sz="1200" b="0" i="0" kern="1200" dirty="0">
                <a:solidFill>
                  <a:schemeClr val="tx1"/>
                </a:solidFill>
                <a:effectLst/>
                <a:latin typeface="+mn-lt"/>
                <a:ea typeface="+mn-ea"/>
                <a:cs typeface="+mn-cs"/>
              </a:rPr>
              <a:t>https://www.mcinnescooper.com/publications/12-key-dos-donts-of-hiring-firing/</a:t>
            </a:r>
          </a:p>
          <a:p>
            <a:pPr marL="0" indent="0">
              <a:buNone/>
            </a:pPr>
            <a:endParaRPr lang="en-US" sz="1200" b="1" i="0" kern="1200" dirty="0">
              <a:solidFill>
                <a:schemeClr val="tx1"/>
              </a:solidFill>
              <a:effectLst/>
              <a:latin typeface="+mn-lt"/>
              <a:ea typeface="+mn-ea"/>
              <a:cs typeface="+mn-cs"/>
            </a:endParaRPr>
          </a:p>
          <a:p>
            <a:pPr algn="l"/>
            <a:r>
              <a:rPr lang="en-US" b="1" i="0" dirty="0">
                <a:solidFill>
                  <a:srgbClr val="585D68"/>
                </a:solidFill>
                <a:effectLst/>
                <a:latin typeface="Gotham A"/>
              </a:rPr>
              <a:t>Do require all applicants to submit a (well-drafted) employment application</a:t>
            </a:r>
          </a:p>
          <a:p>
            <a:pPr algn="l"/>
            <a:endParaRPr lang="en-US" b="0" i="0" dirty="0">
              <a:solidFill>
                <a:srgbClr val="585D68"/>
              </a:solidFill>
              <a:effectLst/>
              <a:latin typeface="Gotham A"/>
            </a:endParaRPr>
          </a:p>
          <a:p>
            <a:pPr algn="l"/>
            <a:r>
              <a:rPr lang="en-US" b="0" i="0" dirty="0">
                <a:solidFill>
                  <a:srgbClr val="585D68"/>
                </a:solidFill>
                <a:effectLst/>
                <a:latin typeface="Gotham A"/>
              </a:rPr>
              <a:t>First contact between an applicant and an employer is typically by way of an employment application or a resume. Even if an applicant provides a resume, it’s still good practice to require them to your form of application.</a:t>
            </a:r>
          </a:p>
          <a:p>
            <a:pPr algn="l"/>
            <a:endParaRPr lang="en-US" b="0" i="0" dirty="0">
              <a:solidFill>
                <a:srgbClr val="585D68"/>
              </a:solidFill>
              <a:effectLst/>
              <a:latin typeface="Gotham A"/>
            </a:endParaRPr>
          </a:p>
          <a:p>
            <a:pPr algn="l"/>
            <a:r>
              <a:rPr lang="en-US" b="1" i="0" dirty="0">
                <a:solidFill>
                  <a:srgbClr val="585D68"/>
                </a:solidFill>
                <a:effectLst/>
                <a:latin typeface="Gotham A"/>
              </a:rPr>
              <a:t>Information.</a:t>
            </a:r>
            <a:r>
              <a:rPr lang="en-US" b="0" i="0" dirty="0">
                <a:solidFill>
                  <a:srgbClr val="585D68"/>
                </a:solidFill>
                <a:effectLst/>
                <a:latin typeface="Gotham A"/>
              </a:rPr>
              <a:t> The application form will allow you to gather the specific information you wants for your evaluation. There’s some information to which you’re entitled – and some to which you’re not. It’s important that you draft an application form that collects only the information to which you’re entitled, and all you need to evaluate the applicant. An employer can ask for:</a:t>
            </a:r>
          </a:p>
          <a:p>
            <a:pPr algn="l"/>
            <a:endParaRPr lang="en-US" b="0" i="0" dirty="0">
              <a:solidFill>
                <a:srgbClr val="585D68"/>
              </a:solidFill>
              <a:effectLst/>
              <a:latin typeface="Gotham A"/>
            </a:endParaRPr>
          </a:p>
          <a:p>
            <a:pPr algn="l">
              <a:buFont typeface="Arial" panose="020B0604020202020204" pitchFamily="34" charset="0"/>
              <a:buChar char="•"/>
            </a:pPr>
            <a:r>
              <a:rPr lang="en-US" b="0" i="0" dirty="0">
                <a:solidFill>
                  <a:srgbClr val="585D68"/>
                </a:solidFill>
                <a:effectLst/>
                <a:latin typeface="Gotham A"/>
              </a:rPr>
              <a:t>Some personal information such as the employee’s name and address.</a:t>
            </a:r>
          </a:p>
          <a:p>
            <a:pPr algn="l">
              <a:buFont typeface="Arial" panose="020B0604020202020204" pitchFamily="34" charset="0"/>
              <a:buChar char="•"/>
            </a:pPr>
            <a:r>
              <a:rPr lang="en-US" b="0" i="0" dirty="0">
                <a:solidFill>
                  <a:srgbClr val="585D68"/>
                </a:solidFill>
                <a:effectLst/>
                <a:latin typeface="Gotham A"/>
              </a:rPr>
              <a:t>Confirmation of the applicant’s legal entitlement to work in Canada.</a:t>
            </a:r>
          </a:p>
          <a:p>
            <a:pPr algn="l">
              <a:buFont typeface="Arial" panose="020B0604020202020204" pitchFamily="34" charset="0"/>
              <a:buChar char="•"/>
            </a:pPr>
            <a:r>
              <a:rPr lang="en-US" b="0" i="0" dirty="0">
                <a:solidFill>
                  <a:srgbClr val="585D68"/>
                </a:solidFill>
                <a:effectLst/>
                <a:latin typeface="Gotham A"/>
              </a:rPr>
              <a:t>Schools the applicant attended, degrees obtained and training programs. But avoid asking for dates because it could be construed as an indirect means of inquiring about age, a protected ground of discrimination under human rights laws.</a:t>
            </a:r>
          </a:p>
          <a:p>
            <a:pPr algn="l">
              <a:buFont typeface="Arial" panose="020B0604020202020204" pitchFamily="34" charset="0"/>
              <a:buChar char="•"/>
            </a:pPr>
            <a:r>
              <a:rPr lang="en-US" b="0" i="0" dirty="0">
                <a:solidFill>
                  <a:srgbClr val="585D68"/>
                </a:solidFill>
                <a:effectLst/>
                <a:latin typeface="Gotham A"/>
              </a:rPr>
              <a:t>The applicant’s past employer(s), their names, addresses, reason for leaving the job, and whether you can contact the applicant’s previous employer(s).</a:t>
            </a:r>
          </a:p>
          <a:p>
            <a:pPr algn="l"/>
            <a:endParaRPr lang="en-US" b="0" i="0" dirty="0">
              <a:solidFill>
                <a:srgbClr val="585D68"/>
              </a:solidFill>
              <a:effectLst/>
              <a:latin typeface="Gotham A"/>
            </a:endParaRPr>
          </a:p>
          <a:p>
            <a:pPr algn="l"/>
            <a:r>
              <a:rPr lang="en-US" b="1" i="0" dirty="0">
                <a:solidFill>
                  <a:srgbClr val="585D68"/>
                </a:solidFill>
                <a:effectLst/>
                <a:latin typeface="Gotham A"/>
              </a:rPr>
              <a:t>Binding Acknowledgements. </a:t>
            </a:r>
            <a:r>
              <a:rPr lang="en-US" b="0" i="0" dirty="0">
                <a:solidFill>
                  <a:srgbClr val="585D68"/>
                </a:solidFill>
                <a:effectLst/>
                <a:latin typeface="Gotham A"/>
              </a:rPr>
              <a:t>The application form can also be a way to obtain the applicant’s binding acknowledgement that the information they provide on the application form is accurate. This is valuable if you hire the applicant and later discovers they weren’t truthful on the application form. However, to rely on such acknowledgements later, they need to be carefully drafted.</a:t>
            </a:r>
          </a:p>
          <a:p>
            <a:pPr marL="0" indent="0">
              <a:buNone/>
            </a:pPr>
            <a:endParaRPr lang="en-US" sz="1200" b="1" i="0" kern="1200" dirty="0">
              <a:solidFill>
                <a:schemeClr val="tx1"/>
              </a:solidFill>
              <a:effectLst/>
              <a:latin typeface="+mn-lt"/>
              <a:ea typeface="+mn-ea"/>
              <a:cs typeface="+mn-cs"/>
            </a:endParaRPr>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9A6569F-28F9-4E7B-BCC1-541B3D0807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553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a:normAutofit fontScale="77500" lnSpcReduction="20000"/>
          </a:bodyPr>
          <a:lstStyle/>
          <a:p>
            <a:r>
              <a:rPr lang="en-US" sz="1200" b="0" i="0" kern="1200" dirty="0">
                <a:solidFill>
                  <a:schemeClr val="tx1"/>
                </a:solidFill>
                <a:effectLst/>
                <a:latin typeface="+mn-lt"/>
                <a:ea typeface="+mn-ea"/>
                <a:cs typeface="+mn-cs"/>
              </a:rPr>
              <a:t>https://www.mcinnescooper.com/publications/12-key-dos-donts-of-hiring-firing/</a:t>
            </a:r>
          </a:p>
          <a:p>
            <a:endParaRPr lang="en-US" sz="1200" b="0" i="0" kern="1200" dirty="0">
              <a:solidFill>
                <a:schemeClr val="tx1"/>
              </a:solidFill>
              <a:effectLst/>
              <a:latin typeface="+mn-lt"/>
              <a:ea typeface="+mn-ea"/>
              <a:cs typeface="+mn-cs"/>
            </a:endParaRPr>
          </a:p>
          <a:p>
            <a:pPr algn="l"/>
            <a:r>
              <a:rPr lang="en-US" b="1" i="0" dirty="0">
                <a:solidFill>
                  <a:srgbClr val="585D68"/>
                </a:solidFill>
                <a:effectLst/>
                <a:latin typeface="Gotham A"/>
              </a:rPr>
              <a:t>Don’t ask interview questions that violate human rights laws</a:t>
            </a:r>
          </a:p>
          <a:p>
            <a:pPr algn="l"/>
            <a:endParaRPr lang="en-US" b="0" i="0" dirty="0">
              <a:solidFill>
                <a:srgbClr val="585D68"/>
              </a:solidFill>
              <a:effectLst/>
              <a:latin typeface="Gotham A"/>
            </a:endParaRPr>
          </a:p>
          <a:p>
            <a:pPr algn="l"/>
            <a:r>
              <a:rPr lang="en-US" b="0" i="0" dirty="0">
                <a:solidFill>
                  <a:srgbClr val="585D68"/>
                </a:solidFill>
                <a:effectLst/>
                <a:latin typeface="Gotham A"/>
              </a:rPr>
              <a:t>When interviewing an applicant, take care not to seek information that’s related to any of the personal characteristics protected under human rights laws, even inadvertently. The personal characteristics protected under human rights laws varies depending on the applicable law, but they typically include, </a:t>
            </a:r>
            <a:r>
              <a:rPr lang="en-US" b="0" i="0" u="sng" dirty="0">
                <a:solidFill>
                  <a:srgbClr val="E51E3D"/>
                </a:solidFill>
                <a:effectLst/>
                <a:latin typeface="Gotham A"/>
                <a:hlinkClick r:id="rId3"/>
              </a:rPr>
              <a:t>sex</a:t>
            </a:r>
            <a:r>
              <a:rPr lang="en-US" b="0" i="0" dirty="0">
                <a:solidFill>
                  <a:srgbClr val="585D68"/>
                </a:solidFill>
                <a:effectLst/>
                <a:latin typeface="Gotham A"/>
              </a:rPr>
              <a:t> (including </a:t>
            </a:r>
            <a:r>
              <a:rPr lang="en-US" b="0" i="0" u="sng" dirty="0">
                <a:solidFill>
                  <a:srgbClr val="E51E3D"/>
                </a:solidFill>
                <a:effectLst/>
                <a:latin typeface="Gotham A"/>
                <a:hlinkClick r:id="rId4"/>
              </a:rPr>
              <a:t>maternity and/or parental leave</a:t>
            </a:r>
            <a:r>
              <a:rPr lang="en-US" b="0" i="0" dirty="0">
                <a:solidFill>
                  <a:srgbClr val="585D68"/>
                </a:solidFill>
                <a:effectLst/>
                <a:latin typeface="Gotham A"/>
              </a:rPr>
              <a:t> and </a:t>
            </a:r>
            <a:r>
              <a:rPr lang="en-US" b="0" i="0" u="sng" dirty="0">
                <a:solidFill>
                  <a:srgbClr val="E51E3D"/>
                </a:solidFill>
                <a:effectLst/>
                <a:latin typeface="Gotham A"/>
                <a:hlinkClick r:id="rId5"/>
              </a:rPr>
              <a:t>sexual harassment</a:t>
            </a:r>
            <a:r>
              <a:rPr lang="en-US" b="0" i="0" dirty="0">
                <a:solidFill>
                  <a:srgbClr val="585D68"/>
                </a:solidFill>
                <a:effectLst/>
                <a:latin typeface="Gotham A"/>
              </a:rPr>
              <a:t>), </a:t>
            </a:r>
            <a:r>
              <a:rPr lang="en-US" b="0" i="0" u="sng" dirty="0">
                <a:solidFill>
                  <a:srgbClr val="E51E3D"/>
                </a:solidFill>
                <a:effectLst/>
                <a:latin typeface="Gotham A"/>
                <a:hlinkClick r:id="rId6"/>
              </a:rPr>
              <a:t>mental disability</a:t>
            </a:r>
            <a:r>
              <a:rPr lang="en-US" b="0" i="0" dirty="0">
                <a:solidFill>
                  <a:srgbClr val="585D68"/>
                </a:solidFill>
                <a:effectLst/>
                <a:latin typeface="Gotham A"/>
              </a:rPr>
              <a:t>, physical disability (including </a:t>
            </a:r>
            <a:r>
              <a:rPr lang="en-US" b="0" i="0" u="sng" dirty="0">
                <a:solidFill>
                  <a:srgbClr val="E51E3D"/>
                </a:solidFill>
                <a:effectLst/>
                <a:latin typeface="Gotham A"/>
                <a:hlinkClick r:id="rId7"/>
              </a:rPr>
              <a:t>use of medically-authorized marijuana</a:t>
            </a:r>
            <a:r>
              <a:rPr lang="en-US" b="0" i="0" dirty="0">
                <a:solidFill>
                  <a:srgbClr val="585D68"/>
                </a:solidFill>
                <a:effectLst/>
                <a:latin typeface="Gotham A"/>
              </a:rPr>
              <a:t>), </a:t>
            </a:r>
            <a:r>
              <a:rPr lang="en-US" b="0" i="0" u="sng" dirty="0">
                <a:solidFill>
                  <a:srgbClr val="E51E3D"/>
                </a:solidFill>
                <a:effectLst/>
                <a:latin typeface="Gotham A"/>
                <a:hlinkClick r:id="rId8"/>
              </a:rPr>
              <a:t>gender expression, gender orientation and/or sexual orientation</a:t>
            </a:r>
            <a:r>
              <a:rPr lang="en-US" b="0" i="0" dirty="0">
                <a:solidFill>
                  <a:srgbClr val="585D68"/>
                </a:solidFill>
                <a:effectLst/>
                <a:latin typeface="Gotham A"/>
              </a:rPr>
              <a:t>, </a:t>
            </a:r>
            <a:r>
              <a:rPr lang="en-US" b="0" i="0" u="sng" dirty="0">
                <a:solidFill>
                  <a:srgbClr val="E51E3D"/>
                </a:solidFill>
                <a:effectLst/>
                <a:latin typeface="Gotham A"/>
                <a:hlinkClick r:id="rId9"/>
              </a:rPr>
              <a:t>religion</a:t>
            </a:r>
            <a:r>
              <a:rPr lang="en-US" b="0" i="0" dirty="0">
                <a:solidFill>
                  <a:srgbClr val="585D68"/>
                </a:solidFill>
                <a:effectLst/>
                <a:latin typeface="Gotham A"/>
              </a:rPr>
              <a:t>, and </a:t>
            </a:r>
            <a:r>
              <a:rPr lang="en-US" b="0" i="0" u="sng" dirty="0">
                <a:solidFill>
                  <a:srgbClr val="E51E3D"/>
                </a:solidFill>
                <a:effectLst/>
                <a:latin typeface="Gotham A"/>
                <a:hlinkClick r:id="rId10"/>
              </a:rPr>
              <a:t>family status</a:t>
            </a:r>
            <a:r>
              <a:rPr lang="en-US" b="0" i="0" dirty="0">
                <a:solidFill>
                  <a:srgbClr val="585D68"/>
                </a:solidFill>
                <a:effectLst/>
                <a:latin typeface="Gotham A"/>
              </a:rPr>
              <a:t> (among others). Examples of personal characteristics protected under human rights laws and common interview questions about each include:</a:t>
            </a:r>
          </a:p>
          <a:p>
            <a:pPr algn="l"/>
            <a:endParaRPr lang="en-US" b="0" i="0" dirty="0">
              <a:solidFill>
                <a:srgbClr val="585D68"/>
              </a:solidFill>
              <a:effectLst/>
              <a:latin typeface="Gotham A"/>
            </a:endParaRPr>
          </a:p>
          <a:p>
            <a:pPr algn="l"/>
            <a:r>
              <a:rPr lang="en-US" b="1" i="0" dirty="0">
                <a:solidFill>
                  <a:srgbClr val="585D68"/>
                </a:solidFill>
                <a:effectLst/>
                <a:latin typeface="Gotham A"/>
              </a:rPr>
              <a:t>Race.</a:t>
            </a:r>
            <a:r>
              <a:rPr lang="en-US" b="0" i="0" dirty="0">
                <a:solidFill>
                  <a:srgbClr val="585D68"/>
                </a:solidFill>
                <a:effectLst/>
                <a:latin typeface="Gotham A"/>
              </a:rPr>
              <a:t> There are no permissible questions about an applicant’s race, </a:t>
            </a:r>
            <a:r>
              <a:rPr lang="en-US" b="0" i="0" dirty="0" err="1">
                <a:solidFill>
                  <a:srgbClr val="585D68"/>
                </a:solidFill>
                <a:effectLst/>
                <a:latin typeface="Gotham A"/>
              </a:rPr>
              <a:t>colour</a:t>
            </a:r>
            <a:r>
              <a:rPr lang="en-US" b="0" i="0" dirty="0">
                <a:solidFill>
                  <a:srgbClr val="585D68"/>
                </a:solidFill>
                <a:effectLst/>
                <a:latin typeface="Gotham A"/>
              </a:rPr>
              <a:t> or physical characteristics, although questions about language fluency are okay if that is a genuine requirement of the job.</a:t>
            </a:r>
          </a:p>
          <a:p>
            <a:pPr algn="l"/>
            <a:endParaRPr lang="en-US" b="0" i="0" dirty="0">
              <a:solidFill>
                <a:srgbClr val="585D68"/>
              </a:solidFill>
              <a:effectLst/>
              <a:latin typeface="Gotham A"/>
            </a:endParaRPr>
          </a:p>
          <a:p>
            <a:pPr algn="l"/>
            <a:r>
              <a:rPr lang="en-US" b="1" i="0" dirty="0">
                <a:solidFill>
                  <a:srgbClr val="585D68"/>
                </a:solidFill>
                <a:effectLst/>
                <a:latin typeface="Gotham A"/>
              </a:rPr>
              <a:t>Creed / Religion. </a:t>
            </a:r>
            <a:r>
              <a:rPr lang="en-US" b="0" i="0" dirty="0">
                <a:solidFill>
                  <a:srgbClr val="585D68"/>
                </a:solidFill>
                <a:effectLst/>
                <a:latin typeface="Gotham A"/>
              </a:rPr>
              <a:t>Similarly, there are no permissible questions about an applicant’s creed or religious affiliations.</a:t>
            </a:r>
          </a:p>
          <a:p>
            <a:pPr algn="l"/>
            <a:endParaRPr lang="en-US" b="0" i="0" dirty="0">
              <a:solidFill>
                <a:srgbClr val="585D68"/>
              </a:solidFill>
              <a:effectLst/>
              <a:latin typeface="Gotham A"/>
            </a:endParaRPr>
          </a:p>
          <a:p>
            <a:pPr algn="l"/>
            <a:r>
              <a:rPr lang="en-US" b="1" i="0" dirty="0">
                <a:solidFill>
                  <a:srgbClr val="585D68"/>
                </a:solidFill>
                <a:effectLst/>
                <a:latin typeface="Gotham A"/>
              </a:rPr>
              <a:t>Age.</a:t>
            </a:r>
            <a:r>
              <a:rPr lang="en-US" b="0" i="0" dirty="0">
                <a:solidFill>
                  <a:srgbClr val="585D68"/>
                </a:solidFill>
                <a:effectLst/>
                <a:latin typeface="Gotham A"/>
              </a:rPr>
              <a:t> And no permissible questions about an applicant’s age or birth date, though you can inquire whether a younger applicant is legally old enough to work.</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CA" sz="1200" b="0" i="0" kern="1200" dirty="0">
                <a:solidFill>
                  <a:schemeClr val="tx1"/>
                </a:solidFill>
                <a:effectLst/>
                <a:latin typeface="+mn-lt"/>
                <a:ea typeface="+mn-ea"/>
                <a:cs typeface="+mn-cs"/>
              </a:rPr>
              <a:t>NOTES:</a:t>
            </a:r>
          </a:p>
          <a:p>
            <a:pPr marL="0" indent="0">
              <a:buFont typeface="Arial" panose="020B0604020202020204" pitchFamily="34" charset="0"/>
              <a:buNone/>
            </a:pPr>
            <a:endParaRPr lang="en-CA"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CA" dirty="0"/>
              <a:t>Do you plan to have kids? Gender, Sex, Family Status</a:t>
            </a:r>
          </a:p>
          <a:p>
            <a:pPr marL="171450" indent="-171450">
              <a:buFont typeface="Arial" panose="020B0604020202020204" pitchFamily="34" charset="0"/>
              <a:buChar char="•"/>
            </a:pPr>
            <a:r>
              <a:rPr lang="en-CA" dirty="0"/>
              <a:t>What does your wife do for a living? Gender, Sexual</a:t>
            </a:r>
            <a:r>
              <a:rPr lang="en-CA" baseline="0" dirty="0"/>
              <a:t> Orientation</a:t>
            </a:r>
            <a:endParaRPr lang="en-CA" dirty="0"/>
          </a:p>
          <a:p>
            <a:pPr marL="171450" indent="-171450">
              <a:buFont typeface="Arial" panose="020B0604020202020204" pitchFamily="34" charset="0"/>
              <a:buChar char="•"/>
            </a:pPr>
            <a:r>
              <a:rPr lang="en-CA" dirty="0"/>
              <a:t>Is that your married name? Family Status</a:t>
            </a:r>
          </a:p>
          <a:p>
            <a:pPr marL="171450" indent="-171450">
              <a:buFont typeface="Arial" panose="020B0604020202020204" pitchFamily="34" charset="0"/>
              <a:buChar char="•"/>
            </a:pPr>
            <a:r>
              <a:rPr lang="en-CA" dirty="0"/>
              <a:t>When did you graduate from high school? Age</a:t>
            </a:r>
          </a:p>
          <a:p>
            <a:pPr marL="171450" indent="-171450">
              <a:buFont typeface="Arial" panose="020B0604020202020204" pitchFamily="34" charset="0"/>
              <a:buChar char="•"/>
            </a:pPr>
            <a:r>
              <a:rPr lang="en-CA" dirty="0"/>
              <a:t>Is English your first language? Creed / Race/ Nationality</a:t>
            </a:r>
          </a:p>
          <a:p>
            <a:pPr marL="171450" indent="-171450">
              <a:buFont typeface="Arial" panose="020B0604020202020204" pitchFamily="34" charset="0"/>
              <a:buChar char="•"/>
            </a:pPr>
            <a:r>
              <a:rPr lang="en-CA" dirty="0"/>
              <a:t>Does your family eat turkey or ham for Easter dinner? Religion</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endParaRPr lang="en-US" sz="1200" b="1" i="0" kern="1200" dirty="0">
              <a:solidFill>
                <a:schemeClr val="tx1"/>
              </a:solidFill>
              <a:effectLst/>
              <a:latin typeface="+mn-lt"/>
              <a:ea typeface="+mn-ea"/>
              <a:cs typeface="+mn-cs"/>
            </a:endParaRPr>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9A6569F-28F9-4E7B-BCC1-541B3D0807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737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https://www.mcinnescooper.com/publications/12-key-dos-donts-of-hiring-firing/</a:t>
            </a:r>
          </a:p>
          <a:p>
            <a:pPr algn="l"/>
            <a:endParaRPr lang="en-US" b="0" i="0" dirty="0">
              <a:solidFill>
                <a:srgbClr val="585D68"/>
              </a:solidFill>
              <a:effectLst/>
              <a:latin typeface="Gotham A"/>
            </a:endParaRPr>
          </a:p>
          <a:p>
            <a:pPr algn="l"/>
            <a:r>
              <a:rPr lang="en-US" b="1" i="0" dirty="0">
                <a:solidFill>
                  <a:srgbClr val="585D68"/>
                </a:solidFill>
                <a:effectLst/>
                <a:latin typeface="Gotham A"/>
              </a:rPr>
              <a:t>Do be careful using social media to screen applicants</a:t>
            </a:r>
          </a:p>
          <a:p>
            <a:pPr algn="l"/>
            <a:endParaRPr lang="en-US" b="0" i="0" dirty="0">
              <a:solidFill>
                <a:srgbClr val="585D68"/>
              </a:solidFill>
              <a:effectLst/>
              <a:latin typeface="Gotham A"/>
            </a:endParaRPr>
          </a:p>
          <a:p>
            <a:pPr algn="l"/>
            <a:r>
              <a:rPr lang="en-US" b="0" i="0" dirty="0">
                <a:solidFill>
                  <a:srgbClr val="585D68"/>
                </a:solidFill>
                <a:effectLst/>
                <a:latin typeface="Gotham A"/>
              </a:rPr>
              <a:t>Social media, like Facebook, LinkedIn and Instagram, is a rich source of information about job applicants. But there are real risks to using social media to screen them.</a:t>
            </a:r>
          </a:p>
          <a:p>
            <a:pPr algn="l"/>
            <a:endParaRPr lang="en-US" b="0" i="0" dirty="0">
              <a:solidFill>
                <a:srgbClr val="585D68"/>
              </a:solidFill>
              <a:effectLst/>
              <a:latin typeface="Gotham A"/>
            </a:endParaRPr>
          </a:p>
          <a:p>
            <a:pPr algn="l"/>
            <a:r>
              <a:rPr lang="en-US" b="1" i="0" dirty="0">
                <a:solidFill>
                  <a:srgbClr val="585D68"/>
                </a:solidFill>
                <a:effectLst/>
                <a:latin typeface="Gotham A"/>
              </a:rPr>
              <a:t>Consent.</a:t>
            </a:r>
            <a:r>
              <a:rPr lang="en-US" b="0" i="0" dirty="0">
                <a:solidFill>
                  <a:srgbClr val="585D68"/>
                </a:solidFill>
                <a:effectLst/>
                <a:latin typeface="Gotham A"/>
              </a:rPr>
              <a:t> Depending on the privacy laws that apply, you might require consent to go on an applicant’s social media – </a:t>
            </a:r>
            <a:r>
              <a:rPr lang="en-US" b="0" i="0" dirty="0">
                <a:solidFill>
                  <a:srgbClr val="E51E3D"/>
                </a:solidFill>
                <a:effectLst/>
                <a:latin typeface="Gotham A"/>
              </a:rPr>
              <a:t>even if it’s publicly available and isn’t protected with privacy settings</a:t>
            </a:r>
            <a:r>
              <a:rPr lang="en-US" b="0" i="0" dirty="0">
                <a:solidFill>
                  <a:srgbClr val="585D68"/>
                </a:solidFill>
                <a:effectLst/>
                <a:latin typeface="Gotham A"/>
              </a:rPr>
              <a:t>. Breach of privacy laws can result in a privacy commissioner complaint, and these are expensive, time-consuming and often public. While you could try to argue that the applicant’s submission of an application is implied consent for all reasonable collection, use and disclosure incidental to processing the application, it’s much safer to get the applicant’s express consent on the application form or at an interview.</a:t>
            </a:r>
          </a:p>
          <a:p>
            <a:pPr algn="l"/>
            <a:endParaRPr lang="en-US" b="0" i="0" dirty="0">
              <a:solidFill>
                <a:srgbClr val="585D68"/>
              </a:solidFill>
              <a:effectLst/>
              <a:latin typeface="Gotham A"/>
            </a:endParaRPr>
          </a:p>
          <a:p>
            <a:pPr algn="l"/>
            <a:r>
              <a:rPr lang="en-US" b="1" i="0" dirty="0">
                <a:solidFill>
                  <a:srgbClr val="585D68"/>
                </a:solidFill>
                <a:effectLst/>
                <a:latin typeface="Gotham A"/>
              </a:rPr>
              <a:t>Reasonableness.</a:t>
            </a:r>
            <a:r>
              <a:rPr lang="en-US" b="0" i="0" dirty="0">
                <a:solidFill>
                  <a:srgbClr val="585D68"/>
                </a:solidFill>
                <a:effectLst/>
                <a:latin typeface="Gotham A"/>
              </a:rPr>
              <a:t> Regardless of consent, however, the collection of personal information about the applicant from their social media accounts must still be </a:t>
            </a:r>
            <a:r>
              <a:rPr lang="en-US" b="0" i="0" dirty="0">
                <a:solidFill>
                  <a:srgbClr val="E51E3D"/>
                </a:solidFill>
                <a:effectLst/>
                <a:latin typeface="Gotham A"/>
              </a:rPr>
              <a:t>reasonable</a:t>
            </a:r>
            <a:r>
              <a:rPr lang="en-US" b="0" i="0" dirty="0">
                <a:solidFill>
                  <a:srgbClr val="585D68"/>
                </a:solidFill>
                <a:effectLst/>
                <a:latin typeface="Gotham A"/>
              </a:rPr>
              <a:t>. So, consider whether a social media background check is truly reasonable – whether you really need it – in the circumstances, or whether it’s an “unreasonable invasion of privacy” (though this won’t likely affect admissibility as evidence in a non-unionized context).</a:t>
            </a:r>
          </a:p>
          <a:p>
            <a:pPr algn="l"/>
            <a:endParaRPr lang="en-US" b="0" i="0" dirty="0">
              <a:solidFill>
                <a:srgbClr val="585D68"/>
              </a:solidFill>
              <a:effectLst/>
              <a:latin typeface="Gotham A"/>
            </a:endParaRPr>
          </a:p>
          <a:p>
            <a:pPr algn="l"/>
            <a:r>
              <a:rPr lang="en-US" b="1" i="0" dirty="0">
                <a:solidFill>
                  <a:srgbClr val="585D68"/>
                </a:solidFill>
                <a:effectLst/>
                <a:latin typeface="Gotham A"/>
              </a:rPr>
              <a:t>Lawful.</a:t>
            </a:r>
            <a:r>
              <a:rPr lang="en-US" b="0" i="0" dirty="0">
                <a:solidFill>
                  <a:srgbClr val="585D68"/>
                </a:solidFill>
                <a:effectLst/>
                <a:latin typeface="Gotham A"/>
              </a:rPr>
              <a:t> And even if it’s reasonable, the collection of must also be </a:t>
            </a:r>
            <a:r>
              <a:rPr lang="en-US" b="0" i="0" dirty="0">
                <a:solidFill>
                  <a:srgbClr val="E51E3D"/>
                </a:solidFill>
                <a:effectLst/>
                <a:latin typeface="Gotham A"/>
              </a:rPr>
              <a:t>lawful</a:t>
            </a:r>
            <a:r>
              <a:rPr lang="en-US" b="0" i="0" dirty="0">
                <a:solidFill>
                  <a:srgbClr val="585D68"/>
                </a:solidFill>
                <a:effectLst/>
                <a:latin typeface="Gotham A"/>
              </a:rPr>
              <a:t>. Check the terms of use for the relevant social media platform; using the platform to screen employees might be an invalid use.</a:t>
            </a:r>
          </a:p>
          <a:p>
            <a:pPr algn="l"/>
            <a:endParaRPr lang="en-US" b="0" i="0" dirty="0">
              <a:solidFill>
                <a:srgbClr val="585D68"/>
              </a:solidFill>
              <a:effectLst/>
              <a:latin typeface="Gotham A"/>
            </a:endParaRPr>
          </a:p>
          <a:p>
            <a:pPr algn="l"/>
            <a:r>
              <a:rPr lang="en-US" b="1" i="0" dirty="0">
                <a:solidFill>
                  <a:srgbClr val="585D68"/>
                </a:solidFill>
                <a:effectLst/>
                <a:latin typeface="Gotham A"/>
              </a:rPr>
              <a:t>Passwords.</a:t>
            </a:r>
            <a:r>
              <a:rPr lang="en-US" b="0" i="0" dirty="0">
                <a:solidFill>
                  <a:srgbClr val="585D68"/>
                </a:solidFill>
                <a:effectLst/>
                <a:latin typeface="Gotham A"/>
              </a:rPr>
              <a:t> Don’t ask applicants for their social media passwords. It’s likely highly invasive of their privacy rights because it’s probably overinclusive given you can access irrelevant and private information, like family group chats. It’s also likely actionable by the applicant and violates the social media platform’s terms of use. And privacy commissioners don’t like it either.</a:t>
            </a:r>
          </a:p>
          <a:p>
            <a:pPr algn="l"/>
            <a:endParaRPr lang="en-US" b="0" i="0" dirty="0">
              <a:solidFill>
                <a:srgbClr val="585D68"/>
              </a:solidFill>
              <a:effectLst/>
              <a:latin typeface="Gotham A"/>
            </a:endParaRPr>
          </a:p>
          <a:p>
            <a:pPr algn="l"/>
            <a:r>
              <a:rPr lang="en-US" b="1" i="0" dirty="0">
                <a:solidFill>
                  <a:srgbClr val="585D68"/>
                </a:solidFill>
                <a:effectLst/>
                <a:latin typeface="Gotham A"/>
              </a:rPr>
              <a:t>(In) Accuracy.</a:t>
            </a:r>
            <a:r>
              <a:rPr lang="en-US" b="0" i="0" dirty="0">
                <a:solidFill>
                  <a:srgbClr val="585D68"/>
                </a:solidFill>
                <a:effectLst/>
                <a:latin typeface="Gotham A"/>
              </a:rPr>
              <a:t> Even if you get past the privacy law issues, the information might not be accurate: employees might edit their online footprints to try to eliminate potentially damaging or revealing information. And be sure you know whose profile or information you’re looking at; screening an applicant named “John MacDonald” using Google or Facebook is risky. Even relatively unique names can be problematic.</a:t>
            </a:r>
          </a:p>
          <a:p>
            <a:pPr algn="l"/>
            <a:endParaRPr lang="en-US" b="0" i="0" dirty="0">
              <a:solidFill>
                <a:srgbClr val="585D68"/>
              </a:solidFill>
              <a:effectLst/>
              <a:latin typeface="Gotham A"/>
            </a:endParaRPr>
          </a:p>
          <a:p>
            <a:pPr algn="l"/>
            <a:r>
              <a:rPr lang="en-US" b="1" i="0" dirty="0">
                <a:solidFill>
                  <a:srgbClr val="585D68"/>
                </a:solidFill>
                <a:effectLst/>
                <a:latin typeface="Gotham A"/>
              </a:rPr>
              <a:t>Human Rights.</a:t>
            </a:r>
            <a:r>
              <a:rPr lang="en-US" b="0" i="0" dirty="0">
                <a:solidFill>
                  <a:srgbClr val="585D68"/>
                </a:solidFill>
                <a:effectLst/>
                <a:latin typeface="Gotham A"/>
              </a:rPr>
              <a:t> And, you never know what you might learn – and you can’t unlearn it. Much more information is typically visible on social media than on a resume, like ethnicity, religion, health, disabilities or family commitments. The information might reveal the applicant has characteristics placing them in one of the protected groups under human rights laws – information that could taint the hiring decision with discrimination or give rise to a human rights complaint by the applicant alleging it. To help avoid or minimize human rights complications, consider whether you should do the social media screen in-house or outsource it.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8EF72-AF37-49C9-9BB0-8269C9E5ED3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4102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jpe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pic>
        <p:nvPicPr>
          <p:cNvPr id="5" name="Picture 4" descr="A picture containing indoor, tiled, tile&#10;&#10;Description automatically generated">
            <a:extLst>
              <a:ext uri="{FF2B5EF4-FFF2-40B4-BE49-F238E27FC236}">
                <a16:creationId xmlns:a16="http://schemas.microsoft.com/office/drawing/2014/main" id="{A3495F66-6509-EB4F-BEDB-087C444E9254}"/>
              </a:ext>
            </a:extLst>
          </p:cNvPr>
          <p:cNvPicPr>
            <a:picLocks noChangeAspect="1"/>
          </p:cNvPicPr>
          <p:nvPr userDrawn="1"/>
        </p:nvPicPr>
        <p:blipFill rotWithShape="1">
          <a:blip r:embed="rId2">
            <a:alphaModFix amt="70000"/>
          </a:blip>
          <a:srcRect l="-5" t="6" r="5" b="26051"/>
          <a:stretch/>
        </p:blipFill>
        <p:spPr>
          <a:xfrm>
            <a:off x="-24781" y="0"/>
            <a:ext cx="12240000" cy="6803999"/>
          </a:xfrm>
          <a:prstGeom prst="rect">
            <a:avLst/>
          </a:prstGeom>
        </p:spPr>
      </p:pic>
      <p:sp>
        <p:nvSpPr>
          <p:cNvPr id="2" name="Title 1">
            <a:extLst>
              <a:ext uri="{FF2B5EF4-FFF2-40B4-BE49-F238E27FC236}">
                <a16:creationId xmlns:a16="http://schemas.microsoft.com/office/drawing/2014/main" id="{52A0BFB4-3A2D-794C-9819-D7D6AB78C43F}"/>
              </a:ext>
            </a:extLst>
          </p:cNvPr>
          <p:cNvSpPr>
            <a:spLocks noGrp="1"/>
          </p:cNvSpPr>
          <p:nvPr>
            <p:ph type="ctrTitle" hasCustomPrompt="1"/>
          </p:nvPr>
        </p:nvSpPr>
        <p:spPr>
          <a:xfrm>
            <a:off x="914400" y="2556534"/>
            <a:ext cx="10080568" cy="853002"/>
          </a:xfrm>
          <a:prstGeom prst="rect">
            <a:avLst/>
          </a:prstGeom>
        </p:spPr>
        <p:txBody>
          <a:bodyPr anchor="b">
            <a:noAutofit/>
          </a:bodyPr>
          <a:lstStyle>
            <a:lvl1pPr algn="l">
              <a:defRPr sz="4500">
                <a:latin typeface="Georgia" panose="02040502050405020303" pitchFamily="18" charset="0"/>
              </a:defRPr>
            </a:lvl1pPr>
          </a:lstStyle>
          <a:p>
            <a:r>
              <a:rPr lang="en-US"/>
              <a:t>MC Advisory </a:t>
            </a:r>
          </a:p>
        </p:txBody>
      </p:sp>
      <p:sp>
        <p:nvSpPr>
          <p:cNvPr id="3" name="Subtitle 2">
            <a:extLst>
              <a:ext uri="{FF2B5EF4-FFF2-40B4-BE49-F238E27FC236}">
                <a16:creationId xmlns:a16="http://schemas.microsoft.com/office/drawing/2014/main" id="{F33BE7DD-ACC3-9C41-8D1A-713811F420C0}"/>
              </a:ext>
            </a:extLst>
          </p:cNvPr>
          <p:cNvSpPr>
            <a:spLocks noGrp="1"/>
          </p:cNvSpPr>
          <p:nvPr>
            <p:ph type="subTitle" idx="1" hasCustomPrompt="1"/>
          </p:nvPr>
        </p:nvSpPr>
        <p:spPr>
          <a:xfrm>
            <a:off x="914402" y="3429000"/>
            <a:ext cx="8269860" cy="1510791"/>
          </a:xfrm>
          <a:prstGeom prst="rect">
            <a:avLst/>
          </a:prstGeom>
        </p:spPr>
        <p:txBody>
          <a:bodyPr>
            <a:noAutofit/>
          </a:bodyPr>
          <a:lstStyle>
            <a:lvl1pPr marL="0" indent="0" algn="l">
              <a:buNone/>
              <a:defRPr sz="280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September 14, 2021</a:t>
            </a:r>
            <a:br>
              <a:rPr lang="en-US"/>
            </a:br>
            <a:endParaRPr lang="en-US"/>
          </a:p>
        </p:txBody>
      </p:sp>
      <p:sp>
        <p:nvSpPr>
          <p:cNvPr id="15" name="Rectangle 14">
            <a:extLst>
              <a:ext uri="{FF2B5EF4-FFF2-40B4-BE49-F238E27FC236}">
                <a16:creationId xmlns:a16="http://schemas.microsoft.com/office/drawing/2014/main" id="{AA918C4D-0F8B-9547-8991-8A7F8B71D335}"/>
              </a:ext>
            </a:extLst>
          </p:cNvPr>
          <p:cNvSpPr/>
          <p:nvPr userDrawn="1"/>
        </p:nvSpPr>
        <p:spPr>
          <a:xfrm>
            <a:off x="-24781" y="6775059"/>
            <a:ext cx="12241561" cy="95641"/>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descr="Icon&#10;&#10;Description automatically generated">
            <a:extLst>
              <a:ext uri="{FF2B5EF4-FFF2-40B4-BE49-F238E27FC236}">
                <a16:creationId xmlns:a16="http://schemas.microsoft.com/office/drawing/2014/main" id="{DD03356E-537E-1B46-9964-F8195405A0C6}"/>
              </a:ext>
            </a:extLst>
          </p:cNvPr>
          <p:cNvPicPr>
            <a:picLocks noChangeAspect="1"/>
          </p:cNvPicPr>
          <p:nvPr userDrawn="1"/>
        </p:nvPicPr>
        <p:blipFill>
          <a:blip r:embed="rId3"/>
          <a:stretch>
            <a:fillRect/>
          </a:stretch>
        </p:blipFill>
        <p:spPr>
          <a:xfrm>
            <a:off x="8325764" y="5689400"/>
            <a:ext cx="3192159" cy="681909"/>
          </a:xfrm>
          <a:prstGeom prst="rect">
            <a:avLst/>
          </a:prstGeom>
        </p:spPr>
      </p:pic>
    </p:spTree>
    <p:extLst>
      <p:ext uri="{BB962C8B-B14F-4D97-AF65-F5344CB8AC3E}">
        <p14:creationId xmlns:p14="http://schemas.microsoft.com/office/powerpoint/2010/main" val="2729832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5EA5CC00-EB65-3347-BFDE-18FFEA116B2F}"/>
              </a:ext>
            </a:extLst>
          </p:cNvPr>
          <p:cNvPicPr>
            <a:picLocks noChangeAspect="1"/>
          </p:cNvPicPr>
          <p:nvPr userDrawn="1"/>
        </p:nvPicPr>
        <p:blipFill>
          <a:blip r:embed="rId2">
            <a:alphaModFix amt="70000"/>
          </a:blip>
          <a:stretch>
            <a:fillRect/>
          </a:stretch>
        </p:blipFill>
        <p:spPr>
          <a:xfrm>
            <a:off x="-1" y="4656"/>
            <a:ext cx="12192000" cy="6853344"/>
          </a:xfrm>
          <a:prstGeom prst="rect">
            <a:avLst/>
          </a:prstGeom>
        </p:spPr>
      </p:pic>
      <p:sp>
        <p:nvSpPr>
          <p:cNvPr id="2" name="Title 1">
            <a:extLst>
              <a:ext uri="{FF2B5EF4-FFF2-40B4-BE49-F238E27FC236}">
                <a16:creationId xmlns:a16="http://schemas.microsoft.com/office/drawing/2014/main" id="{52A0BFB4-3A2D-794C-9819-D7D6AB78C43F}"/>
              </a:ext>
            </a:extLst>
          </p:cNvPr>
          <p:cNvSpPr>
            <a:spLocks noGrp="1"/>
          </p:cNvSpPr>
          <p:nvPr>
            <p:ph type="ctrTitle" hasCustomPrompt="1"/>
          </p:nvPr>
        </p:nvSpPr>
        <p:spPr>
          <a:xfrm>
            <a:off x="917822" y="1573342"/>
            <a:ext cx="10080568" cy="853002"/>
          </a:xfrm>
          <a:prstGeom prst="rect">
            <a:avLst/>
          </a:prstGeom>
        </p:spPr>
        <p:txBody>
          <a:bodyPr anchor="b">
            <a:noAutofit/>
          </a:bodyPr>
          <a:lstStyle>
            <a:lvl1pPr algn="l">
              <a:defRPr sz="4500">
                <a:latin typeface="+mj-lt"/>
              </a:defRPr>
            </a:lvl1pPr>
          </a:lstStyle>
          <a:p>
            <a:r>
              <a:rPr lang="en-US" dirty="0"/>
              <a:t>Click to edit main title style</a:t>
            </a:r>
          </a:p>
        </p:txBody>
      </p:sp>
      <p:sp>
        <p:nvSpPr>
          <p:cNvPr id="3" name="Subtitle 2">
            <a:extLst>
              <a:ext uri="{FF2B5EF4-FFF2-40B4-BE49-F238E27FC236}">
                <a16:creationId xmlns:a16="http://schemas.microsoft.com/office/drawing/2014/main" id="{F33BE7DD-ACC3-9C41-8D1A-713811F420C0}"/>
              </a:ext>
            </a:extLst>
          </p:cNvPr>
          <p:cNvSpPr>
            <a:spLocks noGrp="1"/>
          </p:cNvSpPr>
          <p:nvPr>
            <p:ph type="subTitle" idx="1" hasCustomPrompt="1"/>
          </p:nvPr>
        </p:nvSpPr>
        <p:spPr>
          <a:xfrm>
            <a:off x="914402" y="3429000"/>
            <a:ext cx="8269860" cy="457200"/>
          </a:xfrm>
          <a:prstGeom prst="rect">
            <a:avLst/>
          </a:prstGeom>
        </p:spPr>
        <p:txBody>
          <a:bodyPr>
            <a:noAutofit/>
          </a:bodyPr>
          <a:lstStyle>
            <a:lvl1pPr marL="0" indent="0" algn="l">
              <a:buNone/>
              <a:defRPr sz="2800" spc="50"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 or Names</a:t>
            </a:r>
          </a:p>
        </p:txBody>
      </p:sp>
      <p:pic>
        <p:nvPicPr>
          <p:cNvPr id="14" name="Picture 13">
            <a:extLst>
              <a:ext uri="{FF2B5EF4-FFF2-40B4-BE49-F238E27FC236}">
                <a16:creationId xmlns:a16="http://schemas.microsoft.com/office/drawing/2014/main" id="{D2D2B172-D1F0-5A49-98FB-C1EA4622ED61}"/>
              </a:ext>
            </a:extLst>
          </p:cNvPr>
          <p:cNvPicPr>
            <a:picLocks noChangeAspect="1"/>
          </p:cNvPicPr>
          <p:nvPr userDrawn="1"/>
        </p:nvPicPr>
        <p:blipFill>
          <a:blip r:embed="rId3"/>
          <a:stretch>
            <a:fillRect/>
          </a:stretch>
        </p:blipFill>
        <p:spPr>
          <a:xfrm>
            <a:off x="9498623" y="5385044"/>
            <a:ext cx="2019300" cy="825500"/>
          </a:xfrm>
          <a:prstGeom prst="rect">
            <a:avLst/>
          </a:prstGeom>
        </p:spPr>
      </p:pic>
      <p:sp>
        <p:nvSpPr>
          <p:cNvPr id="15" name="Rectangle 14">
            <a:extLst>
              <a:ext uri="{FF2B5EF4-FFF2-40B4-BE49-F238E27FC236}">
                <a16:creationId xmlns:a16="http://schemas.microsoft.com/office/drawing/2014/main" id="{AA918C4D-0F8B-9547-8991-8A7F8B71D335}"/>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Text Placeholder 4"/>
          <p:cNvSpPr>
            <a:spLocks noGrp="1"/>
          </p:cNvSpPr>
          <p:nvPr>
            <p:ph type="body" sz="quarter" idx="10" hasCustomPrompt="1"/>
          </p:nvPr>
        </p:nvSpPr>
        <p:spPr>
          <a:xfrm>
            <a:off x="914400" y="3998913"/>
            <a:ext cx="8269288" cy="457200"/>
          </a:xfrm>
          <a:prstGeom prst="rect">
            <a:avLst/>
          </a:prstGeom>
        </p:spPr>
        <p:txBody>
          <a:bodyPr/>
          <a:lstStyle>
            <a:lvl1pPr marL="0" indent="0">
              <a:buNone/>
              <a:defRPr>
                <a:latin typeface="+mn-lt"/>
              </a:defRPr>
            </a:lvl1pPr>
          </a:lstStyle>
          <a:p>
            <a:pPr lvl="0"/>
            <a:r>
              <a:rPr lang="en-US" dirty="0"/>
              <a:t>Date</a:t>
            </a:r>
          </a:p>
        </p:txBody>
      </p:sp>
      <p:sp>
        <p:nvSpPr>
          <p:cNvPr id="7" name="Text Placeholder 6"/>
          <p:cNvSpPr>
            <a:spLocks noGrp="1"/>
          </p:cNvSpPr>
          <p:nvPr>
            <p:ph type="body" sz="quarter" idx="11" hasCustomPrompt="1"/>
          </p:nvPr>
        </p:nvSpPr>
        <p:spPr>
          <a:xfrm>
            <a:off x="917822" y="4568826"/>
            <a:ext cx="8269288" cy="457200"/>
          </a:xfrm>
          <a:prstGeom prst="rect">
            <a:avLst/>
          </a:prstGeom>
        </p:spPr>
        <p:txBody>
          <a:bodyPr/>
          <a:lstStyle>
            <a:lvl1pPr marL="0" indent="0">
              <a:buNone/>
              <a:defRPr>
                <a:latin typeface="+mn-lt"/>
              </a:defRPr>
            </a:lvl1pPr>
          </a:lstStyle>
          <a:p>
            <a:pPr lvl="0"/>
            <a:r>
              <a:rPr lang="en-US" dirty="0"/>
              <a:t>Organization or Event</a:t>
            </a:r>
          </a:p>
        </p:txBody>
      </p:sp>
      <p:cxnSp>
        <p:nvCxnSpPr>
          <p:cNvPr id="8" name="Straight Connector 7">
            <a:extLst>
              <a:ext uri="{FF2B5EF4-FFF2-40B4-BE49-F238E27FC236}">
                <a16:creationId xmlns:a16="http://schemas.microsoft.com/office/drawing/2014/main" id="{B0963283-2D50-1109-AFA5-A7AB973174DD}"/>
              </a:ext>
            </a:extLst>
          </p:cNvPr>
          <p:cNvCxnSpPr>
            <a:cxnSpLocks/>
          </p:cNvCxnSpPr>
          <p:nvPr userDrawn="1"/>
        </p:nvCxnSpPr>
        <p:spPr>
          <a:xfrm>
            <a:off x="9254715" y="5341010"/>
            <a:ext cx="0" cy="89359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28" name="Picture 4" descr="St. John's 2025">
            <a:extLst>
              <a:ext uri="{FF2B5EF4-FFF2-40B4-BE49-F238E27FC236}">
                <a16:creationId xmlns:a16="http://schemas.microsoft.com/office/drawing/2014/main" id="{32AB55AF-4A38-ED79-46C1-BFFEB620F28E}"/>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173" t="15759" r="5445" b="20336"/>
          <a:stretch/>
        </p:blipFill>
        <p:spPr bwMode="auto">
          <a:xfrm>
            <a:off x="7412410" y="5334662"/>
            <a:ext cx="1720351" cy="889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813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py">
    <p:bg>
      <p:bgPr>
        <a:solidFill>
          <a:schemeClr val="bg1"/>
        </a:solidFill>
        <a:effectLst/>
      </p:bgPr>
    </p:bg>
    <p:spTree>
      <p:nvGrpSpPr>
        <p:cNvPr id="1" name=""/>
        <p:cNvGrpSpPr/>
        <p:nvPr/>
      </p:nvGrpSpPr>
      <p:grpSpPr>
        <a:xfrm>
          <a:off x="0" y="0"/>
          <a:ext cx="0" cy="0"/>
          <a:chOff x="0" y="0"/>
          <a:chExt cx="0" cy="0"/>
        </a:xfrm>
      </p:grpSpPr>
      <p:pic>
        <p:nvPicPr>
          <p:cNvPr id="15" name="Picture 14" descr="Background pattern&#10;&#10;Description automatically generated">
            <a:extLst>
              <a:ext uri="{FF2B5EF4-FFF2-40B4-BE49-F238E27FC236}">
                <a16:creationId xmlns:a16="http://schemas.microsoft.com/office/drawing/2014/main" id="{6D3B67A5-FAF1-144A-A5E1-4E4048773706}"/>
              </a:ext>
            </a:extLst>
          </p:cNvPr>
          <p:cNvPicPr>
            <a:picLocks noChangeAspect="1"/>
          </p:cNvPicPr>
          <p:nvPr userDrawn="1"/>
        </p:nvPicPr>
        <p:blipFill>
          <a:blip r:embed="rId2">
            <a:alphaModFix amt="70000"/>
          </a:blip>
          <a:stretch>
            <a:fillRect/>
          </a:stretch>
        </p:blipFill>
        <p:spPr>
          <a:xfrm>
            <a:off x="-1" y="4656"/>
            <a:ext cx="12192000" cy="6853344"/>
          </a:xfrm>
          <a:prstGeom prst="rect">
            <a:avLst/>
          </a:prstGeom>
        </p:spPr>
      </p:pic>
      <p:sp>
        <p:nvSpPr>
          <p:cNvPr id="16" name="Rectangle 15">
            <a:extLst>
              <a:ext uri="{FF2B5EF4-FFF2-40B4-BE49-F238E27FC236}">
                <a16:creationId xmlns:a16="http://schemas.microsoft.com/office/drawing/2014/main" id="{36AA3A82-29C8-2844-B53B-39522F912BDA}"/>
              </a:ext>
            </a:extLst>
          </p:cNvPr>
          <p:cNvSpPr/>
          <p:nvPr userDrawn="1"/>
        </p:nvSpPr>
        <p:spPr>
          <a:xfrm>
            <a:off x="-24781" y="6670645"/>
            <a:ext cx="12241561" cy="200055"/>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2E377A82-3444-9548-AF28-74220E2A26B1}"/>
              </a:ext>
            </a:extLst>
          </p:cNvPr>
          <p:cNvSpPr>
            <a:spLocks noChangeArrowheads="1"/>
          </p:cNvSpPr>
          <p:nvPr userDrawn="1"/>
        </p:nvSpPr>
        <p:spPr bwMode="auto">
          <a:xfrm>
            <a:off x="474784" y="6375403"/>
            <a:ext cx="1184940" cy="20005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700" dirty="0">
                <a:solidFill>
                  <a:schemeClr val="tx1"/>
                </a:solidFill>
              </a:rPr>
              <a:t>© McInnes Cooper, 2025</a:t>
            </a:r>
          </a:p>
        </p:txBody>
      </p:sp>
      <p:pic>
        <p:nvPicPr>
          <p:cNvPr id="12" name="Picture 11">
            <a:extLst>
              <a:ext uri="{FF2B5EF4-FFF2-40B4-BE49-F238E27FC236}">
                <a16:creationId xmlns:a16="http://schemas.microsoft.com/office/drawing/2014/main" id="{943DC6F1-C6C3-014F-A5CE-85D98700F6CB}"/>
              </a:ext>
            </a:extLst>
          </p:cNvPr>
          <p:cNvPicPr>
            <a:picLocks noChangeAspect="1"/>
          </p:cNvPicPr>
          <p:nvPr userDrawn="1"/>
        </p:nvPicPr>
        <p:blipFill>
          <a:blip r:embed="rId3"/>
          <a:stretch>
            <a:fillRect/>
          </a:stretch>
        </p:blipFill>
        <p:spPr>
          <a:xfrm>
            <a:off x="9671998" y="6051607"/>
            <a:ext cx="1079630" cy="441358"/>
          </a:xfrm>
          <a:prstGeom prst="rect">
            <a:avLst/>
          </a:prstGeom>
        </p:spPr>
      </p:pic>
      <p:sp>
        <p:nvSpPr>
          <p:cNvPr id="14" name="Rectangle 13">
            <a:extLst>
              <a:ext uri="{FF2B5EF4-FFF2-40B4-BE49-F238E27FC236}">
                <a16:creationId xmlns:a16="http://schemas.microsoft.com/office/drawing/2014/main" id="{CB90F46B-CE55-8143-B572-BCA98C32955E}"/>
              </a:ext>
            </a:extLst>
          </p:cNvPr>
          <p:cNvSpPr/>
          <p:nvPr userDrawn="1"/>
        </p:nvSpPr>
        <p:spPr>
          <a:xfrm>
            <a:off x="596233" y="1088871"/>
            <a:ext cx="1265225" cy="756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066AE0C-FA08-B04F-9B19-29B721891A27}"/>
              </a:ext>
            </a:extLst>
          </p:cNvPr>
          <p:cNvSpPr>
            <a:spLocks noGrp="1"/>
          </p:cNvSpPr>
          <p:nvPr>
            <p:ph type="title"/>
          </p:nvPr>
        </p:nvSpPr>
        <p:spPr>
          <a:xfrm>
            <a:off x="596232" y="365126"/>
            <a:ext cx="10757568" cy="599763"/>
          </a:xfrm>
          <a:prstGeom prst="rect">
            <a:avLst/>
          </a:prstGeom>
        </p:spPr>
        <p:txBody>
          <a:bodyPr anchor="ctr"/>
          <a:lstStyle>
            <a:lvl1pPr>
              <a:defRPr sz="2800"/>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1C6BF815-956A-2EFF-B39A-3E05D3928620}"/>
              </a:ext>
            </a:extLst>
          </p:cNvPr>
          <p:cNvSpPr>
            <a:spLocks noGrp="1"/>
          </p:cNvSpPr>
          <p:nvPr>
            <p:ph type="body" sz="quarter" idx="10"/>
          </p:nvPr>
        </p:nvSpPr>
        <p:spPr>
          <a:xfrm>
            <a:off x="596900" y="1527175"/>
            <a:ext cx="10756900" cy="4325938"/>
          </a:xfrm>
          <a:prstGeom prst="rect">
            <a:avLst/>
          </a:prstGeom>
        </p:spPr>
        <p:txBody>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4" descr="St. John's 2025">
            <a:extLst>
              <a:ext uri="{FF2B5EF4-FFF2-40B4-BE49-F238E27FC236}">
                <a16:creationId xmlns:a16="http://schemas.microsoft.com/office/drawing/2014/main" id="{1B4169DA-1285-41BA-B821-975F6386769C}"/>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173" t="15759" r="5445" b="20336"/>
          <a:stretch/>
        </p:blipFill>
        <p:spPr bwMode="auto">
          <a:xfrm>
            <a:off x="11039774" y="5990236"/>
            <a:ext cx="978375" cy="506116"/>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F48CA4DD-0B51-0D4D-068C-6DE31536E892}"/>
              </a:ext>
            </a:extLst>
          </p:cNvPr>
          <p:cNvCxnSpPr>
            <a:cxnSpLocks/>
          </p:cNvCxnSpPr>
          <p:nvPr userDrawn="1"/>
        </p:nvCxnSpPr>
        <p:spPr>
          <a:xfrm>
            <a:off x="10895736" y="5984713"/>
            <a:ext cx="0" cy="547295"/>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798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ft side image">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4B1E988-AAA4-8F0F-435E-D37654A0BF2C}"/>
              </a:ext>
            </a:extLst>
          </p:cNvPr>
          <p:cNvPicPr>
            <a:picLocks noChangeAspect="1"/>
          </p:cNvPicPr>
          <p:nvPr userDrawn="1"/>
        </p:nvPicPr>
        <p:blipFill>
          <a:blip r:embed="rId2">
            <a:alphaModFix amt="70000"/>
          </a:blip>
          <a:stretch>
            <a:fillRect/>
          </a:stretch>
        </p:blipFill>
        <p:spPr>
          <a:xfrm>
            <a:off x="-1" y="4656"/>
            <a:ext cx="12192000" cy="6853344"/>
          </a:xfrm>
          <a:prstGeom prst="rect">
            <a:avLst/>
          </a:prstGeom>
        </p:spPr>
      </p:pic>
      <p:sp>
        <p:nvSpPr>
          <p:cNvPr id="19" name="Picture Placeholder 18">
            <a:extLst>
              <a:ext uri="{FF2B5EF4-FFF2-40B4-BE49-F238E27FC236}">
                <a16:creationId xmlns:a16="http://schemas.microsoft.com/office/drawing/2014/main" id="{82EA0702-61C3-D05C-1F5E-F45AE79EE034}"/>
              </a:ext>
            </a:extLst>
          </p:cNvPr>
          <p:cNvSpPr>
            <a:spLocks noGrp="1"/>
          </p:cNvSpPr>
          <p:nvPr>
            <p:ph type="pic" sz="quarter" idx="11" hasCustomPrompt="1"/>
          </p:nvPr>
        </p:nvSpPr>
        <p:spPr>
          <a:xfrm>
            <a:off x="0" y="-8044"/>
            <a:ext cx="5257800" cy="6678689"/>
          </a:xfrm>
          <a:prstGeom prst="rect">
            <a:avLst/>
          </a:prstGeom>
          <a:noFill/>
        </p:spPr>
        <p:txBody>
          <a:bodyPr/>
          <a:lstStyle>
            <a:lvl1pPr marL="0" indent="0">
              <a:buNone/>
              <a:defRPr/>
            </a:lvl1pPr>
          </a:lstStyle>
          <a:p>
            <a:r>
              <a:rPr lang="en-CA" dirty="0"/>
              <a:t>  </a:t>
            </a:r>
            <a:endParaRPr lang="en-US" dirty="0"/>
          </a:p>
        </p:txBody>
      </p:sp>
      <p:sp>
        <p:nvSpPr>
          <p:cNvPr id="5" name="Rectangle 4">
            <a:extLst>
              <a:ext uri="{FF2B5EF4-FFF2-40B4-BE49-F238E27FC236}">
                <a16:creationId xmlns:a16="http://schemas.microsoft.com/office/drawing/2014/main" id="{3A788324-E935-2B6B-FE48-35A630220682}"/>
              </a:ext>
            </a:extLst>
          </p:cNvPr>
          <p:cNvSpPr>
            <a:spLocks noChangeArrowheads="1"/>
          </p:cNvSpPr>
          <p:nvPr userDrawn="1"/>
        </p:nvSpPr>
        <p:spPr bwMode="auto">
          <a:xfrm>
            <a:off x="474784" y="6375403"/>
            <a:ext cx="1184940" cy="20005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700" dirty="0">
                <a:solidFill>
                  <a:schemeClr val="tx1"/>
                </a:solidFill>
              </a:rPr>
              <a:t>© McInnes Cooper, 2025</a:t>
            </a:r>
          </a:p>
        </p:txBody>
      </p:sp>
      <p:sp>
        <p:nvSpPr>
          <p:cNvPr id="7" name="Rectangle 6">
            <a:extLst>
              <a:ext uri="{FF2B5EF4-FFF2-40B4-BE49-F238E27FC236}">
                <a16:creationId xmlns:a16="http://schemas.microsoft.com/office/drawing/2014/main" id="{2A9328AD-3F78-06C9-4685-D2CE25FDAE51}"/>
              </a:ext>
            </a:extLst>
          </p:cNvPr>
          <p:cNvSpPr/>
          <p:nvPr userDrawn="1"/>
        </p:nvSpPr>
        <p:spPr>
          <a:xfrm>
            <a:off x="5549233" y="1088871"/>
            <a:ext cx="1265225" cy="756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6">
            <a:extLst>
              <a:ext uri="{FF2B5EF4-FFF2-40B4-BE49-F238E27FC236}">
                <a16:creationId xmlns:a16="http://schemas.microsoft.com/office/drawing/2014/main" id="{147C694E-F132-91DD-36FE-290F7F490DD9}"/>
              </a:ext>
            </a:extLst>
          </p:cNvPr>
          <p:cNvSpPr>
            <a:spLocks noGrp="1"/>
          </p:cNvSpPr>
          <p:nvPr>
            <p:ph type="title"/>
          </p:nvPr>
        </p:nvSpPr>
        <p:spPr>
          <a:xfrm>
            <a:off x="5549232" y="370913"/>
            <a:ext cx="5499768" cy="599763"/>
          </a:xfrm>
          <a:prstGeom prst="rect">
            <a:avLst/>
          </a:prstGeom>
        </p:spPr>
        <p:txBody>
          <a:bodyPr anchor="ctr"/>
          <a:lstStyle>
            <a:lvl1pPr>
              <a:defRPr sz="2800"/>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ECFE0E2F-68D6-518E-98B6-2E84A1002312}"/>
              </a:ext>
            </a:extLst>
          </p:cNvPr>
          <p:cNvSpPr>
            <a:spLocks noGrp="1"/>
          </p:cNvSpPr>
          <p:nvPr>
            <p:ph type="body" sz="quarter" idx="10"/>
          </p:nvPr>
        </p:nvSpPr>
        <p:spPr>
          <a:xfrm>
            <a:off x="5549900" y="1527175"/>
            <a:ext cx="5226384" cy="4325938"/>
          </a:xfrm>
          <a:prstGeom prst="rect">
            <a:avLst/>
          </a:prstGeom>
        </p:spPr>
        <p:txBody>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A4E8123F-6361-8F62-661C-DB82BF4BD34A}"/>
              </a:ext>
            </a:extLst>
          </p:cNvPr>
          <p:cNvPicPr>
            <a:picLocks noChangeAspect="1"/>
          </p:cNvPicPr>
          <p:nvPr userDrawn="1"/>
        </p:nvPicPr>
        <p:blipFill>
          <a:blip r:embed="rId3"/>
          <a:stretch>
            <a:fillRect/>
          </a:stretch>
        </p:blipFill>
        <p:spPr>
          <a:xfrm>
            <a:off x="9671998" y="6051607"/>
            <a:ext cx="1079630" cy="441358"/>
          </a:xfrm>
          <a:prstGeom prst="rect">
            <a:avLst/>
          </a:prstGeom>
        </p:spPr>
      </p:pic>
      <p:pic>
        <p:nvPicPr>
          <p:cNvPr id="10" name="Picture 4" descr="St. John's 2025">
            <a:extLst>
              <a:ext uri="{FF2B5EF4-FFF2-40B4-BE49-F238E27FC236}">
                <a16:creationId xmlns:a16="http://schemas.microsoft.com/office/drawing/2014/main" id="{A508F3B3-43C3-5AC7-420A-1A00419D8070}"/>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173" t="15759" r="5445" b="20336"/>
          <a:stretch/>
        </p:blipFill>
        <p:spPr bwMode="auto">
          <a:xfrm>
            <a:off x="11039774" y="5990236"/>
            <a:ext cx="978375" cy="50611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2010F5C7-8C64-0F94-A429-B6D3E778BC38}"/>
              </a:ext>
            </a:extLst>
          </p:cNvPr>
          <p:cNvCxnSpPr>
            <a:cxnSpLocks/>
          </p:cNvCxnSpPr>
          <p:nvPr userDrawn="1"/>
        </p:nvCxnSpPr>
        <p:spPr>
          <a:xfrm>
            <a:off x="10895736" y="5984713"/>
            <a:ext cx="0" cy="54729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7218D38-365A-CBFD-6D61-18F0CD399D99}"/>
              </a:ext>
            </a:extLst>
          </p:cNvPr>
          <p:cNvSpPr/>
          <p:nvPr userDrawn="1"/>
        </p:nvSpPr>
        <p:spPr>
          <a:xfrm>
            <a:off x="-24781" y="6670645"/>
            <a:ext cx="12241561" cy="200055"/>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39737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text boxes">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908812E-7389-AE8F-9EE6-F614BE1FCD11}"/>
              </a:ext>
            </a:extLst>
          </p:cNvPr>
          <p:cNvPicPr>
            <a:picLocks noChangeAspect="1"/>
          </p:cNvPicPr>
          <p:nvPr userDrawn="1"/>
        </p:nvPicPr>
        <p:blipFill>
          <a:blip r:embed="rId2">
            <a:alphaModFix amt="70000"/>
          </a:blip>
          <a:stretch>
            <a:fillRect/>
          </a:stretch>
        </p:blipFill>
        <p:spPr>
          <a:xfrm>
            <a:off x="-1" y="4656"/>
            <a:ext cx="12192000" cy="6853344"/>
          </a:xfrm>
          <a:prstGeom prst="rect">
            <a:avLst/>
          </a:prstGeom>
        </p:spPr>
      </p:pic>
      <p:sp>
        <p:nvSpPr>
          <p:cNvPr id="4" name="Rectangle 3">
            <a:extLst>
              <a:ext uri="{FF2B5EF4-FFF2-40B4-BE49-F238E27FC236}">
                <a16:creationId xmlns:a16="http://schemas.microsoft.com/office/drawing/2014/main" id="{7E81B1B1-DB1A-FD0E-73ED-BD10FD5528FB}"/>
              </a:ext>
            </a:extLst>
          </p:cNvPr>
          <p:cNvSpPr/>
          <p:nvPr userDrawn="1"/>
        </p:nvSpPr>
        <p:spPr>
          <a:xfrm>
            <a:off x="-24781" y="6670645"/>
            <a:ext cx="12241561" cy="200055"/>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a:extLst>
              <a:ext uri="{FF2B5EF4-FFF2-40B4-BE49-F238E27FC236}">
                <a16:creationId xmlns:a16="http://schemas.microsoft.com/office/drawing/2014/main" id="{BA3CA464-F877-D1A5-76C7-28C1FBFD2A8C}"/>
              </a:ext>
            </a:extLst>
          </p:cNvPr>
          <p:cNvSpPr>
            <a:spLocks noChangeArrowheads="1"/>
          </p:cNvSpPr>
          <p:nvPr userDrawn="1"/>
        </p:nvSpPr>
        <p:spPr bwMode="auto">
          <a:xfrm>
            <a:off x="474784" y="6375403"/>
            <a:ext cx="1184940" cy="20005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700" dirty="0">
                <a:solidFill>
                  <a:schemeClr val="tx1"/>
                </a:solidFill>
              </a:rPr>
              <a:t>© McInnes Cooper, 2025</a:t>
            </a:r>
          </a:p>
        </p:txBody>
      </p:sp>
      <p:pic>
        <p:nvPicPr>
          <p:cNvPr id="6" name="Picture 5">
            <a:extLst>
              <a:ext uri="{FF2B5EF4-FFF2-40B4-BE49-F238E27FC236}">
                <a16:creationId xmlns:a16="http://schemas.microsoft.com/office/drawing/2014/main" id="{9B044E41-4635-4C56-DEAB-150FB9EFBC85}"/>
              </a:ext>
            </a:extLst>
          </p:cNvPr>
          <p:cNvPicPr>
            <a:picLocks noChangeAspect="1"/>
          </p:cNvPicPr>
          <p:nvPr userDrawn="1"/>
        </p:nvPicPr>
        <p:blipFill>
          <a:blip r:embed="rId3"/>
          <a:stretch>
            <a:fillRect/>
          </a:stretch>
        </p:blipFill>
        <p:spPr>
          <a:xfrm>
            <a:off x="9671998" y="6051607"/>
            <a:ext cx="1079630" cy="441358"/>
          </a:xfrm>
          <a:prstGeom prst="rect">
            <a:avLst/>
          </a:prstGeom>
        </p:spPr>
      </p:pic>
      <p:sp>
        <p:nvSpPr>
          <p:cNvPr id="8" name="Rectangle 7">
            <a:extLst>
              <a:ext uri="{FF2B5EF4-FFF2-40B4-BE49-F238E27FC236}">
                <a16:creationId xmlns:a16="http://schemas.microsoft.com/office/drawing/2014/main" id="{DDB3D90D-E8E2-39D2-D537-0C71C2DCB625}"/>
              </a:ext>
            </a:extLst>
          </p:cNvPr>
          <p:cNvSpPr/>
          <p:nvPr userDrawn="1"/>
        </p:nvSpPr>
        <p:spPr>
          <a:xfrm>
            <a:off x="596233" y="1088871"/>
            <a:ext cx="1265225" cy="756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8">
            <a:extLst>
              <a:ext uri="{FF2B5EF4-FFF2-40B4-BE49-F238E27FC236}">
                <a16:creationId xmlns:a16="http://schemas.microsoft.com/office/drawing/2014/main" id="{267131D1-4F7A-C94D-25B1-FF393A5D62E1}"/>
              </a:ext>
            </a:extLst>
          </p:cNvPr>
          <p:cNvSpPr>
            <a:spLocks noGrp="1"/>
          </p:cNvSpPr>
          <p:nvPr>
            <p:ph type="body" sz="quarter" idx="10"/>
          </p:nvPr>
        </p:nvSpPr>
        <p:spPr>
          <a:xfrm>
            <a:off x="596232" y="1527175"/>
            <a:ext cx="5377576" cy="4080750"/>
          </a:xfrm>
          <a:prstGeom prst="rect">
            <a:avLst/>
          </a:prstGeom>
        </p:spPr>
        <p:txBody>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4" descr="St. John's 2025">
            <a:extLst>
              <a:ext uri="{FF2B5EF4-FFF2-40B4-BE49-F238E27FC236}">
                <a16:creationId xmlns:a16="http://schemas.microsoft.com/office/drawing/2014/main" id="{D70C8D52-BC10-3102-74C6-D39CED785FD4}"/>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173" t="15759" r="5445" b="20336"/>
          <a:stretch/>
        </p:blipFill>
        <p:spPr bwMode="auto">
          <a:xfrm>
            <a:off x="11039774" y="5990236"/>
            <a:ext cx="978375" cy="506116"/>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64589F45-665E-790D-D071-F584B227E8C3}"/>
              </a:ext>
            </a:extLst>
          </p:cNvPr>
          <p:cNvCxnSpPr>
            <a:cxnSpLocks/>
          </p:cNvCxnSpPr>
          <p:nvPr userDrawn="1"/>
        </p:nvCxnSpPr>
        <p:spPr>
          <a:xfrm>
            <a:off x="10895736" y="5984713"/>
            <a:ext cx="0" cy="54729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844DEBF-358F-4E45-BBA7-7EE49617B811}"/>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Text Placeholder 8">
            <a:extLst>
              <a:ext uri="{FF2B5EF4-FFF2-40B4-BE49-F238E27FC236}">
                <a16:creationId xmlns:a16="http://schemas.microsoft.com/office/drawing/2014/main" id="{3BB343FC-B89A-AC8F-9F5B-0E5679A544F4}"/>
              </a:ext>
            </a:extLst>
          </p:cNvPr>
          <p:cNvSpPr>
            <a:spLocks noGrp="1"/>
          </p:cNvSpPr>
          <p:nvPr>
            <p:ph type="body" sz="quarter" idx="17"/>
          </p:nvPr>
        </p:nvSpPr>
        <p:spPr>
          <a:xfrm>
            <a:off x="6151385" y="1527175"/>
            <a:ext cx="5377576" cy="4080750"/>
          </a:xfrm>
          <a:prstGeom prst="rect">
            <a:avLst/>
          </a:prstGeom>
        </p:spPr>
        <p:txBody>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itle 20">
            <a:extLst>
              <a:ext uri="{FF2B5EF4-FFF2-40B4-BE49-F238E27FC236}">
                <a16:creationId xmlns:a16="http://schemas.microsoft.com/office/drawing/2014/main" id="{027989BB-0A70-46DC-F9A1-ED534F277B40}"/>
              </a:ext>
            </a:extLst>
          </p:cNvPr>
          <p:cNvSpPr>
            <a:spLocks noGrp="1"/>
          </p:cNvSpPr>
          <p:nvPr>
            <p:ph type="title"/>
          </p:nvPr>
        </p:nvSpPr>
        <p:spPr>
          <a:xfrm>
            <a:off x="596233" y="365125"/>
            <a:ext cx="10932728" cy="628559"/>
          </a:xfrm>
          <a:prstGeom prst="rect">
            <a:avLst/>
          </a:prstGeom>
        </p:spPr>
        <p:txBody>
          <a:bodyPr anchor="ctr"/>
          <a:lstStyle>
            <a:lvl1pPr>
              <a:defRPr sz="2800"/>
            </a:lvl1pPr>
          </a:lstStyle>
          <a:p>
            <a:r>
              <a:rPr lang="en-US"/>
              <a:t>Click to edit Master title style</a:t>
            </a:r>
            <a:endParaRPr lang="en-US" dirty="0"/>
          </a:p>
        </p:txBody>
      </p:sp>
    </p:spTree>
    <p:extLst>
      <p:ext uri="{BB962C8B-B14F-4D97-AF65-F5344CB8AC3E}">
        <p14:creationId xmlns:p14="http://schemas.microsoft.com/office/powerpoint/2010/main" val="4169272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orizontal Text and Image">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48B3C270-36B1-8F4A-82FA-9AF9EA84444D}"/>
              </a:ext>
            </a:extLst>
          </p:cNvPr>
          <p:cNvPicPr>
            <a:picLocks noChangeAspect="1"/>
          </p:cNvPicPr>
          <p:nvPr userDrawn="1"/>
        </p:nvPicPr>
        <p:blipFill>
          <a:blip r:embed="rId2">
            <a:alphaModFix amt="70000"/>
          </a:blip>
          <a:stretch>
            <a:fillRect/>
          </a:stretch>
        </p:blipFill>
        <p:spPr>
          <a:xfrm>
            <a:off x="-1" y="4656"/>
            <a:ext cx="12192000" cy="6853344"/>
          </a:xfrm>
          <a:prstGeom prst="rect">
            <a:avLst/>
          </a:prstGeom>
        </p:spPr>
      </p:pic>
      <p:sp>
        <p:nvSpPr>
          <p:cNvPr id="23" name="Content Placeholder 22">
            <a:extLst>
              <a:ext uri="{FF2B5EF4-FFF2-40B4-BE49-F238E27FC236}">
                <a16:creationId xmlns:a16="http://schemas.microsoft.com/office/drawing/2014/main" id="{33BE370E-64AD-C64E-0FAD-2E8185FB2F0F}"/>
              </a:ext>
            </a:extLst>
          </p:cNvPr>
          <p:cNvSpPr>
            <a:spLocks noGrp="1"/>
          </p:cNvSpPr>
          <p:nvPr>
            <p:ph sz="quarter" idx="17" hasCustomPrompt="1"/>
          </p:nvPr>
        </p:nvSpPr>
        <p:spPr>
          <a:xfrm>
            <a:off x="596900" y="3576638"/>
            <a:ext cx="10996613" cy="2333625"/>
          </a:xfrm>
          <a:prstGeom prst="rect">
            <a:avLst/>
          </a:prstGeom>
        </p:spPr>
        <p:txBody>
          <a:bodyPr/>
          <a:lstStyle>
            <a:lvl1pPr marL="0" indent="0">
              <a:buNone/>
              <a:defRPr/>
            </a:lvl1pPr>
          </a:lstStyle>
          <a:p>
            <a:pPr lvl="0"/>
            <a:r>
              <a:rPr lang="en-US" dirty="0"/>
              <a:t>Add image/graphic/flowchart/SmartArt here</a:t>
            </a:r>
          </a:p>
          <a:p>
            <a:pPr lvl="0"/>
            <a:endParaRPr lang="en-US" dirty="0"/>
          </a:p>
        </p:txBody>
      </p:sp>
      <p:sp>
        <p:nvSpPr>
          <p:cNvPr id="10" name="Text Placeholder 8">
            <a:extLst>
              <a:ext uri="{FF2B5EF4-FFF2-40B4-BE49-F238E27FC236}">
                <a16:creationId xmlns:a16="http://schemas.microsoft.com/office/drawing/2014/main" id="{13A96FDA-66EB-85EB-E3F4-36BF600DA961}"/>
              </a:ext>
            </a:extLst>
          </p:cNvPr>
          <p:cNvSpPr>
            <a:spLocks noGrp="1"/>
          </p:cNvSpPr>
          <p:nvPr>
            <p:ph type="body" sz="quarter" idx="10"/>
          </p:nvPr>
        </p:nvSpPr>
        <p:spPr>
          <a:xfrm>
            <a:off x="596232" y="1527175"/>
            <a:ext cx="10997580" cy="1825308"/>
          </a:xfrm>
          <a:prstGeom prst="rect">
            <a:avLst/>
          </a:prstGeom>
        </p:spPr>
        <p:txBody>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Rectangle 14">
            <a:extLst>
              <a:ext uri="{FF2B5EF4-FFF2-40B4-BE49-F238E27FC236}">
                <a16:creationId xmlns:a16="http://schemas.microsoft.com/office/drawing/2014/main" id="{9B801AE2-AAA3-A345-BD75-BA99AD554CFD}"/>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ectangle 16">
            <a:extLst>
              <a:ext uri="{FF2B5EF4-FFF2-40B4-BE49-F238E27FC236}">
                <a16:creationId xmlns:a16="http://schemas.microsoft.com/office/drawing/2014/main" id="{8A6DBDE7-2661-1941-BA44-3F7BCF8A57E7}"/>
              </a:ext>
            </a:extLst>
          </p:cNvPr>
          <p:cNvSpPr>
            <a:spLocks noChangeArrowheads="1"/>
          </p:cNvSpPr>
          <p:nvPr userDrawn="1"/>
        </p:nvSpPr>
        <p:spPr bwMode="auto">
          <a:xfrm>
            <a:off x="474784" y="6375403"/>
            <a:ext cx="1184940" cy="20005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700" dirty="0">
                <a:solidFill>
                  <a:schemeClr val="tx1"/>
                </a:solidFill>
              </a:rPr>
              <a:t>© McInnes Cooper, 2025</a:t>
            </a:r>
          </a:p>
        </p:txBody>
      </p:sp>
      <p:sp>
        <p:nvSpPr>
          <p:cNvPr id="4" name="Rectangle 3">
            <a:extLst>
              <a:ext uri="{FF2B5EF4-FFF2-40B4-BE49-F238E27FC236}">
                <a16:creationId xmlns:a16="http://schemas.microsoft.com/office/drawing/2014/main" id="{2FD1D4E9-DB9A-8315-863A-D7C11D248F5D}"/>
              </a:ext>
            </a:extLst>
          </p:cNvPr>
          <p:cNvSpPr/>
          <p:nvPr userDrawn="1"/>
        </p:nvSpPr>
        <p:spPr>
          <a:xfrm>
            <a:off x="-24781" y="6670645"/>
            <a:ext cx="12241561" cy="200055"/>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431CC02F-935F-219A-327B-C6BD356FE519}"/>
              </a:ext>
            </a:extLst>
          </p:cNvPr>
          <p:cNvPicPr>
            <a:picLocks noChangeAspect="1"/>
          </p:cNvPicPr>
          <p:nvPr userDrawn="1"/>
        </p:nvPicPr>
        <p:blipFill>
          <a:blip r:embed="rId3"/>
          <a:stretch>
            <a:fillRect/>
          </a:stretch>
        </p:blipFill>
        <p:spPr>
          <a:xfrm>
            <a:off x="9671998" y="6051607"/>
            <a:ext cx="1079630" cy="441358"/>
          </a:xfrm>
          <a:prstGeom prst="rect">
            <a:avLst/>
          </a:prstGeom>
        </p:spPr>
      </p:pic>
      <p:sp>
        <p:nvSpPr>
          <p:cNvPr id="8" name="Rectangle 7">
            <a:extLst>
              <a:ext uri="{FF2B5EF4-FFF2-40B4-BE49-F238E27FC236}">
                <a16:creationId xmlns:a16="http://schemas.microsoft.com/office/drawing/2014/main" id="{1DF67CBB-CA38-5DAE-50EC-0BF1F7818F55}"/>
              </a:ext>
            </a:extLst>
          </p:cNvPr>
          <p:cNvSpPr/>
          <p:nvPr userDrawn="1"/>
        </p:nvSpPr>
        <p:spPr>
          <a:xfrm>
            <a:off x="596233" y="1088871"/>
            <a:ext cx="1265225" cy="756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St. John's 2025">
            <a:extLst>
              <a:ext uri="{FF2B5EF4-FFF2-40B4-BE49-F238E27FC236}">
                <a16:creationId xmlns:a16="http://schemas.microsoft.com/office/drawing/2014/main" id="{D200B69B-289E-78FC-30B5-FFD46F65F3EA}"/>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173" t="15759" r="5445" b="20336"/>
          <a:stretch/>
        </p:blipFill>
        <p:spPr bwMode="auto">
          <a:xfrm>
            <a:off x="11039774" y="5990236"/>
            <a:ext cx="978375" cy="506116"/>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AA0053DC-4C96-F52E-051E-888D5481D93C}"/>
              </a:ext>
            </a:extLst>
          </p:cNvPr>
          <p:cNvCxnSpPr>
            <a:cxnSpLocks/>
          </p:cNvCxnSpPr>
          <p:nvPr userDrawn="1"/>
        </p:nvCxnSpPr>
        <p:spPr>
          <a:xfrm>
            <a:off x="10895736" y="5984713"/>
            <a:ext cx="0" cy="54729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4CD6BD8-C7BE-723E-F270-80C8BF7277E9}"/>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Title 20">
            <a:extLst>
              <a:ext uri="{FF2B5EF4-FFF2-40B4-BE49-F238E27FC236}">
                <a16:creationId xmlns:a16="http://schemas.microsoft.com/office/drawing/2014/main" id="{CD465F89-4A0E-82FE-93AB-EDC3957144D7}"/>
              </a:ext>
            </a:extLst>
          </p:cNvPr>
          <p:cNvSpPr>
            <a:spLocks noGrp="1"/>
          </p:cNvSpPr>
          <p:nvPr>
            <p:ph type="title"/>
          </p:nvPr>
        </p:nvSpPr>
        <p:spPr>
          <a:xfrm>
            <a:off x="596233" y="365125"/>
            <a:ext cx="10932728" cy="628559"/>
          </a:xfrm>
          <a:prstGeom prst="rect">
            <a:avLst/>
          </a:prstGeom>
        </p:spPr>
        <p:txBody>
          <a:bodyPr anchor="ctr"/>
          <a:lstStyle>
            <a:lvl1pPr>
              <a:defRPr sz="2800"/>
            </a:lvl1pPr>
          </a:lstStyle>
          <a:p>
            <a:r>
              <a:rPr lang="en-US"/>
              <a:t>Click to edit Master title style</a:t>
            </a:r>
            <a:endParaRPr lang="en-US" dirty="0"/>
          </a:p>
        </p:txBody>
      </p:sp>
    </p:spTree>
    <p:extLst>
      <p:ext uri="{BB962C8B-B14F-4D97-AF65-F5344CB8AC3E}">
        <p14:creationId xmlns:p14="http://schemas.microsoft.com/office/powerpoint/2010/main" val="794806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text boxes and horizontal image">
    <p:spTree>
      <p:nvGrpSpPr>
        <p:cNvPr id="1" name=""/>
        <p:cNvGrpSpPr/>
        <p:nvPr/>
      </p:nvGrpSpPr>
      <p:grpSpPr>
        <a:xfrm>
          <a:off x="0" y="0"/>
          <a:ext cx="0" cy="0"/>
          <a:chOff x="0" y="0"/>
          <a:chExt cx="0" cy="0"/>
        </a:xfrm>
      </p:grpSpPr>
      <p:pic>
        <p:nvPicPr>
          <p:cNvPr id="25" name="Picture 24" descr="Background pattern&#10;&#10;Description automatically generated">
            <a:extLst>
              <a:ext uri="{FF2B5EF4-FFF2-40B4-BE49-F238E27FC236}">
                <a16:creationId xmlns:a16="http://schemas.microsoft.com/office/drawing/2014/main" id="{1A9B3633-01B1-E84D-ADEB-56D3F60F5E35}"/>
              </a:ext>
            </a:extLst>
          </p:cNvPr>
          <p:cNvPicPr>
            <a:picLocks noChangeAspect="1"/>
          </p:cNvPicPr>
          <p:nvPr userDrawn="1"/>
        </p:nvPicPr>
        <p:blipFill>
          <a:blip r:embed="rId2">
            <a:alphaModFix amt="70000"/>
          </a:blip>
          <a:stretch>
            <a:fillRect/>
          </a:stretch>
        </p:blipFill>
        <p:spPr>
          <a:xfrm>
            <a:off x="-1" y="4656"/>
            <a:ext cx="12192000" cy="6853344"/>
          </a:xfrm>
          <a:prstGeom prst="rect">
            <a:avLst/>
          </a:prstGeom>
        </p:spPr>
      </p:pic>
      <p:sp>
        <p:nvSpPr>
          <p:cNvPr id="10" name="Text Placeholder 8">
            <a:extLst>
              <a:ext uri="{FF2B5EF4-FFF2-40B4-BE49-F238E27FC236}">
                <a16:creationId xmlns:a16="http://schemas.microsoft.com/office/drawing/2014/main" id="{3BEF46A2-5B42-EB28-BDBA-BCB9A20711D3}"/>
              </a:ext>
            </a:extLst>
          </p:cNvPr>
          <p:cNvSpPr>
            <a:spLocks noGrp="1"/>
          </p:cNvSpPr>
          <p:nvPr>
            <p:ph type="body" sz="quarter" idx="10"/>
          </p:nvPr>
        </p:nvSpPr>
        <p:spPr>
          <a:xfrm>
            <a:off x="596232" y="1527175"/>
            <a:ext cx="5377576" cy="1825309"/>
          </a:xfrm>
          <a:prstGeom prst="rect">
            <a:avLst/>
          </a:prstGeom>
        </p:spPr>
        <p:txBody>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Rectangle 25">
            <a:extLst>
              <a:ext uri="{FF2B5EF4-FFF2-40B4-BE49-F238E27FC236}">
                <a16:creationId xmlns:a16="http://schemas.microsoft.com/office/drawing/2014/main" id="{7C321B47-3ACC-834A-B539-C8E1F4D95A8A}"/>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ectangle 16">
            <a:extLst>
              <a:ext uri="{FF2B5EF4-FFF2-40B4-BE49-F238E27FC236}">
                <a16:creationId xmlns:a16="http://schemas.microsoft.com/office/drawing/2014/main" id="{EFF27611-711D-9641-B7B3-BF6851A68332}"/>
              </a:ext>
            </a:extLst>
          </p:cNvPr>
          <p:cNvSpPr>
            <a:spLocks noChangeArrowheads="1"/>
          </p:cNvSpPr>
          <p:nvPr userDrawn="1"/>
        </p:nvSpPr>
        <p:spPr bwMode="auto">
          <a:xfrm>
            <a:off x="474784" y="6375403"/>
            <a:ext cx="1184940" cy="20005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700" dirty="0">
                <a:solidFill>
                  <a:schemeClr val="tx1"/>
                </a:solidFill>
              </a:rPr>
              <a:t>© McInnes Cooper, 2025</a:t>
            </a:r>
          </a:p>
        </p:txBody>
      </p:sp>
      <p:sp>
        <p:nvSpPr>
          <p:cNvPr id="3" name="TextBox 2">
            <a:extLst>
              <a:ext uri="{FF2B5EF4-FFF2-40B4-BE49-F238E27FC236}">
                <a16:creationId xmlns:a16="http://schemas.microsoft.com/office/drawing/2014/main" id="{C52AF930-216F-F348-9CDF-8D98ABC4E2A3}"/>
              </a:ext>
            </a:extLst>
          </p:cNvPr>
          <p:cNvSpPr txBox="1"/>
          <p:nvPr userDrawn="1"/>
        </p:nvSpPr>
        <p:spPr>
          <a:xfrm>
            <a:off x="6389370" y="7795260"/>
            <a:ext cx="184731" cy="369332"/>
          </a:xfrm>
          <a:prstGeom prst="rect">
            <a:avLst/>
          </a:prstGeom>
          <a:noFill/>
        </p:spPr>
        <p:txBody>
          <a:bodyPr wrap="none" rtlCol="0">
            <a:spAutoFit/>
          </a:bodyPr>
          <a:lstStyle/>
          <a:p>
            <a:endParaRPr lang="en-US" dirty="0"/>
          </a:p>
        </p:txBody>
      </p:sp>
      <p:sp>
        <p:nvSpPr>
          <p:cNvPr id="5" name="Rectangle 4">
            <a:extLst>
              <a:ext uri="{FF2B5EF4-FFF2-40B4-BE49-F238E27FC236}">
                <a16:creationId xmlns:a16="http://schemas.microsoft.com/office/drawing/2014/main" id="{990B5611-D7F8-0FC3-A3A1-91A3631AE674}"/>
              </a:ext>
            </a:extLst>
          </p:cNvPr>
          <p:cNvSpPr/>
          <p:nvPr userDrawn="1"/>
        </p:nvSpPr>
        <p:spPr>
          <a:xfrm>
            <a:off x="-24781" y="6670645"/>
            <a:ext cx="12241561" cy="200055"/>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9CFDD9E9-9851-EEAD-F379-762FA7615095}"/>
              </a:ext>
            </a:extLst>
          </p:cNvPr>
          <p:cNvPicPr>
            <a:picLocks noChangeAspect="1"/>
          </p:cNvPicPr>
          <p:nvPr userDrawn="1"/>
        </p:nvPicPr>
        <p:blipFill>
          <a:blip r:embed="rId3"/>
          <a:stretch>
            <a:fillRect/>
          </a:stretch>
        </p:blipFill>
        <p:spPr>
          <a:xfrm>
            <a:off x="9671998" y="6051607"/>
            <a:ext cx="1079630" cy="441358"/>
          </a:xfrm>
          <a:prstGeom prst="rect">
            <a:avLst/>
          </a:prstGeom>
        </p:spPr>
      </p:pic>
      <p:sp>
        <p:nvSpPr>
          <p:cNvPr id="8" name="Rectangle 7">
            <a:extLst>
              <a:ext uri="{FF2B5EF4-FFF2-40B4-BE49-F238E27FC236}">
                <a16:creationId xmlns:a16="http://schemas.microsoft.com/office/drawing/2014/main" id="{66260545-3E85-E821-C3A4-2F76A7368A5B}"/>
              </a:ext>
            </a:extLst>
          </p:cNvPr>
          <p:cNvSpPr/>
          <p:nvPr userDrawn="1"/>
        </p:nvSpPr>
        <p:spPr>
          <a:xfrm>
            <a:off x="596233" y="1088871"/>
            <a:ext cx="1265225" cy="756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9C471D2-C80A-5D3F-24E7-8F6408DCFDD1}"/>
              </a:ext>
            </a:extLst>
          </p:cNvPr>
          <p:cNvCxnSpPr>
            <a:cxnSpLocks/>
          </p:cNvCxnSpPr>
          <p:nvPr userDrawn="1"/>
        </p:nvCxnSpPr>
        <p:spPr>
          <a:xfrm>
            <a:off x="10895736" y="5984713"/>
            <a:ext cx="0" cy="54729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2ABE581-F16E-A21B-497F-A11F5CF83C2E}"/>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ext Placeholder 8">
            <a:extLst>
              <a:ext uri="{FF2B5EF4-FFF2-40B4-BE49-F238E27FC236}">
                <a16:creationId xmlns:a16="http://schemas.microsoft.com/office/drawing/2014/main" id="{BB239450-B261-2EA7-631E-52ECFDFD7B62}"/>
              </a:ext>
            </a:extLst>
          </p:cNvPr>
          <p:cNvSpPr>
            <a:spLocks noGrp="1"/>
          </p:cNvSpPr>
          <p:nvPr>
            <p:ph type="body" sz="quarter" idx="18"/>
          </p:nvPr>
        </p:nvSpPr>
        <p:spPr>
          <a:xfrm>
            <a:off x="6151385" y="1527175"/>
            <a:ext cx="5377576" cy="1825309"/>
          </a:xfrm>
          <a:prstGeom prst="rect">
            <a:avLst/>
          </a:prstGeom>
        </p:spPr>
        <p:txBody>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22">
            <a:extLst>
              <a:ext uri="{FF2B5EF4-FFF2-40B4-BE49-F238E27FC236}">
                <a16:creationId xmlns:a16="http://schemas.microsoft.com/office/drawing/2014/main" id="{F92EB0A8-658F-3B68-50AF-EDF3CE046BA5}"/>
              </a:ext>
            </a:extLst>
          </p:cNvPr>
          <p:cNvSpPr>
            <a:spLocks noGrp="1"/>
          </p:cNvSpPr>
          <p:nvPr>
            <p:ph sz="quarter" idx="17" hasCustomPrompt="1"/>
          </p:nvPr>
        </p:nvSpPr>
        <p:spPr>
          <a:xfrm>
            <a:off x="596231" y="3576638"/>
            <a:ext cx="10932729" cy="2333625"/>
          </a:xfrm>
          <a:prstGeom prst="rect">
            <a:avLst/>
          </a:prstGeom>
        </p:spPr>
        <p:txBody>
          <a:bodyPr/>
          <a:lstStyle>
            <a:lvl1pPr marL="0" indent="0">
              <a:buNone/>
              <a:defRPr/>
            </a:lvl1pPr>
          </a:lstStyle>
          <a:p>
            <a:pPr lvl="0"/>
            <a:r>
              <a:rPr lang="en-US" dirty="0"/>
              <a:t>Add image/graphic/flowchart/SmartArt here</a:t>
            </a:r>
          </a:p>
          <a:p>
            <a:pPr lvl="0"/>
            <a:endParaRPr lang="en-US" dirty="0"/>
          </a:p>
        </p:txBody>
      </p:sp>
      <p:pic>
        <p:nvPicPr>
          <p:cNvPr id="23" name="Picture 4" descr="St. John's 2025">
            <a:extLst>
              <a:ext uri="{FF2B5EF4-FFF2-40B4-BE49-F238E27FC236}">
                <a16:creationId xmlns:a16="http://schemas.microsoft.com/office/drawing/2014/main" id="{9AAD5F4E-8957-A9B2-F807-2CBD318443D5}"/>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173" t="15759" r="5445" b="20336"/>
          <a:stretch/>
        </p:blipFill>
        <p:spPr bwMode="auto">
          <a:xfrm>
            <a:off x="11039774" y="5990236"/>
            <a:ext cx="978375" cy="506116"/>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20">
            <a:extLst>
              <a:ext uri="{FF2B5EF4-FFF2-40B4-BE49-F238E27FC236}">
                <a16:creationId xmlns:a16="http://schemas.microsoft.com/office/drawing/2014/main" id="{E01605C9-7CBF-7C98-9FF9-F5D5127210F4}"/>
              </a:ext>
            </a:extLst>
          </p:cNvPr>
          <p:cNvSpPr>
            <a:spLocks noGrp="1"/>
          </p:cNvSpPr>
          <p:nvPr>
            <p:ph type="title"/>
          </p:nvPr>
        </p:nvSpPr>
        <p:spPr>
          <a:xfrm>
            <a:off x="596233" y="365125"/>
            <a:ext cx="10932728" cy="628559"/>
          </a:xfrm>
          <a:prstGeom prst="rect">
            <a:avLst/>
          </a:prstGeom>
        </p:spPr>
        <p:txBody>
          <a:bodyPr anchor="ctr"/>
          <a:lstStyle>
            <a:lvl1pPr>
              <a:defRPr sz="2800"/>
            </a:lvl1pPr>
          </a:lstStyle>
          <a:p>
            <a:r>
              <a:rPr lang="en-US"/>
              <a:t>Click to edit Master title style</a:t>
            </a:r>
            <a:endParaRPr lang="en-US" dirty="0"/>
          </a:p>
        </p:txBody>
      </p:sp>
    </p:spTree>
    <p:extLst>
      <p:ext uri="{BB962C8B-B14F-4D97-AF65-F5344CB8AC3E}">
        <p14:creationId xmlns:p14="http://schemas.microsoft.com/office/powerpoint/2010/main" val="4289349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7 images collage">
    <p:spTree>
      <p:nvGrpSpPr>
        <p:cNvPr id="1" name=""/>
        <p:cNvGrpSpPr/>
        <p:nvPr/>
      </p:nvGrpSpPr>
      <p:grpSpPr>
        <a:xfrm>
          <a:off x="0" y="0"/>
          <a:ext cx="0" cy="0"/>
          <a:chOff x="0" y="0"/>
          <a:chExt cx="0" cy="0"/>
        </a:xfrm>
      </p:grpSpPr>
      <p:pic>
        <p:nvPicPr>
          <p:cNvPr id="25" name="Picture 24" descr="Background pattern&#10;&#10;Description automatically generated">
            <a:extLst>
              <a:ext uri="{FF2B5EF4-FFF2-40B4-BE49-F238E27FC236}">
                <a16:creationId xmlns:a16="http://schemas.microsoft.com/office/drawing/2014/main" id="{1A9B3633-01B1-E84D-ADEB-56D3F60F5E35}"/>
              </a:ext>
            </a:extLst>
          </p:cNvPr>
          <p:cNvPicPr>
            <a:picLocks noChangeAspect="1"/>
          </p:cNvPicPr>
          <p:nvPr userDrawn="1"/>
        </p:nvPicPr>
        <p:blipFill>
          <a:blip r:embed="rId2">
            <a:alphaModFix amt="70000"/>
          </a:blip>
          <a:stretch>
            <a:fillRect/>
          </a:stretch>
        </p:blipFill>
        <p:spPr>
          <a:xfrm>
            <a:off x="-1" y="4656"/>
            <a:ext cx="12192000" cy="6853344"/>
          </a:xfrm>
          <a:prstGeom prst="rect">
            <a:avLst/>
          </a:prstGeom>
        </p:spPr>
      </p:pic>
      <p:sp>
        <p:nvSpPr>
          <p:cNvPr id="10" name="Text Placeholder 8">
            <a:extLst>
              <a:ext uri="{FF2B5EF4-FFF2-40B4-BE49-F238E27FC236}">
                <a16:creationId xmlns:a16="http://schemas.microsoft.com/office/drawing/2014/main" id="{3BEF46A2-5B42-EB28-BDBA-BCB9A20711D3}"/>
              </a:ext>
            </a:extLst>
          </p:cNvPr>
          <p:cNvSpPr>
            <a:spLocks noGrp="1"/>
          </p:cNvSpPr>
          <p:nvPr>
            <p:ph type="body" sz="quarter" idx="10"/>
          </p:nvPr>
        </p:nvSpPr>
        <p:spPr>
          <a:xfrm>
            <a:off x="596231" y="1527175"/>
            <a:ext cx="10932729" cy="1825309"/>
          </a:xfrm>
          <a:prstGeom prst="rect">
            <a:avLst/>
          </a:prstGeom>
        </p:spPr>
        <p:txBody>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Rectangle 25">
            <a:extLst>
              <a:ext uri="{FF2B5EF4-FFF2-40B4-BE49-F238E27FC236}">
                <a16:creationId xmlns:a16="http://schemas.microsoft.com/office/drawing/2014/main" id="{7C321B47-3ACC-834A-B539-C8E1F4D95A8A}"/>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ectangle 16">
            <a:extLst>
              <a:ext uri="{FF2B5EF4-FFF2-40B4-BE49-F238E27FC236}">
                <a16:creationId xmlns:a16="http://schemas.microsoft.com/office/drawing/2014/main" id="{EFF27611-711D-9641-B7B3-BF6851A68332}"/>
              </a:ext>
            </a:extLst>
          </p:cNvPr>
          <p:cNvSpPr>
            <a:spLocks noChangeArrowheads="1"/>
          </p:cNvSpPr>
          <p:nvPr userDrawn="1"/>
        </p:nvSpPr>
        <p:spPr bwMode="auto">
          <a:xfrm>
            <a:off x="474784" y="6375403"/>
            <a:ext cx="1184940" cy="20005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700" dirty="0">
                <a:solidFill>
                  <a:schemeClr val="tx1"/>
                </a:solidFill>
              </a:rPr>
              <a:t>© McInnes Cooper, 2025</a:t>
            </a:r>
          </a:p>
        </p:txBody>
      </p:sp>
      <p:sp>
        <p:nvSpPr>
          <p:cNvPr id="3" name="TextBox 2">
            <a:extLst>
              <a:ext uri="{FF2B5EF4-FFF2-40B4-BE49-F238E27FC236}">
                <a16:creationId xmlns:a16="http://schemas.microsoft.com/office/drawing/2014/main" id="{C52AF930-216F-F348-9CDF-8D98ABC4E2A3}"/>
              </a:ext>
            </a:extLst>
          </p:cNvPr>
          <p:cNvSpPr txBox="1"/>
          <p:nvPr userDrawn="1"/>
        </p:nvSpPr>
        <p:spPr>
          <a:xfrm>
            <a:off x="6389370" y="7795260"/>
            <a:ext cx="184731" cy="369332"/>
          </a:xfrm>
          <a:prstGeom prst="rect">
            <a:avLst/>
          </a:prstGeom>
          <a:noFill/>
        </p:spPr>
        <p:txBody>
          <a:bodyPr wrap="none" rtlCol="0">
            <a:spAutoFit/>
          </a:bodyPr>
          <a:lstStyle/>
          <a:p>
            <a:endParaRPr lang="en-US" dirty="0"/>
          </a:p>
        </p:txBody>
      </p:sp>
      <p:sp>
        <p:nvSpPr>
          <p:cNvPr id="5" name="Rectangle 4">
            <a:extLst>
              <a:ext uri="{FF2B5EF4-FFF2-40B4-BE49-F238E27FC236}">
                <a16:creationId xmlns:a16="http://schemas.microsoft.com/office/drawing/2014/main" id="{990B5611-D7F8-0FC3-A3A1-91A3631AE674}"/>
              </a:ext>
            </a:extLst>
          </p:cNvPr>
          <p:cNvSpPr/>
          <p:nvPr userDrawn="1"/>
        </p:nvSpPr>
        <p:spPr>
          <a:xfrm>
            <a:off x="-24781" y="6670645"/>
            <a:ext cx="12241561" cy="200055"/>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9CFDD9E9-9851-EEAD-F379-762FA7615095}"/>
              </a:ext>
            </a:extLst>
          </p:cNvPr>
          <p:cNvPicPr>
            <a:picLocks noChangeAspect="1"/>
          </p:cNvPicPr>
          <p:nvPr userDrawn="1"/>
        </p:nvPicPr>
        <p:blipFill>
          <a:blip r:embed="rId3"/>
          <a:stretch>
            <a:fillRect/>
          </a:stretch>
        </p:blipFill>
        <p:spPr>
          <a:xfrm>
            <a:off x="9671998" y="6051607"/>
            <a:ext cx="1079630" cy="441358"/>
          </a:xfrm>
          <a:prstGeom prst="rect">
            <a:avLst/>
          </a:prstGeom>
        </p:spPr>
      </p:pic>
      <p:sp>
        <p:nvSpPr>
          <p:cNvPr id="8" name="Rectangle 7">
            <a:extLst>
              <a:ext uri="{FF2B5EF4-FFF2-40B4-BE49-F238E27FC236}">
                <a16:creationId xmlns:a16="http://schemas.microsoft.com/office/drawing/2014/main" id="{66260545-3E85-E821-C3A4-2F76A7368A5B}"/>
              </a:ext>
            </a:extLst>
          </p:cNvPr>
          <p:cNvSpPr/>
          <p:nvPr userDrawn="1"/>
        </p:nvSpPr>
        <p:spPr>
          <a:xfrm>
            <a:off x="596233" y="1088871"/>
            <a:ext cx="1265225" cy="756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9C471D2-C80A-5D3F-24E7-8F6408DCFDD1}"/>
              </a:ext>
            </a:extLst>
          </p:cNvPr>
          <p:cNvCxnSpPr>
            <a:cxnSpLocks/>
          </p:cNvCxnSpPr>
          <p:nvPr userDrawn="1"/>
        </p:nvCxnSpPr>
        <p:spPr>
          <a:xfrm>
            <a:off x="10895736" y="5984713"/>
            <a:ext cx="0" cy="54729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2ABE581-F16E-A21B-497F-A11F5CF83C2E}"/>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Content Placeholder 22">
            <a:extLst>
              <a:ext uri="{FF2B5EF4-FFF2-40B4-BE49-F238E27FC236}">
                <a16:creationId xmlns:a16="http://schemas.microsoft.com/office/drawing/2014/main" id="{F92EB0A8-658F-3B68-50AF-EDF3CE046BA5}"/>
              </a:ext>
            </a:extLst>
          </p:cNvPr>
          <p:cNvSpPr>
            <a:spLocks noGrp="1"/>
          </p:cNvSpPr>
          <p:nvPr>
            <p:ph sz="quarter" idx="17" hasCustomPrompt="1"/>
          </p:nvPr>
        </p:nvSpPr>
        <p:spPr>
          <a:xfrm>
            <a:off x="1472532" y="3576638"/>
            <a:ext cx="2391442" cy="2352189"/>
          </a:xfrm>
          <a:prstGeom prst="rect">
            <a:avLst/>
          </a:prstGeom>
        </p:spPr>
        <p:txBody>
          <a:bodyPr/>
          <a:lstStyle>
            <a:lvl1pPr marL="0" indent="0">
              <a:buNone/>
              <a:defRPr/>
            </a:lvl1pPr>
          </a:lstStyle>
          <a:p>
            <a:pPr lvl="0"/>
            <a:r>
              <a:rPr lang="en-US" dirty="0"/>
              <a:t>Add image/graphic/flowchart/SmartArt here</a:t>
            </a:r>
          </a:p>
          <a:p>
            <a:pPr lvl="0"/>
            <a:endParaRPr lang="en-US" dirty="0"/>
          </a:p>
        </p:txBody>
      </p:sp>
      <p:pic>
        <p:nvPicPr>
          <p:cNvPr id="23" name="Picture 4" descr="St. John's 2025">
            <a:extLst>
              <a:ext uri="{FF2B5EF4-FFF2-40B4-BE49-F238E27FC236}">
                <a16:creationId xmlns:a16="http://schemas.microsoft.com/office/drawing/2014/main" id="{9AAD5F4E-8957-A9B2-F807-2CBD318443D5}"/>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173" t="15759" r="5445" b="20336"/>
          <a:stretch/>
        </p:blipFill>
        <p:spPr bwMode="auto">
          <a:xfrm>
            <a:off x="11039774" y="5990236"/>
            <a:ext cx="978375" cy="506116"/>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20">
            <a:extLst>
              <a:ext uri="{FF2B5EF4-FFF2-40B4-BE49-F238E27FC236}">
                <a16:creationId xmlns:a16="http://schemas.microsoft.com/office/drawing/2014/main" id="{E01605C9-7CBF-7C98-9FF9-F5D5127210F4}"/>
              </a:ext>
            </a:extLst>
          </p:cNvPr>
          <p:cNvSpPr>
            <a:spLocks noGrp="1"/>
          </p:cNvSpPr>
          <p:nvPr>
            <p:ph type="title"/>
          </p:nvPr>
        </p:nvSpPr>
        <p:spPr>
          <a:xfrm>
            <a:off x="596233" y="365125"/>
            <a:ext cx="10932728" cy="628559"/>
          </a:xfrm>
          <a:prstGeom prst="rect">
            <a:avLst/>
          </a:prstGeom>
        </p:spPr>
        <p:txBody>
          <a:bodyPr anchor="ctr"/>
          <a:lstStyle>
            <a:lvl1pPr>
              <a:defRPr sz="2800"/>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06398A96-4D24-DED0-B008-80157D3D12D7}"/>
              </a:ext>
            </a:extLst>
          </p:cNvPr>
          <p:cNvSpPr>
            <a:spLocks noGrp="1"/>
          </p:cNvSpPr>
          <p:nvPr>
            <p:ph type="pic" sz="quarter" idx="19"/>
          </p:nvPr>
        </p:nvSpPr>
        <p:spPr>
          <a:xfrm>
            <a:off x="8914348" y="3576638"/>
            <a:ext cx="2614613" cy="2344888"/>
          </a:xfrm>
          <a:prstGeom prst="rect">
            <a:avLst/>
          </a:prstGeom>
        </p:spPr>
        <p:txBody>
          <a:bodyPr/>
          <a:lstStyle/>
          <a:p>
            <a:r>
              <a:rPr lang="en-US"/>
              <a:t>Click icon to add picture</a:t>
            </a:r>
          </a:p>
        </p:txBody>
      </p:sp>
      <p:sp>
        <p:nvSpPr>
          <p:cNvPr id="9" name="Picture Placeholder 8">
            <a:extLst>
              <a:ext uri="{FF2B5EF4-FFF2-40B4-BE49-F238E27FC236}">
                <a16:creationId xmlns:a16="http://schemas.microsoft.com/office/drawing/2014/main" id="{96497950-871A-DB2C-53F7-9EE42C1D4D79}"/>
              </a:ext>
            </a:extLst>
          </p:cNvPr>
          <p:cNvSpPr>
            <a:spLocks noGrp="1"/>
          </p:cNvSpPr>
          <p:nvPr>
            <p:ph type="pic" sz="quarter" idx="20"/>
          </p:nvPr>
        </p:nvSpPr>
        <p:spPr>
          <a:xfrm>
            <a:off x="5420778" y="3582988"/>
            <a:ext cx="3444090" cy="891058"/>
          </a:xfrm>
          <a:prstGeom prst="rect">
            <a:avLst/>
          </a:prstGeom>
        </p:spPr>
        <p:txBody>
          <a:bodyPr/>
          <a:lstStyle/>
          <a:p>
            <a:r>
              <a:rPr lang="en-US"/>
              <a:t>Click icon to add picture</a:t>
            </a:r>
          </a:p>
        </p:txBody>
      </p:sp>
      <p:sp>
        <p:nvSpPr>
          <p:cNvPr id="12" name="Picture Placeholder 11">
            <a:extLst>
              <a:ext uri="{FF2B5EF4-FFF2-40B4-BE49-F238E27FC236}">
                <a16:creationId xmlns:a16="http://schemas.microsoft.com/office/drawing/2014/main" id="{8937C308-BE74-C1C2-0487-C7024E296CDE}"/>
              </a:ext>
            </a:extLst>
          </p:cNvPr>
          <p:cNvSpPr>
            <a:spLocks noGrp="1"/>
          </p:cNvSpPr>
          <p:nvPr>
            <p:ph type="pic" sz="quarter" idx="21"/>
          </p:nvPr>
        </p:nvSpPr>
        <p:spPr>
          <a:xfrm>
            <a:off x="7167831" y="4527701"/>
            <a:ext cx="1697037" cy="1393825"/>
          </a:xfrm>
          <a:prstGeom prst="rect">
            <a:avLst/>
          </a:prstGeom>
        </p:spPr>
        <p:txBody>
          <a:bodyPr/>
          <a:lstStyle/>
          <a:p>
            <a:r>
              <a:rPr lang="en-US"/>
              <a:t>Click icon to add picture</a:t>
            </a:r>
          </a:p>
        </p:txBody>
      </p:sp>
      <p:sp>
        <p:nvSpPr>
          <p:cNvPr id="15" name="Picture Placeholder 11">
            <a:extLst>
              <a:ext uri="{FF2B5EF4-FFF2-40B4-BE49-F238E27FC236}">
                <a16:creationId xmlns:a16="http://schemas.microsoft.com/office/drawing/2014/main" id="{96AD5D8F-E7EF-7867-417E-8D36B0D220D1}"/>
              </a:ext>
            </a:extLst>
          </p:cNvPr>
          <p:cNvSpPr>
            <a:spLocks noGrp="1"/>
          </p:cNvSpPr>
          <p:nvPr>
            <p:ph type="pic" sz="quarter" idx="22"/>
          </p:nvPr>
        </p:nvSpPr>
        <p:spPr>
          <a:xfrm>
            <a:off x="5421314" y="4535002"/>
            <a:ext cx="1697037" cy="1393825"/>
          </a:xfrm>
          <a:prstGeom prst="rect">
            <a:avLst/>
          </a:prstGeom>
        </p:spPr>
        <p:txBody>
          <a:bodyPr/>
          <a:lstStyle/>
          <a:p>
            <a:r>
              <a:rPr lang="en-US"/>
              <a:t>Click icon to add picture</a:t>
            </a:r>
          </a:p>
        </p:txBody>
      </p:sp>
      <p:sp>
        <p:nvSpPr>
          <p:cNvPr id="19" name="Picture Placeholder 18">
            <a:extLst>
              <a:ext uri="{FF2B5EF4-FFF2-40B4-BE49-F238E27FC236}">
                <a16:creationId xmlns:a16="http://schemas.microsoft.com/office/drawing/2014/main" id="{0113D477-2DC6-7D99-CDF9-E6A0E44AB8A8}"/>
              </a:ext>
            </a:extLst>
          </p:cNvPr>
          <p:cNvSpPr>
            <a:spLocks noGrp="1"/>
          </p:cNvSpPr>
          <p:nvPr>
            <p:ph type="pic" sz="quarter" idx="23"/>
          </p:nvPr>
        </p:nvSpPr>
        <p:spPr>
          <a:xfrm>
            <a:off x="3914775" y="3576638"/>
            <a:ext cx="1455738" cy="2351404"/>
          </a:xfrm>
          <a:prstGeom prst="rect">
            <a:avLst/>
          </a:prstGeom>
        </p:spPr>
        <p:txBody>
          <a:bodyPr/>
          <a:lstStyle/>
          <a:p>
            <a:r>
              <a:rPr lang="en-US"/>
              <a:t>Click icon to add picture</a:t>
            </a:r>
          </a:p>
        </p:txBody>
      </p:sp>
      <p:sp>
        <p:nvSpPr>
          <p:cNvPr id="22" name="Picture Placeholder 21">
            <a:extLst>
              <a:ext uri="{FF2B5EF4-FFF2-40B4-BE49-F238E27FC236}">
                <a16:creationId xmlns:a16="http://schemas.microsoft.com/office/drawing/2014/main" id="{D3C3BBB3-E02F-6715-B037-C9928746F839}"/>
              </a:ext>
            </a:extLst>
          </p:cNvPr>
          <p:cNvSpPr>
            <a:spLocks noGrp="1"/>
          </p:cNvSpPr>
          <p:nvPr>
            <p:ph type="pic" sz="quarter" idx="24"/>
          </p:nvPr>
        </p:nvSpPr>
        <p:spPr>
          <a:xfrm>
            <a:off x="596900" y="3576638"/>
            <a:ext cx="825500" cy="2344737"/>
          </a:xfrm>
          <a:prstGeom prst="rect">
            <a:avLst/>
          </a:prstGeom>
        </p:spPr>
        <p:txBody>
          <a:bodyPr/>
          <a:lstStyle/>
          <a:p>
            <a:r>
              <a:rPr lang="en-US"/>
              <a:t>Click icon to add picture</a:t>
            </a:r>
          </a:p>
        </p:txBody>
      </p:sp>
    </p:spTree>
    <p:extLst>
      <p:ext uri="{BB962C8B-B14F-4D97-AF65-F5344CB8AC3E}">
        <p14:creationId xmlns:p14="http://schemas.microsoft.com/office/powerpoint/2010/main" val="2407450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0334CE56-6E2C-25F8-2634-B57F3E4A8F85}"/>
              </a:ext>
            </a:extLst>
          </p:cNvPr>
          <p:cNvPicPr>
            <a:picLocks noChangeAspect="1"/>
          </p:cNvPicPr>
          <p:nvPr userDrawn="1"/>
        </p:nvPicPr>
        <p:blipFill>
          <a:blip r:embed="rId2">
            <a:alphaModFix amt="70000"/>
          </a:blip>
          <a:stretch>
            <a:fillRect/>
          </a:stretch>
        </p:blipFill>
        <p:spPr>
          <a:xfrm>
            <a:off x="-1" y="4656"/>
            <a:ext cx="12192000" cy="6853344"/>
          </a:xfrm>
          <a:prstGeom prst="rect">
            <a:avLst/>
          </a:prstGeom>
        </p:spPr>
      </p:pic>
      <p:sp>
        <p:nvSpPr>
          <p:cNvPr id="22" name="Content Placeholder 21">
            <a:extLst>
              <a:ext uri="{FF2B5EF4-FFF2-40B4-BE49-F238E27FC236}">
                <a16:creationId xmlns:a16="http://schemas.microsoft.com/office/drawing/2014/main" id="{46EA611F-5B8D-EFD3-F33F-28A09EC72F41}"/>
              </a:ext>
            </a:extLst>
          </p:cNvPr>
          <p:cNvSpPr>
            <a:spLocks noGrp="1"/>
          </p:cNvSpPr>
          <p:nvPr>
            <p:ph sz="quarter" idx="18" hasCustomPrompt="1"/>
          </p:nvPr>
        </p:nvSpPr>
        <p:spPr>
          <a:xfrm>
            <a:off x="6151563" y="1527175"/>
            <a:ext cx="5376862" cy="4081463"/>
          </a:xfrm>
          <a:prstGeom prst="rect">
            <a:avLst/>
          </a:prstGeom>
        </p:spPr>
        <p:txBody>
          <a:bodyPr/>
          <a:lstStyle>
            <a:lvl1pPr marL="0" indent="0">
              <a:buNone/>
              <a:defRPr/>
            </a:lvl1pPr>
          </a:lstStyle>
          <a:p>
            <a:r>
              <a:rPr lang="en-US" dirty="0"/>
              <a:t>Add image/graphic/flowchart</a:t>
            </a:r>
            <a:br>
              <a:rPr lang="en-US" dirty="0"/>
            </a:br>
            <a:r>
              <a:rPr lang="en-US" dirty="0"/>
              <a:t>/SmartArt here</a:t>
            </a:r>
          </a:p>
        </p:txBody>
      </p:sp>
      <p:sp>
        <p:nvSpPr>
          <p:cNvPr id="4" name="Rectangle 3">
            <a:extLst>
              <a:ext uri="{FF2B5EF4-FFF2-40B4-BE49-F238E27FC236}">
                <a16:creationId xmlns:a16="http://schemas.microsoft.com/office/drawing/2014/main" id="{2F601172-86C1-4A3B-6A1A-1714C1198A8B}"/>
              </a:ext>
            </a:extLst>
          </p:cNvPr>
          <p:cNvSpPr/>
          <p:nvPr userDrawn="1"/>
        </p:nvSpPr>
        <p:spPr>
          <a:xfrm>
            <a:off x="-24781" y="6670645"/>
            <a:ext cx="12241561" cy="200055"/>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a:extLst>
              <a:ext uri="{FF2B5EF4-FFF2-40B4-BE49-F238E27FC236}">
                <a16:creationId xmlns:a16="http://schemas.microsoft.com/office/drawing/2014/main" id="{FD9969B6-300D-A675-0393-FE7044B9307C}"/>
              </a:ext>
            </a:extLst>
          </p:cNvPr>
          <p:cNvSpPr>
            <a:spLocks noChangeArrowheads="1"/>
          </p:cNvSpPr>
          <p:nvPr userDrawn="1"/>
        </p:nvSpPr>
        <p:spPr bwMode="auto">
          <a:xfrm>
            <a:off x="474784" y="6375403"/>
            <a:ext cx="1184940" cy="20005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700" dirty="0">
                <a:solidFill>
                  <a:schemeClr val="tx1"/>
                </a:solidFill>
              </a:rPr>
              <a:t>© McInnes Cooper, 2025</a:t>
            </a:r>
          </a:p>
        </p:txBody>
      </p:sp>
      <p:pic>
        <p:nvPicPr>
          <p:cNvPr id="7" name="Picture 6">
            <a:extLst>
              <a:ext uri="{FF2B5EF4-FFF2-40B4-BE49-F238E27FC236}">
                <a16:creationId xmlns:a16="http://schemas.microsoft.com/office/drawing/2014/main" id="{FC729DFA-88AD-5A9B-D0C0-69D6AE5F182E}"/>
              </a:ext>
            </a:extLst>
          </p:cNvPr>
          <p:cNvPicPr>
            <a:picLocks noChangeAspect="1"/>
          </p:cNvPicPr>
          <p:nvPr userDrawn="1"/>
        </p:nvPicPr>
        <p:blipFill>
          <a:blip r:embed="rId3"/>
          <a:stretch>
            <a:fillRect/>
          </a:stretch>
        </p:blipFill>
        <p:spPr>
          <a:xfrm>
            <a:off x="9671998" y="6051607"/>
            <a:ext cx="1079630" cy="441358"/>
          </a:xfrm>
          <a:prstGeom prst="rect">
            <a:avLst/>
          </a:prstGeom>
        </p:spPr>
      </p:pic>
      <p:sp>
        <p:nvSpPr>
          <p:cNvPr id="8" name="Rectangle 7">
            <a:extLst>
              <a:ext uri="{FF2B5EF4-FFF2-40B4-BE49-F238E27FC236}">
                <a16:creationId xmlns:a16="http://schemas.microsoft.com/office/drawing/2014/main" id="{5A78CBD8-280B-AE6F-51E2-3859A04D19A6}"/>
              </a:ext>
            </a:extLst>
          </p:cNvPr>
          <p:cNvSpPr/>
          <p:nvPr userDrawn="1"/>
        </p:nvSpPr>
        <p:spPr>
          <a:xfrm>
            <a:off x="596233" y="1088871"/>
            <a:ext cx="1265225" cy="756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8">
            <a:extLst>
              <a:ext uri="{FF2B5EF4-FFF2-40B4-BE49-F238E27FC236}">
                <a16:creationId xmlns:a16="http://schemas.microsoft.com/office/drawing/2014/main" id="{B48C2A5B-D0F3-40C5-5DEA-DEA8134E873F}"/>
              </a:ext>
            </a:extLst>
          </p:cNvPr>
          <p:cNvSpPr>
            <a:spLocks noGrp="1"/>
          </p:cNvSpPr>
          <p:nvPr>
            <p:ph type="body" sz="quarter" idx="10"/>
          </p:nvPr>
        </p:nvSpPr>
        <p:spPr>
          <a:xfrm>
            <a:off x="596232" y="1527175"/>
            <a:ext cx="5377576" cy="4080750"/>
          </a:xfrm>
          <a:prstGeom prst="rect">
            <a:avLst/>
          </a:prstGeom>
        </p:spPr>
        <p:txBody>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4" descr="St. John's 2025">
            <a:extLst>
              <a:ext uri="{FF2B5EF4-FFF2-40B4-BE49-F238E27FC236}">
                <a16:creationId xmlns:a16="http://schemas.microsoft.com/office/drawing/2014/main" id="{F261410B-8156-4730-1823-5BF0755E5BF6}"/>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173" t="15759" r="5445" b="20336"/>
          <a:stretch/>
        </p:blipFill>
        <p:spPr bwMode="auto">
          <a:xfrm>
            <a:off x="11039774" y="5990236"/>
            <a:ext cx="978375" cy="506116"/>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a:extLst>
              <a:ext uri="{FF2B5EF4-FFF2-40B4-BE49-F238E27FC236}">
                <a16:creationId xmlns:a16="http://schemas.microsoft.com/office/drawing/2014/main" id="{4D123F9B-A08D-8914-1201-EAB1B6DDBAEC}"/>
              </a:ext>
            </a:extLst>
          </p:cNvPr>
          <p:cNvCxnSpPr>
            <a:cxnSpLocks/>
          </p:cNvCxnSpPr>
          <p:nvPr userDrawn="1"/>
        </p:nvCxnSpPr>
        <p:spPr>
          <a:xfrm>
            <a:off x="10895736" y="5984713"/>
            <a:ext cx="0" cy="54729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5A47E36-8453-F530-5E14-77494F038A58}"/>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03829E42-75F3-7141-94F3-6864B3AC7BAF}"/>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Title 20">
            <a:extLst>
              <a:ext uri="{FF2B5EF4-FFF2-40B4-BE49-F238E27FC236}">
                <a16:creationId xmlns:a16="http://schemas.microsoft.com/office/drawing/2014/main" id="{D8D86566-2EC7-A8FD-B520-0CF568506EF6}"/>
              </a:ext>
            </a:extLst>
          </p:cNvPr>
          <p:cNvSpPr>
            <a:spLocks noGrp="1"/>
          </p:cNvSpPr>
          <p:nvPr>
            <p:ph type="title"/>
          </p:nvPr>
        </p:nvSpPr>
        <p:spPr>
          <a:xfrm>
            <a:off x="596233" y="370912"/>
            <a:ext cx="10932728" cy="628559"/>
          </a:xfrm>
          <a:prstGeom prst="rect">
            <a:avLst/>
          </a:prstGeom>
        </p:spPr>
        <p:txBody>
          <a:bodyPr anchor="ctr"/>
          <a:lstStyle>
            <a:lvl1pPr>
              <a:defRPr sz="2800"/>
            </a:lvl1pPr>
          </a:lstStyle>
          <a:p>
            <a:r>
              <a:rPr lang="en-US"/>
              <a:t>Click to edit Master title style</a:t>
            </a:r>
            <a:endParaRPr lang="en-US" dirty="0"/>
          </a:p>
        </p:txBody>
      </p:sp>
    </p:spTree>
    <p:extLst>
      <p:ext uri="{BB962C8B-B14F-4D97-AF65-F5344CB8AC3E}">
        <p14:creationId xmlns:p14="http://schemas.microsoft.com/office/powerpoint/2010/main" val="2504108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
    <p:spTree>
      <p:nvGrpSpPr>
        <p:cNvPr id="1" name=""/>
        <p:cNvGrpSpPr/>
        <p:nvPr/>
      </p:nvGrpSpPr>
      <p:grpSpPr>
        <a:xfrm>
          <a:off x="0" y="0"/>
          <a:ext cx="0" cy="0"/>
          <a:chOff x="0" y="0"/>
          <a:chExt cx="0" cy="0"/>
        </a:xfrm>
      </p:grpSpPr>
      <p:pic>
        <p:nvPicPr>
          <p:cNvPr id="15" name="Picture 14" descr="Background pattern&#10;&#10;Description automatically generated">
            <a:extLst>
              <a:ext uri="{FF2B5EF4-FFF2-40B4-BE49-F238E27FC236}">
                <a16:creationId xmlns:a16="http://schemas.microsoft.com/office/drawing/2014/main" id="{6D3B67A5-FAF1-144A-A5E1-4E4048773706}"/>
              </a:ext>
            </a:extLst>
          </p:cNvPr>
          <p:cNvPicPr>
            <a:picLocks noChangeAspect="1"/>
          </p:cNvPicPr>
          <p:nvPr userDrawn="1"/>
        </p:nvPicPr>
        <p:blipFill>
          <a:blip r:embed="rId2">
            <a:alphaModFix amt="70000"/>
          </a:blip>
          <a:stretch>
            <a:fillRect/>
          </a:stretch>
        </p:blipFill>
        <p:spPr>
          <a:xfrm>
            <a:off x="-1" y="4656"/>
            <a:ext cx="12192000" cy="6853344"/>
          </a:xfrm>
          <a:prstGeom prst="rect">
            <a:avLst/>
          </a:prstGeom>
        </p:spPr>
      </p:pic>
      <p:sp>
        <p:nvSpPr>
          <p:cNvPr id="20" name="Rectangle 19">
            <a:extLst>
              <a:ext uri="{FF2B5EF4-FFF2-40B4-BE49-F238E27FC236}">
                <a16:creationId xmlns:a16="http://schemas.microsoft.com/office/drawing/2014/main" id="{E778EFD8-34B8-D6BA-BA26-09D8A6F1D3E0}"/>
              </a:ext>
            </a:extLst>
          </p:cNvPr>
          <p:cNvSpPr/>
          <p:nvPr userDrawn="1"/>
        </p:nvSpPr>
        <p:spPr>
          <a:xfrm>
            <a:off x="596233" y="1088871"/>
            <a:ext cx="1265225" cy="756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FC8C2E9-F423-23EC-8493-6084AC996DED}"/>
              </a:ext>
            </a:extLst>
          </p:cNvPr>
          <p:cNvSpPr/>
          <p:nvPr userDrawn="1"/>
        </p:nvSpPr>
        <p:spPr>
          <a:xfrm>
            <a:off x="-24781" y="6670645"/>
            <a:ext cx="12241561" cy="200055"/>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399B4781-51C8-F746-5FDF-E3B8F4BD0A73}"/>
              </a:ext>
            </a:extLst>
          </p:cNvPr>
          <p:cNvSpPr>
            <a:spLocks noChangeArrowheads="1"/>
          </p:cNvSpPr>
          <p:nvPr userDrawn="1"/>
        </p:nvSpPr>
        <p:spPr bwMode="auto">
          <a:xfrm>
            <a:off x="474784" y="6375403"/>
            <a:ext cx="1184940" cy="20005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700" dirty="0">
                <a:solidFill>
                  <a:schemeClr val="tx1"/>
                </a:solidFill>
              </a:rPr>
              <a:t>© McInnes Cooper, 2025</a:t>
            </a:r>
          </a:p>
        </p:txBody>
      </p:sp>
      <p:pic>
        <p:nvPicPr>
          <p:cNvPr id="24" name="Picture 23">
            <a:extLst>
              <a:ext uri="{FF2B5EF4-FFF2-40B4-BE49-F238E27FC236}">
                <a16:creationId xmlns:a16="http://schemas.microsoft.com/office/drawing/2014/main" id="{43353F17-53D3-BC9E-3081-A77BE7269C6B}"/>
              </a:ext>
            </a:extLst>
          </p:cNvPr>
          <p:cNvPicPr>
            <a:picLocks noChangeAspect="1"/>
          </p:cNvPicPr>
          <p:nvPr userDrawn="1"/>
        </p:nvPicPr>
        <p:blipFill>
          <a:blip r:embed="rId3"/>
          <a:stretch>
            <a:fillRect/>
          </a:stretch>
        </p:blipFill>
        <p:spPr>
          <a:xfrm>
            <a:off x="9671998" y="6051607"/>
            <a:ext cx="1079630" cy="441358"/>
          </a:xfrm>
          <a:prstGeom prst="rect">
            <a:avLst/>
          </a:prstGeom>
        </p:spPr>
      </p:pic>
      <p:pic>
        <p:nvPicPr>
          <p:cNvPr id="25" name="Picture 4" descr="St. John's 2025">
            <a:extLst>
              <a:ext uri="{FF2B5EF4-FFF2-40B4-BE49-F238E27FC236}">
                <a16:creationId xmlns:a16="http://schemas.microsoft.com/office/drawing/2014/main" id="{70830661-C070-1B43-1501-B5F3BC1A4F50}"/>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173" t="15759" r="5445" b="20336"/>
          <a:stretch/>
        </p:blipFill>
        <p:spPr bwMode="auto">
          <a:xfrm>
            <a:off x="11039774" y="5990236"/>
            <a:ext cx="978375" cy="506116"/>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7226AFA2-FBBF-7A7C-417E-8C65F0AED78F}"/>
              </a:ext>
            </a:extLst>
          </p:cNvPr>
          <p:cNvCxnSpPr>
            <a:cxnSpLocks/>
          </p:cNvCxnSpPr>
          <p:nvPr userDrawn="1"/>
        </p:nvCxnSpPr>
        <p:spPr>
          <a:xfrm>
            <a:off x="10895736" y="5984713"/>
            <a:ext cx="0" cy="54729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50F146F-B6AE-3E5C-661B-9789ED7791F2}"/>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Rectangle 27">
            <a:extLst>
              <a:ext uri="{FF2B5EF4-FFF2-40B4-BE49-F238E27FC236}">
                <a16:creationId xmlns:a16="http://schemas.microsoft.com/office/drawing/2014/main" id="{6A537580-4391-F622-EEAB-A670240ECB36}"/>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Title 20">
            <a:extLst>
              <a:ext uri="{FF2B5EF4-FFF2-40B4-BE49-F238E27FC236}">
                <a16:creationId xmlns:a16="http://schemas.microsoft.com/office/drawing/2014/main" id="{9EAC995E-4AD2-9148-CC2F-0EA651A10980}"/>
              </a:ext>
            </a:extLst>
          </p:cNvPr>
          <p:cNvSpPr>
            <a:spLocks noGrp="1"/>
          </p:cNvSpPr>
          <p:nvPr>
            <p:ph type="title"/>
          </p:nvPr>
        </p:nvSpPr>
        <p:spPr>
          <a:xfrm>
            <a:off x="596233" y="365125"/>
            <a:ext cx="10932728" cy="628559"/>
          </a:xfrm>
          <a:prstGeom prst="rect">
            <a:avLst/>
          </a:prstGeom>
        </p:spPr>
        <p:txBody>
          <a:bodyPr anchor="ctr"/>
          <a:lstStyle>
            <a:lvl1pPr>
              <a:defRPr sz="2800"/>
            </a:lvl1pPr>
          </a:lstStyle>
          <a:p>
            <a:r>
              <a:rPr lang="en-US"/>
              <a:t>Click to edit Master title style</a:t>
            </a:r>
            <a:endParaRPr lang="en-US" dirty="0"/>
          </a:p>
        </p:txBody>
      </p:sp>
    </p:spTree>
    <p:extLst>
      <p:ext uri="{BB962C8B-B14F-4D97-AF65-F5344CB8AC3E}">
        <p14:creationId xmlns:p14="http://schemas.microsoft.com/office/powerpoint/2010/main" val="2751228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esenters/teams ">
    <p:spTree>
      <p:nvGrpSpPr>
        <p:cNvPr id="1" name=""/>
        <p:cNvGrpSpPr/>
        <p:nvPr/>
      </p:nvGrpSpPr>
      <p:grpSpPr>
        <a:xfrm>
          <a:off x="0" y="0"/>
          <a:ext cx="0" cy="0"/>
          <a:chOff x="0" y="0"/>
          <a:chExt cx="0" cy="0"/>
        </a:xfrm>
      </p:grpSpPr>
      <p:pic>
        <p:nvPicPr>
          <p:cNvPr id="15" name="Picture 14" descr="Background pattern&#10;&#10;Description automatically generated">
            <a:extLst>
              <a:ext uri="{FF2B5EF4-FFF2-40B4-BE49-F238E27FC236}">
                <a16:creationId xmlns:a16="http://schemas.microsoft.com/office/drawing/2014/main" id="{6D3B67A5-FAF1-144A-A5E1-4E4048773706}"/>
              </a:ext>
            </a:extLst>
          </p:cNvPr>
          <p:cNvPicPr>
            <a:picLocks noChangeAspect="1"/>
          </p:cNvPicPr>
          <p:nvPr userDrawn="1"/>
        </p:nvPicPr>
        <p:blipFill>
          <a:blip r:embed="rId2">
            <a:alphaModFix amt="70000"/>
          </a:blip>
          <a:stretch>
            <a:fillRect/>
          </a:stretch>
        </p:blipFill>
        <p:spPr>
          <a:xfrm>
            <a:off x="-1" y="4656"/>
            <a:ext cx="12192000" cy="6853344"/>
          </a:xfrm>
          <a:prstGeom prst="rect">
            <a:avLst/>
          </a:prstGeom>
        </p:spPr>
      </p:pic>
      <p:sp>
        <p:nvSpPr>
          <p:cNvPr id="20" name="Rectangle 19">
            <a:extLst>
              <a:ext uri="{FF2B5EF4-FFF2-40B4-BE49-F238E27FC236}">
                <a16:creationId xmlns:a16="http://schemas.microsoft.com/office/drawing/2014/main" id="{E778EFD8-34B8-D6BA-BA26-09D8A6F1D3E0}"/>
              </a:ext>
            </a:extLst>
          </p:cNvPr>
          <p:cNvSpPr/>
          <p:nvPr userDrawn="1"/>
        </p:nvSpPr>
        <p:spPr>
          <a:xfrm>
            <a:off x="596233" y="1088871"/>
            <a:ext cx="1265225" cy="756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FC8C2E9-F423-23EC-8493-6084AC996DED}"/>
              </a:ext>
            </a:extLst>
          </p:cNvPr>
          <p:cNvSpPr/>
          <p:nvPr userDrawn="1"/>
        </p:nvSpPr>
        <p:spPr>
          <a:xfrm>
            <a:off x="-24781" y="6670645"/>
            <a:ext cx="12241561" cy="200055"/>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399B4781-51C8-F746-5FDF-E3B8F4BD0A73}"/>
              </a:ext>
            </a:extLst>
          </p:cNvPr>
          <p:cNvSpPr>
            <a:spLocks noChangeArrowheads="1"/>
          </p:cNvSpPr>
          <p:nvPr userDrawn="1"/>
        </p:nvSpPr>
        <p:spPr bwMode="auto">
          <a:xfrm>
            <a:off x="474784" y="6375403"/>
            <a:ext cx="1184940" cy="20005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700" dirty="0">
                <a:solidFill>
                  <a:schemeClr val="tx1"/>
                </a:solidFill>
              </a:rPr>
              <a:t>© McInnes Cooper, 2025</a:t>
            </a:r>
          </a:p>
        </p:txBody>
      </p:sp>
      <p:pic>
        <p:nvPicPr>
          <p:cNvPr id="24" name="Picture 23">
            <a:extLst>
              <a:ext uri="{FF2B5EF4-FFF2-40B4-BE49-F238E27FC236}">
                <a16:creationId xmlns:a16="http://schemas.microsoft.com/office/drawing/2014/main" id="{43353F17-53D3-BC9E-3081-A77BE7269C6B}"/>
              </a:ext>
            </a:extLst>
          </p:cNvPr>
          <p:cNvPicPr>
            <a:picLocks noChangeAspect="1"/>
          </p:cNvPicPr>
          <p:nvPr userDrawn="1"/>
        </p:nvPicPr>
        <p:blipFill>
          <a:blip r:embed="rId3"/>
          <a:stretch>
            <a:fillRect/>
          </a:stretch>
        </p:blipFill>
        <p:spPr>
          <a:xfrm>
            <a:off x="9671998" y="6051607"/>
            <a:ext cx="1079630" cy="441358"/>
          </a:xfrm>
          <a:prstGeom prst="rect">
            <a:avLst/>
          </a:prstGeom>
        </p:spPr>
      </p:pic>
      <p:pic>
        <p:nvPicPr>
          <p:cNvPr id="25" name="Picture 4" descr="St. John's 2025">
            <a:extLst>
              <a:ext uri="{FF2B5EF4-FFF2-40B4-BE49-F238E27FC236}">
                <a16:creationId xmlns:a16="http://schemas.microsoft.com/office/drawing/2014/main" id="{70830661-C070-1B43-1501-B5F3BC1A4F50}"/>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173" t="15759" r="5445" b="20336"/>
          <a:stretch/>
        </p:blipFill>
        <p:spPr bwMode="auto">
          <a:xfrm>
            <a:off x="11039774" y="5990236"/>
            <a:ext cx="978375" cy="506116"/>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7226AFA2-FBBF-7A7C-417E-8C65F0AED78F}"/>
              </a:ext>
            </a:extLst>
          </p:cNvPr>
          <p:cNvCxnSpPr>
            <a:cxnSpLocks/>
          </p:cNvCxnSpPr>
          <p:nvPr userDrawn="1"/>
        </p:nvCxnSpPr>
        <p:spPr>
          <a:xfrm>
            <a:off x="10895736" y="5984713"/>
            <a:ext cx="0" cy="54729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50F146F-B6AE-3E5C-661B-9789ED7791F2}"/>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Rectangle 27">
            <a:extLst>
              <a:ext uri="{FF2B5EF4-FFF2-40B4-BE49-F238E27FC236}">
                <a16:creationId xmlns:a16="http://schemas.microsoft.com/office/drawing/2014/main" id="{6A537580-4391-F622-EEAB-A670240ECB36}"/>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Title 20">
            <a:extLst>
              <a:ext uri="{FF2B5EF4-FFF2-40B4-BE49-F238E27FC236}">
                <a16:creationId xmlns:a16="http://schemas.microsoft.com/office/drawing/2014/main" id="{9EAC995E-4AD2-9148-CC2F-0EA651A10980}"/>
              </a:ext>
            </a:extLst>
          </p:cNvPr>
          <p:cNvSpPr>
            <a:spLocks noGrp="1"/>
          </p:cNvSpPr>
          <p:nvPr>
            <p:ph type="title"/>
          </p:nvPr>
        </p:nvSpPr>
        <p:spPr>
          <a:xfrm>
            <a:off x="596233" y="370912"/>
            <a:ext cx="10932728" cy="628559"/>
          </a:xfrm>
          <a:prstGeom prst="rect">
            <a:avLst/>
          </a:prstGeom>
        </p:spPr>
        <p:txBody>
          <a:bodyPr anchor="ct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4FD1568-63A2-8654-74B6-D2D59156F5F1}"/>
              </a:ext>
            </a:extLst>
          </p:cNvPr>
          <p:cNvSpPr>
            <a:spLocks noGrp="1"/>
          </p:cNvSpPr>
          <p:nvPr>
            <p:ph type="pic" sz="quarter" idx="10" hasCustomPrompt="1"/>
          </p:nvPr>
        </p:nvSpPr>
        <p:spPr>
          <a:xfrm>
            <a:off x="1165833" y="1529504"/>
            <a:ext cx="1903413" cy="1660525"/>
          </a:xfrm>
          <a:prstGeom prst="rect">
            <a:avLst/>
          </a:prstGeom>
        </p:spPr>
        <p:txBody>
          <a:bodyPr/>
          <a:lstStyle>
            <a:lvl1pPr marL="0" indent="0">
              <a:buNone/>
              <a:defRPr sz="1100"/>
            </a:lvl1pPr>
          </a:lstStyle>
          <a:p>
            <a:r>
              <a:rPr lang="en-CA" dirty="0"/>
              <a:t>Insert individual’s photo</a:t>
            </a:r>
            <a:endParaRPr lang="en-US" dirty="0"/>
          </a:p>
        </p:txBody>
      </p:sp>
      <p:sp>
        <p:nvSpPr>
          <p:cNvPr id="5" name="Text Placeholder 4">
            <a:extLst>
              <a:ext uri="{FF2B5EF4-FFF2-40B4-BE49-F238E27FC236}">
                <a16:creationId xmlns:a16="http://schemas.microsoft.com/office/drawing/2014/main" id="{9C62A4F5-70DA-1D20-A246-C016B6E0D80C}"/>
              </a:ext>
            </a:extLst>
          </p:cNvPr>
          <p:cNvSpPr>
            <a:spLocks noGrp="1"/>
          </p:cNvSpPr>
          <p:nvPr>
            <p:ph type="body" sz="quarter" idx="11" hasCustomPrompt="1"/>
          </p:nvPr>
        </p:nvSpPr>
        <p:spPr>
          <a:xfrm>
            <a:off x="856174" y="3578542"/>
            <a:ext cx="2522674" cy="860348"/>
          </a:xfrm>
          <a:prstGeom prst="rect">
            <a:avLst/>
          </a:prstGeom>
        </p:spPr>
        <p:txBody>
          <a:bodyPr/>
          <a:lstStyle>
            <a:lvl1pPr marL="0" indent="0" algn="ctr">
              <a:spcBef>
                <a:spcPts val="0"/>
              </a:spcBef>
              <a:buNone/>
              <a:defRPr sz="1200" b="0"/>
            </a:lvl1pPr>
          </a:lstStyle>
          <a:p>
            <a:pPr lvl="0"/>
            <a:r>
              <a:rPr lang="en-US" dirty="0"/>
              <a:t>Title</a:t>
            </a:r>
          </a:p>
          <a:p>
            <a:pPr lvl="0"/>
            <a:r>
              <a:rPr lang="en-US" dirty="0"/>
              <a:t>Location</a:t>
            </a:r>
          </a:p>
        </p:txBody>
      </p:sp>
      <p:sp>
        <p:nvSpPr>
          <p:cNvPr id="9" name="Text Placeholder 8">
            <a:extLst>
              <a:ext uri="{FF2B5EF4-FFF2-40B4-BE49-F238E27FC236}">
                <a16:creationId xmlns:a16="http://schemas.microsoft.com/office/drawing/2014/main" id="{8ED598AD-5031-69D6-D447-52E989D483D3}"/>
              </a:ext>
            </a:extLst>
          </p:cNvPr>
          <p:cNvSpPr>
            <a:spLocks noGrp="1"/>
          </p:cNvSpPr>
          <p:nvPr>
            <p:ph type="body" sz="quarter" idx="12" hasCustomPrompt="1"/>
          </p:nvPr>
        </p:nvSpPr>
        <p:spPr>
          <a:xfrm>
            <a:off x="856230" y="3195043"/>
            <a:ext cx="2522618" cy="365125"/>
          </a:xfrm>
          <a:prstGeom prst="rect">
            <a:avLst/>
          </a:prstGeom>
        </p:spPr>
        <p:txBody>
          <a:bodyPr/>
          <a:lstStyle>
            <a:lvl1pPr marL="0" indent="0" algn="ctr">
              <a:buNone/>
              <a:defRPr sz="1800" b="1"/>
            </a:lvl1pPr>
          </a:lstStyle>
          <a:p>
            <a:pPr lvl="0"/>
            <a:r>
              <a:rPr lang="en-US" dirty="0"/>
              <a:t>Name</a:t>
            </a:r>
          </a:p>
        </p:txBody>
      </p:sp>
      <p:sp>
        <p:nvSpPr>
          <p:cNvPr id="10" name="Picture Placeholder 2">
            <a:extLst>
              <a:ext uri="{FF2B5EF4-FFF2-40B4-BE49-F238E27FC236}">
                <a16:creationId xmlns:a16="http://schemas.microsoft.com/office/drawing/2014/main" id="{FD0A5542-91C1-CD48-0C6C-8876F948F2B2}"/>
              </a:ext>
            </a:extLst>
          </p:cNvPr>
          <p:cNvSpPr>
            <a:spLocks noGrp="1"/>
          </p:cNvSpPr>
          <p:nvPr>
            <p:ph type="pic" sz="quarter" idx="13" hasCustomPrompt="1"/>
          </p:nvPr>
        </p:nvSpPr>
        <p:spPr>
          <a:xfrm>
            <a:off x="5019113" y="1529504"/>
            <a:ext cx="1903413" cy="1660525"/>
          </a:xfrm>
          <a:prstGeom prst="rect">
            <a:avLst/>
          </a:prstGeom>
        </p:spPr>
        <p:txBody>
          <a:bodyPr/>
          <a:lstStyle>
            <a:lvl1pPr marL="0" indent="0">
              <a:buNone/>
              <a:defRPr sz="1100"/>
            </a:lvl1pPr>
          </a:lstStyle>
          <a:p>
            <a:r>
              <a:rPr lang="en-CA" dirty="0"/>
              <a:t>Insert individual’s photo</a:t>
            </a:r>
            <a:endParaRPr lang="en-US" dirty="0"/>
          </a:p>
        </p:txBody>
      </p:sp>
      <p:sp>
        <p:nvSpPr>
          <p:cNvPr id="11" name="Text Placeholder 4">
            <a:extLst>
              <a:ext uri="{FF2B5EF4-FFF2-40B4-BE49-F238E27FC236}">
                <a16:creationId xmlns:a16="http://schemas.microsoft.com/office/drawing/2014/main" id="{D76231F3-6BD1-320E-FA6B-F9B45E5FAAA2}"/>
              </a:ext>
            </a:extLst>
          </p:cNvPr>
          <p:cNvSpPr>
            <a:spLocks noGrp="1"/>
          </p:cNvSpPr>
          <p:nvPr>
            <p:ph type="body" sz="quarter" idx="14" hasCustomPrompt="1"/>
          </p:nvPr>
        </p:nvSpPr>
        <p:spPr>
          <a:xfrm>
            <a:off x="4709454" y="3578542"/>
            <a:ext cx="2522674" cy="860348"/>
          </a:xfrm>
          <a:prstGeom prst="rect">
            <a:avLst/>
          </a:prstGeom>
        </p:spPr>
        <p:txBody>
          <a:bodyPr/>
          <a:lstStyle>
            <a:lvl1pPr marL="0" indent="0" algn="ctr">
              <a:spcBef>
                <a:spcPts val="0"/>
              </a:spcBef>
              <a:buNone/>
              <a:defRPr sz="1200" b="0"/>
            </a:lvl1pPr>
          </a:lstStyle>
          <a:p>
            <a:pPr lvl="0"/>
            <a:r>
              <a:rPr lang="en-US" dirty="0"/>
              <a:t>Title</a:t>
            </a:r>
          </a:p>
          <a:p>
            <a:pPr lvl="0"/>
            <a:r>
              <a:rPr lang="en-US" dirty="0"/>
              <a:t>Location</a:t>
            </a:r>
          </a:p>
        </p:txBody>
      </p:sp>
      <p:sp>
        <p:nvSpPr>
          <p:cNvPr id="12" name="Text Placeholder 8">
            <a:extLst>
              <a:ext uri="{FF2B5EF4-FFF2-40B4-BE49-F238E27FC236}">
                <a16:creationId xmlns:a16="http://schemas.microsoft.com/office/drawing/2014/main" id="{E7CA5B14-382D-2CCE-5E2A-DE7DC5A68FE5}"/>
              </a:ext>
            </a:extLst>
          </p:cNvPr>
          <p:cNvSpPr>
            <a:spLocks noGrp="1"/>
          </p:cNvSpPr>
          <p:nvPr>
            <p:ph type="body" sz="quarter" idx="15" hasCustomPrompt="1"/>
          </p:nvPr>
        </p:nvSpPr>
        <p:spPr>
          <a:xfrm>
            <a:off x="4709510" y="3195043"/>
            <a:ext cx="2522618" cy="365125"/>
          </a:xfrm>
          <a:prstGeom prst="rect">
            <a:avLst/>
          </a:prstGeom>
        </p:spPr>
        <p:txBody>
          <a:bodyPr/>
          <a:lstStyle>
            <a:lvl1pPr marL="0" indent="0" algn="ctr">
              <a:buNone/>
              <a:defRPr sz="1800" b="1"/>
            </a:lvl1pPr>
          </a:lstStyle>
          <a:p>
            <a:pPr lvl="0"/>
            <a:r>
              <a:rPr lang="en-US" dirty="0"/>
              <a:t>Name</a:t>
            </a:r>
          </a:p>
        </p:txBody>
      </p:sp>
      <p:sp>
        <p:nvSpPr>
          <p:cNvPr id="13" name="Picture Placeholder 2">
            <a:extLst>
              <a:ext uri="{FF2B5EF4-FFF2-40B4-BE49-F238E27FC236}">
                <a16:creationId xmlns:a16="http://schemas.microsoft.com/office/drawing/2014/main" id="{D901D933-A6E8-5495-EA59-77FF915D87BF}"/>
              </a:ext>
            </a:extLst>
          </p:cNvPr>
          <p:cNvSpPr>
            <a:spLocks noGrp="1"/>
          </p:cNvSpPr>
          <p:nvPr>
            <p:ph type="pic" sz="quarter" idx="16" hasCustomPrompt="1"/>
          </p:nvPr>
        </p:nvSpPr>
        <p:spPr>
          <a:xfrm>
            <a:off x="8872448" y="1529504"/>
            <a:ext cx="1903413" cy="1660525"/>
          </a:xfrm>
          <a:prstGeom prst="rect">
            <a:avLst/>
          </a:prstGeom>
        </p:spPr>
        <p:txBody>
          <a:bodyPr/>
          <a:lstStyle>
            <a:lvl1pPr marL="0" indent="0">
              <a:buNone/>
              <a:defRPr sz="1100"/>
            </a:lvl1pPr>
          </a:lstStyle>
          <a:p>
            <a:r>
              <a:rPr lang="en-CA" dirty="0"/>
              <a:t>Insert individual’s photo</a:t>
            </a:r>
            <a:endParaRPr lang="en-US" dirty="0"/>
          </a:p>
        </p:txBody>
      </p:sp>
      <p:sp>
        <p:nvSpPr>
          <p:cNvPr id="14" name="Text Placeholder 4">
            <a:extLst>
              <a:ext uri="{FF2B5EF4-FFF2-40B4-BE49-F238E27FC236}">
                <a16:creationId xmlns:a16="http://schemas.microsoft.com/office/drawing/2014/main" id="{8994571B-2FC5-47FD-E526-660CDB1D4C15}"/>
              </a:ext>
            </a:extLst>
          </p:cNvPr>
          <p:cNvSpPr>
            <a:spLocks noGrp="1"/>
          </p:cNvSpPr>
          <p:nvPr>
            <p:ph type="body" sz="quarter" idx="17" hasCustomPrompt="1"/>
          </p:nvPr>
        </p:nvSpPr>
        <p:spPr>
          <a:xfrm>
            <a:off x="8562789" y="3578541"/>
            <a:ext cx="2522674" cy="860349"/>
          </a:xfrm>
          <a:prstGeom prst="rect">
            <a:avLst/>
          </a:prstGeom>
        </p:spPr>
        <p:txBody>
          <a:bodyPr/>
          <a:lstStyle>
            <a:lvl1pPr marL="0" indent="0" algn="ctr">
              <a:spcBef>
                <a:spcPts val="0"/>
              </a:spcBef>
              <a:buNone/>
              <a:defRPr sz="1200" b="0"/>
            </a:lvl1pPr>
          </a:lstStyle>
          <a:p>
            <a:pPr lvl="0"/>
            <a:r>
              <a:rPr lang="en-US" dirty="0"/>
              <a:t>Title</a:t>
            </a:r>
          </a:p>
          <a:p>
            <a:pPr lvl="0"/>
            <a:r>
              <a:rPr lang="en-US" dirty="0"/>
              <a:t>Location</a:t>
            </a:r>
          </a:p>
        </p:txBody>
      </p:sp>
      <p:sp>
        <p:nvSpPr>
          <p:cNvPr id="16" name="Text Placeholder 8">
            <a:extLst>
              <a:ext uri="{FF2B5EF4-FFF2-40B4-BE49-F238E27FC236}">
                <a16:creationId xmlns:a16="http://schemas.microsoft.com/office/drawing/2014/main" id="{DED16D00-1B33-FF6C-100F-12599621F78B}"/>
              </a:ext>
            </a:extLst>
          </p:cNvPr>
          <p:cNvSpPr>
            <a:spLocks noGrp="1"/>
          </p:cNvSpPr>
          <p:nvPr>
            <p:ph type="body" sz="quarter" idx="18" hasCustomPrompt="1"/>
          </p:nvPr>
        </p:nvSpPr>
        <p:spPr>
          <a:xfrm>
            <a:off x="8562845" y="3195043"/>
            <a:ext cx="2522618" cy="365125"/>
          </a:xfrm>
          <a:prstGeom prst="rect">
            <a:avLst/>
          </a:prstGeom>
        </p:spPr>
        <p:txBody>
          <a:bodyPr/>
          <a:lstStyle>
            <a:lvl1pPr marL="0" indent="0" algn="ctr">
              <a:buNone/>
              <a:defRPr sz="1800" b="1"/>
            </a:lvl1pPr>
          </a:lstStyle>
          <a:p>
            <a:pPr lvl="0"/>
            <a:r>
              <a:rPr lang="en-US" dirty="0"/>
              <a:t>Name</a:t>
            </a:r>
          </a:p>
        </p:txBody>
      </p:sp>
    </p:spTree>
    <p:extLst>
      <p:ext uri="{BB962C8B-B14F-4D97-AF65-F5344CB8AC3E}">
        <p14:creationId xmlns:p14="http://schemas.microsoft.com/office/powerpoint/2010/main" val="1519264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y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6AA3A82-29C8-2844-B53B-39522F912BDA}"/>
              </a:ext>
            </a:extLst>
          </p:cNvPr>
          <p:cNvSpPr/>
          <p:nvPr userDrawn="1"/>
        </p:nvSpPr>
        <p:spPr>
          <a:xfrm>
            <a:off x="-24781" y="6775059"/>
            <a:ext cx="12241561" cy="95641"/>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607E483-2E38-DF45-B1B4-67401FD26D76}"/>
              </a:ext>
            </a:extLst>
          </p:cNvPr>
          <p:cNvSpPr>
            <a:spLocks noGrp="1"/>
          </p:cNvSpPr>
          <p:nvPr>
            <p:ph type="title" hasCustomPrompt="1"/>
          </p:nvPr>
        </p:nvSpPr>
        <p:spPr>
          <a:xfrm>
            <a:off x="596232" y="512722"/>
            <a:ext cx="10972800" cy="518059"/>
          </a:xfrm>
          <a:prstGeom prst="rect">
            <a:avLst/>
          </a:prstGeom>
        </p:spPr>
        <p:txBody>
          <a:bodyPr>
            <a:noAutofit/>
          </a:bodyPr>
          <a:lstStyle>
            <a:lvl1pPr>
              <a:defRPr sz="2800" b="1" spc="50" baseline="0">
                <a:latin typeface="Arial" panose="020B0604020202020204" pitchFamily="34" charset="0"/>
                <a:cs typeface="Arial" panose="020B0604020202020204" pitchFamily="34" charset="0"/>
              </a:defRPr>
            </a:lvl1pPr>
          </a:lstStyle>
          <a:p>
            <a:r>
              <a:rPr lang="en-US"/>
              <a:t>Agenda</a:t>
            </a:r>
          </a:p>
        </p:txBody>
      </p:sp>
      <p:sp>
        <p:nvSpPr>
          <p:cNvPr id="13" name="Text Placeholder 12">
            <a:extLst>
              <a:ext uri="{FF2B5EF4-FFF2-40B4-BE49-F238E27FC236}">
                <a16:creationId xmlns:a16="http://schemas.microsoft.com/office/drawing/2014/main" id="{CD89F09B-4D2D-EE4B-A258-29C692059384}"/>
              </a:ext>
            </a:extLst>
          </p:cNvPr>
          <p:cNvSpPr>
            <a:spLocks noGrp="1"/>
          </p:cNvSpPr>
          <p:nvPr>
            <p:ph type="body" sz="quarter" idx="13" hasCustomPrompt="1"/>
          </p:nvPr>
        </p:nvSpPr>
        <p:spPr>
          <a:xfrm>
            <a:off x="596233" y="1829599"/>
            <a:ext cx="10972799" cy="4080750"/>
          </a:xfrm>
          <a:prstGeom prst="rect">
            <a:avLst/>
          </a:prstGeom>
        </p:spPr>
        <p:txBody>
          <a:bodyPr>
            <a:noAutofit/>
          </a:bodyPr>
          <a:lstStyle>
            <a:lvl1pPr>
              <a:buClr>
                <a:srgbClr val="E51E3D"/>
              </a:buClr>
              <a:defRPr sz="2400">
                <a:latin typeface="Georgia" panose="02040502050405020303" pitchFamily="18" charset="0"/>
              </a:defRPr>
            </a:lvl1pPr>
            <a:lvl2pPr marL="685800" indent="-228600">
              <a:buClr>
                <a:srgbClr val="E51E3D"/>
              </a:buClr>
              <a:buFont typeface="Courier New" panose="02070309020205020404" pitchFamily="49" charset="0"/>
              <a:buChar char="o"/>
              <a:defRPr sz="2400">
                <a:latin typeface="Georgia" panose="02040502050405020303" pitchFamily="18" charset="0"/>
              </a:defRPr>
            </a:lvl2pPr>
            <a:lvl3pPr>
              <a:buClr>
                <a:srgbClr val="E51E3D"/>
              </a:buClr>
              <a:defRPr sz="2400">
                <a:latin typeface="Georgia" panose="02040502050405020303" pitchFamily="18" charset="0"/>
              </a:defRPr>
            </a:lvl3pPr>
            <a:lvl4pPr marL="1600200" indent="-228600">
              <a:buClr>
                <a:srgbClr val="E51E3D"/>
              </a:buClr>
              <a:buFont typeface="Courier New" panose="02070309020205020404" pitchFamily="49" charset="0"/>
              <a:buChar char="o"/>
              <a:defRPr sz="2400">
                <a:latin typeface="Georgia" panose="02040502050405020303" pitchFamily="18" charset="0"/>
              </a:defRPr>
            </a:lvl4pPr>
            <a:lvl5pPr>
              <a:buClr>
                <a:srgbClr val="E51E3D"/>
              </a:buClr>
              <a:defRPr sz="2400">
                <a:latin typeface="Georgia" panose="02040502050405020303" pitchFamily="18" charset="0"/>
              </a:defRPr>
            </a:lvl5pPr>
          </a:lstStyle>
          <a:p>
            <a:pPr lvl="0"/>
            <a:r>
              <a:rPr lang="en-US"/>
              <a:t>About Us</a:t>
            </a:r>
          </a:p>
          <a:p>
            <a:pPr lvl="0"/>
            <a:r>
              <a:rPr lang="en-US"/>
              <a:t>Our People </a:t>
            </a:r>
          </a:p>
          <a:p>
            <a:pPr lvl="0"/>
            <a:r>
              <a:rPr lang="en-US"/>
              <a:t>Our Practice Areas </a:t>
            </a:r>
          </a:p>
          <a:p>
            <a:pPr lvl="0"/>
            <a:r>
              <a:rPr lang="en-US"/>
              <a:t>Our Service Offerings</a:t>
            </a:r>
          </a:p>
        </p:txBody>
      </p:sp>
      <p:sp>
        <p:nvSpPr>
          <p:cNvPr id="10" name="Rectangle 9">
            <a:extLst>
              <a:ext uri="{FF2B5EF4-FFF2-40B4-BE49-F238E27FC236}">
                <a16:creationId xmlns:a16="http://schemas.microsoft.com/office/drawing/2014/main" id="{2E377A82-3444-9548-AF28-74220E2A26B1}"/>
              </a:ext>
            </a:extLst>
          </p:cNvPr>
          <p:cNvSpPr>
            <a:spLocks noChangeArrowheads="1"/>
          </p:cNvSpPr>
          <p:nvPr userDrawn="1"/>
        </p:nvSpPr>
        <p:spPr bwMode="auto">
          <a:xfrm>
            <a:off x="474784" y="6375403"/>
            <a:ext cx="1034257" cy="20005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700">
                <a:solidFill>
                  <a:schemeClr val="tx1"/>
                </a:solidFill>
              </a:rPr>
              <a:t>© MC Advisory, 2024</a:t>
            </a:r>
          </a:p>
        </p:txBody>
      </p:sp>
      <p:sp>
        <p:nvSpPr>
          <p:cNvPr id="14" name="Rectangle 13">
            <a:extLst>
              <a:ext uri="{FF2B5EF4-FFF2-40B4-BE49-F238E27FC236}">
                <a16:creationId xmlns:a16="http://schemas.microsoft.com/office/drawing/2014/main" id="{CB90F46B-CE55-8143-B572-BCA98C32955E}"/>
              </a:ext>
            </a:extLst>
          </p:cNvPr>
          <p:cNvSpPr/>
          <p:nvPr userDrawn="1"/>
        </p:nvSpPr>
        <p:spPr>
          <a:xfrm>
            <a:off x="596232" y="1053300"/>
            <a:ext cx="10972797" cy="1034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DEECA5B0-A296-754F-8D7F-09F3F6594AF1}"/>
              </a:ext>
            </a:extLst>
          </p:cNvPr>
          <p:cNvPicPr>
            <a:picLocks noChangeAspect="1"/>
          </p:cNvPicPr>
          <p:nvPr userDrawn="1"/>
        </p:nvPicPr>
        <p:blipFill>
          <a:blip r:embed="rId2"/>
          <a:stretch>
            <a:fillRect/>
          </a:stretch>
        </p:blipFill>
        <p:spPr>
          <a:xfrm>
            <a:off x="9874249" y="6232264"/>
            <a:ext cx="1694779" cy="362039"/>
          </a:xfrm>
          <a:prstGeom prst="rect">
            <a:avLst/>
          </a:prstGeom>
        </p:spPr>
      </p:pic>
    </p:spTree>
    <p:extLst>
      <p:ext uri="{BB962C8B-B14F-4D97-AF65-F5344CB8AC3E}">
        <p14:creationId xmlns:p14="http://schemas.microsoft.com/office/powerpoint/2010/main" val="2432022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A9F7ECA9-158B-4848-1E58-2F67FB03A5ED}"/>
              </a:ext>
            </a:extLst>
          </p:cNvPr>
          <p:cNvPicPr>
            <a:picLocks noChangeAspect="1"/>
          </p:cNvPicPr>
          <p:nvPr userDrawn="1"/>
        </p:nvPicPr>
        <p:blipFill>
          <a:blip r:embed="rId2">
            <a:alphaModFix amt="70000"/>
          </a:blip>
          <a:stretch>
            <a:fillRect/>
          </a:stretch>
        </p:blipFill>
        <p:spPr>
          <a:xfrm>
            <a:off x="-1" y="4656"/>
            <a:ext cx="12192000" cy="6853344"/>
          </a:xfrm>
          <a:prstGeom prst="rect">
            <a:avLst/>
          </a:prstGeom>
        </p:spPr>
      </p:pic>
      <p:sp>
        <p:nvSpPr>
          <p:cNvPr id="5" name="Rectangle 4">
            <a:extLst>
              <a:ext uri="{FF2B5EF4-FFF2-40B4-BE49-F238E27FC236}">
                <a16:creationId xmlns:a16="http://schemas.microsoft.com/office/drawing/2014/main" id="{A5B563BC-F1E9-0A89-B6AF-6E0BFF184053}"/>
              </a:ext>
            </a:extLst>
          </p:cNvPr>
          <p:cNvSpPr/>
          <p:nvPr userDrawn="1"/>
        </p:nvSpPr>
        <p:spPr>
          <a:xfrm>
            <a:off x="-24781" y="6670645"/>
            <a:ext cx="12241561" cy="200055"/>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Rectangle 5">
            <a:extLst>
              <a:ext uri="{FF2B5EF4-FFF2-40B4-BE49-F238E27FC236}">
                <a16:creationId xmlns:a16="http://schemas.microsoft.com/office/drawing/2014/main" id="{1999BEAD-BC5F-AADD-2FF4-8F1DF07D4247}"/>
              </a:ext>
            </a:extLst>
          </p:cNvPr>
          <p:cNvSpPr>
            <a:spLocks noChangeArrowheads="1"/>
          </p:cNvSpPr>
          <p:nvPr userDrawn="1"/>
        </p:nvSpPr>
        <p:spPr bwMode="auto">
          <a:xfrm>
            <a:off x="474784" y="6375403"/>
            <a:ext cx="1184940" cy="20005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700" dirty="0">
                <a:solidFill>
                  <a:schemeClr val="tx1"/>
                </a:solidFill>
              </a:rPr>
              <a:t>© McInnes Cooper, 2025</a:t>
            </a:r>
          </a:p>
        </p:txBody>
      </p:sp>
      <p:pic>
        <p:nvPicPr>
          <p:cNvPr id="10" name="Picture 9">
            <a:extLst>
              <a:ext uri="{FF2B5EF4-FFF2-40B4-BE49-F238E27FC236}">
                <a16:creationId xmlns:a16="http://schemas.microsoft.com/office/drawing/2014/main" id="{B68D126B-BAB7-C642-47D9-81DEDC418EEA}"/>
              </a:ext>
            </a:extLst>
          </p:cNvPr>
          <p:cNvPicPr>
            <a:picLocks noChangeAspect="1"/>
          </p:cNvPicPr>
          <p:nvPr userDrawn="1"/>
        </p:nvPicPr>
        <p:blipFill>
          <a:blip r:embed="rId3"/>
          <a:stretch>
            <a:fillRect/>
          </a:stretch>
        </p:blipFill>
        <p:spPr>
          <a:xfrm>
            <a:off x="9671998" y="6051607"/>
            <a:ext cx="1079630" cy="441358"/>
          </a:xfrm>
          <a:prstGeom prst="rect">
            <a:avLst/>
          </a:prstGeom>
        </p:spPr>
      </p:pic>
      <p:pic>
        <p:nvPicPr>
          <p:cNvPr id="11" name="Picture 4" descr="St. John's 2025">
            <a:extLst>
              <a:ext uri="{FF2B5EF4-FFF2-40B4-BE49-F238E27FC236}">
                <a16:creationId xmlns:a16="http://schemas.microsoft.com/office/drawing/2014/main" id="{F0FCA063-DA1A-24D5-9066-C82C35D666B6}"/>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173" t="15759" r="5445" b="20336"/>
          <a:stretch/>
        </p:blipFill>
        <p:spPr bwMode="auto">
          <a:xfrm>
            <a:off x="11039774" y="5990236"/>
            <a:ext cx="978375" cy="506116"/>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AD36C35A-F3A3-4635-00F2-70619362C9BA}"/>
              </a:ext>
            </a:extLst>
          </p:cNvPr>
          <p:cNvCxnSpPr>
            <a:cxnSpLocks/>
          </p:cNvCxnSpPr>
          <p:nvPr userDrawn="1"/>
        </p:nvCxnSpPr>
        <p:spPr>
          <a:xfrm>
            <a:off x="10895736" y="5984713"/>
            <a:ext cx="0" cy="54729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4362177-5ED2-2606-7971-41DA23873514}"/>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8E980365-6879-3AF5-1935-3E0F31E52CD0}"/>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Title 20">
            <a:extLst>
              <a:ext uri="{FF2B5EF4-FFF2-40B4-BE49-F238E27FC236}">
                <a16:creationId xmlns:a16="http://schemas.microsoft.com/office/drawing/2014/main" id="{14E0B800-7157-0743-56FE-5CB0B98046F5}"/>
              </a:ext>
            </a:extLst>
          </p:cNvPr>
          <p:cNvSpPr>
            <a:spLocks noGrp="1"/>
          </p:cNvSpPr>
          <p:nvPr>
            <p:ph type="title"/>
          </p:nvPr>
        </p:nvSpPr>
        <p:spPr>
          <a:xfrm>
            <a:off x="596233" y="365125"/>
            <a:ext cx="10932728" cy="628559"/>
          </a:xfrm>
          <a:prstGeom prst="rect">
            <a:avLst/>
          </a:prstGeom>
        </p:spPr>
        <p:txBody>
          <a:bodyPr anchor="ctr"/>
          <a:lstStyle>
            <a:lvl1pPr>
              <a:defRPr sz="2800"/>
            </a:lvl1pPr>
          </a:lstStyle>
          <a:p>
            <a:r>
              <a:rPr lang="en-US"/>
              <a:t>Click to edit Master title style</a:t>
            </a:r>
            <a:endParaRPr lang="en-US" dirty="0"/>
          </a:p>
        </p:txBody>
      </p:sp>
    </p:spTree>
    <p:extLst>
      <p:ext uri="{BB962C8B-B14F-4D97-AF65-F5344CB8AC3E}">
        <p14:creationId xmlns:p14="http://schemas.microsoft.com/office/powerpoint/2010/main" val="2296285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SmartArt">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0B5085B-42E3-1D17-DA53-D586E60F0F33}"/>
              </a:ext>
            </a:extLst>
          </p:cNvPr>
          <p:cNvPicPr>
            <a:picLocks noChangeAspect="1"/>
          </p:cNvPicPr>
          <p:nvPr userDrawn="1"/>
        </p:nvPicPr>
        <p:blipFill>
          <a:blip r:embed="rId2">
            <a:alphaModFix amt="70000"/>
          </a:blip>
          <a:stretch>
            <a:fillRect/>
          </a:stretch>
        </p:blipFill>
        <p:spPr>
          <a:xfrm>
            <a:off x="-1" y="4656"/>
            <a:ext cx="12192000" cy="6853344"/>
          </a:xfrm>
          <a:prstGeom prst="rect">
            <a:avLst/>
          </a:prstGeom>
        </p:spPr>
      </p:pic>
      <p:sp>
        <p:nvSpPr>
          <p:cNvPr id="4" name="Rectangle 3">
            <a:extLst>
              <a:ext uri="{FF2B5EF4-FFF2-40B4-BE49-F238E27FC236}">
                <a16:creationId xmlns:a16="http://schemas.microsoft.com/office/drawing/2014/main" id="{740A526F-CFED-465A-AFAF-5E50F8486ACE}"/>
              </a:ext>
            </a:extLst>
          </p:cNvPr>
          <p:cNvSpPr/>
          <p:nvPr userDrawn="1"/>
        </p:nvSpPr>
        <p:spPr>
          <a:xfrm>
            <a:off x="-24781" y="6670645"/>
            <a:ext cx="12241561" cy="200055"/>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a:extLst>
              <a:ext uri="{FF2B5EF4-FFF2-40B4-BE49-F238E27FC236}">
                <a16:creationId xmlns:a16="http://schemas.microsoft.com/office/drawing/2014/main" id="{65B6304A-0651-D8EC-BDB5-312B612A0432}"/>
              </a:ext>
            </a:extLst>
          </p:cNvPr>
          <p:cNvSpPr>
            <a:spLocks noChangeArrowheads="1"/>
          </p:cNvSpPr>
          <p:nvPr userDrawn="1"/>
        </p:nvSpPr>
        <p:spPr bwMode="auto">
          <a:xfrm>
            <a:off x="474784" y="6375403"/>
            <a:ext cx="1184940" cy="20005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700" dirty="0">
                <a:solidFill>
                  <a:schemeClr val="tx1"/>
                </a:solidFill>
              </a:rPr>
              <a:t>© McInnes Cooper, 2025</a:t>
            </a:r>
          </a:p>
        </p:txBody>
      </p:sp>
      <p:pic>
        <p:nvPicPr>
          <p:cNvPr id="6" name="Picture 5">
            <a:extLst>
              <a:ext uri="{FF2B5EF4-FFF2-40B4-BE49-F238E27FC236}">
                <a16:creationId xmlns:a16="http://schemas.microsoft.com/office/drawing/2014/main" id="{521CC506-9489-A59E-4341-350F8F22E290}"/>
              </a:ext>
            </a:extLst>
          </p:cNvPr>
          <p:cNvPicPr>
            <a:picLocks noChangeAspect="1"/>
          </p:cNvPicPr>
          <p:nvPr userDrawn="1"/>
        </p:nvPicPr>
        <p:blipFill>
          <a:blip r:embed="rId3"/>
          <a:stretch>
            <a:fillRect/>
          </a:stretch>
        </p:blipFill>
        <p:spPr>
          <a:xfrm>
            <a:off x="9671998" y="6051607"/>
            <a:ext cx="1079630" cy="441358"/>
          </a:xfrm>
          <a:prstGeom prst="rect">
            <a:avLst/>
          </a:prstGeom>
        </p:spPr>
      </p:pic>
      <p:pic>
        <p:nvPicPr>
          <p:cNvPr id="7" name="Picture 4" descr="St. John's 2025">
            <a:extLst>
              <a:ext uri="{FF2B5EF4-FFF2-40B4-BE49-F238E27FC236}">
                <a16:creationId xmlns:a16="http://schemas.microsoft.com/office/drawing/2014/main" id="{994A9984-EDEE-84CB-E487-A047048EE476}"/>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173" t="15759" r="5445" b="20336"/>
          <a:stretch/>
        </p:blipFill>
        <p:spPr bwMode="auto">
          <a:xfrm>
            <a:off x="11039774" y="5990236"/>
            <a:ext cx="978375" cy="50611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7688F875-387C-7B9A-349C-AE4F1DD991AF}"/>
              </a:ext>
            </a:extLst>
          </p:cNvPr>
          <p:cNvCxnSpPr>
            <a:cxnSpLocks/>
          </p:cNvCxnSpPr>
          <p:nvPr userDrawn="1"/>
        </p:nvCxnSpPr>
        <p:spPr>
          <a:xfrm>
            <a:off x="10895736" y="5984713"/>
            <a:ext cx="0" cy="54729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2535819-86CA-CAA4-A5AC-E76CF6921FD7}"/>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D07F3065-F7BB-9A0C-DB99-071FDBE90F69}"/>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a:extLst>
              <a:ext uri="{FF2B5EF4-FFF2-40B4-BE49-F238E27FC236}">
                <a16:creationId xmlns:a16="http://schemas.microsoft.com/office/drawing/2014/main" id="{6F0FC509-9A00-E1D1-A193-2811763E530E}"/>
              </a:ext>
            </a:extLst>
          </p:cNvPr>
          <p:cNvSpPr/>
          <p:nvPr userDrawn="1"/>
        </p:nvSpPr>
        <p:spPr>
          <a:xfrm>
            <a:off x="596233" y="1088871"/>
            <a:ext cx="1265225" cy="756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martArt Placeholder 15">
            <a:extLst>
              <a:ext uri="{FF2B5EF4-FFF2-40B4-BE49-F238E27FC236}">
                <a16:creationId xmlns:a16="http://schemas.microsoft.com/office/drawing/2014/main" id="{2335BDB4-ADF0-B933-A922-F26CEE775F17}"/>
              </a:ext>
            </a:extLst>
          </p:cNvPr>
          <p:cNvSpPr>
            <a:spLocks noGrp="1"/>
          </p:cNvSpPr>
          <p:nvPr>
            <p:ph type="dgm" sz="quarter" idx="10"/>
          </p:nvPr>
        </p:nvSpPr>
        <p:spPr>
          <a:xfrm>
            <a:off x="596900" y="1790700"/>
            <a:ext cx="10998200" cy="4098925"/>
          </a:xfrm>
          <a:prstGeom prst="rect">
            <a:avLst/>
          </a:prstGeom>
        </p:spPr>
        <p:txBody>
          <a:bodyPr/>
          <a:lstStyle/>
          <a:p>
            <a:r>
              <a:rPr lang="en-US"/>
              <a:t>Click icon to add SmartArt graphic</a:t>
            </a:r>
          </a:p>
        </p:txBody>
      </p:sp>
      <p:sp>
        <p:nvSpPr>
          <p:cNvPr id="17" name="Title 20">
            <a:extLst>
              <a:ext uri="{FF2B5EF4-FFF2-40B4-BE49-F238E27FC236}">
                <a16:creationId xmlns:a16="http://schemas.microsoft.com/office/drawing/2014/main" id="{C4793BC5-CF82-135A-B510-EE63CB0B64A7}"/>
              </a:ext>
            </a:extLst>
          </p:cNvPr>
          <p:cNvSpPr>
            <a:spLocks noGrp="1"/>
          </p:cNvSpPr>
          <p:nvPr>
            <p:ph type="title"/>
          </p:nvPr>
        </p:nvSpPr>
        <p:spPr>
          <a:xfrm>
            <a:off x="596233" y="365125"/>
            <a:ext cx="10932728" cy="628559"/>
          </a:xfrm>
          <a:prstGeom prst="rect">
            <a:avLst/>
          </a:prstGeom>
        </p:spPr>
        <p:txBody>
          <a:bodyPr anchor="ctr"/>
          <a:lstStyle>
            <a:lvl1pPr>
              <a:defRPr sz="2800"/>
            </a:lvl1pPr>
          </a:lstStyle>
          <a:p>
            <a:r>
              <a:rPr lang="en-US"/>
              <a:t>Click to edit Master title style</a:t>
            </a:r>
            <a:endParaRPr lang="en-US" dirty="0"/>
          </a:p>
        </p:txBody>
      </p:sp>
    </p:spTree>
    <p:extLst>
      <p:ext uri="{BB962C8B-B14F-4D97-AF65-F5344CB8AC3E}">
        <p14:creationId xmlns:p14="http://schemas.microsoft.com/office/powerpoint/2010/main" val="2906486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ocial Handles">
    <p:spTree>
      <p:nvGrpSpPr>
        <p:cNvPr id="1" name=""/>
        <p:cNvGrpSpPr/>
        <p:nvPr/>
      </p:nvGrpSpPr>
      <p:grpSpPr>
        <a:xfrm>
          <a:off x="0" y="0"/>
          <a:ext cx="0" cy="0"/>
          <a:chOff x="0" y="0"/>
          <a:chExt cx="0" cy="0"/>
        </a:xfrm>
      </p:grpSpPr>
      <p:pic>
        <p:nvPicPr>
          <p:cNvPr id="15" name="Picture 14" descr="Background pattern&#10;&#10;Description automatically generated">
            <a:extLst>
              <a:ext uri="{FF2B5EF4-FFF2-40B4-BE49-F238E27FC236}">
                <a16:creationId xmlns:a16="http://schemas.microsoft.com/office/drawing/2014/main" id="{6D3B67A5-FAF1-144A-A5E1-4E4048773706}"/>
              </a:ext>
            </a:extLst>
          </p:cNvPr>
          <p:cNvPicPr>
            <a:picLocks noChangeAspect="1"/>
          </p:cNvPicPr>
          <p:nvPr userDrawn="1"/>
        </p:nvPicPr>
        <p:blipFill>
          <a:blip r:embed="rId2">
            <a:alphaModFix amt="70000"/>
          </a:blip>
          <a:stretch>
            <a:fillRect/>
          </a:stretch>
        </p:blipFill>
        <p:spPr>
          <a:xfrm>
            <a:off x="-1" y="4656"/>
            <a:ext cx="12192000" cy="6853344"/>
          </a:xfrm>
          <a:prstGeom prst="rect">
            <a:avLst/>
          </a:prstGeom>
        </p:spPr>
      </p:pic>
      <p:sp>
        <p:nvSpPr>
          <p:cNvPr id="20" name="Rectangle 19">
            <a:extLst>
              <a:ext uri="{FF2B5EF4-FFF2-40B4-BE49-F238E27FC236}">
                <a16:creationId xmlns:a16="http://schemas.microsoft.com/office/drawing/2014/main" id="{E778EFD8-34B8-D6BA-BA26-09D8A6F1D3E0}"/>
              </a:ext>
            </a:extLst>
          </p:cNvPr>
          <p:cNvSpPr/>
          <p:nvPr userDrawn="1"/>
        </p:nvSpPr>
        <p:spPr>
          <a:xfrm>
            <a:off x="596233" y="1088871"/>
            <a:ext cx="1265225" cy="756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FC8C2E9-F423-23EC-8493-6084AC996DED}"/>
              </a:ext>
            </a:extLst>
          </p:cNvPr>
          <p:cNvSpPr/>
          <p:nvPr userDrawn="1"/>
        </p:nvSpPr>
        <p:spPr>
          <a:xfrm>
            <a:off x="-24781" y="6670645"/>
            <a:ext cx="12241561" cy="200055"/>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399B4781-51C8-F746-5FDF-E3B8F4BD0A73}"/>
              </a:ext>
            </a:extLst>
          </p:cNvPr>
          <p:cNvSpPr>
            <a:spLocks noChangeArrowheads="1"/>
          </p:cNvSpPr>
          <p:nvPr userDrawn="1"/>
        </p:nvSpPr>
        <p:spPr bwMode="auto">
          <a:xfrm>
            <a:off x="474784" y="6375403"/>
            <a:ext cx="1184940" cy="20005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700" dirty="0">
                <a:solidFill>
                  <a:schemeClr val="tx1"/>
                </a:solidFill>
              </a:rPr>
              <a:t>© McInnes Cooper, 2025</a:t>
            </a:r>
          </a:p>
        </p:txBody>
      </p:sp>
      <p:pic>
        <p:nvPicPr>
          <p:cNvPr id="24" name="Picture 23">
            <a:extLst>
              <a:ext uri="{FF2B5EF4-FFF2-40B4-BE49-F238E27FC236}">
                <a16:creationId xmlns:a16="http://schemas.microsoft.com/office/drawing/2014/main" id="{43353F17-53D3-BC9E-3081-A77BE7269C6B}"/>
              </a:ext>
            </a:extLst>
          </p:cNvPr>
          <p:cNvPicPr>
            <a:picLocks noChangeAspect="1"/>
          </p:cNvPicPr>
          <p:nvPr userDrawn="1"/>
        </p:nvPicPr>
        <p:blipFill>
          <a:blip r:embed="rId3"/>
          <a:stretch>
            <a:fillRect/>
          </a:stretch>
        </p:blipFill>
        <p:spPr>
          <a:xfrm>
            <a:off x="9671998" y="6051607"/>
            <a:ext cx="1079630" cy="441358"/>
          </a:xfrm>
          <a:prstGeom prst="rect">
            <a:avLst/>
          </a:prstGeom>
        </p:spPr>
      </p:pic>
      <p:pic>
        <p:nvPicPr>
          <p:cNvPr id="25" name="Picture 4" descr="St. John's 2025">
            <a:extLst>
              <a:ext uri="{FF2B5EF4-FFF2-40B4-BE49-F238E27FC236}">
                <a16:creationId xmlns:a16="http://schemas.microsoft.com/office/drawing/2014/main" id="{70830661-C070-1B43-1501-B5F3BC1A4F50}"/>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173" t="15759" r="5445" b="20336"/>
          <a:stretch/>
        </p:blipFill>
        <p:spPr bwMode="auto">
          <a:xfrm>
            <a:off x="11039774" y="5990236"/>
            <a:ext cx="978375" cy="506116"/>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7226AFA2-FBBF-7A7C-417E-8C65F0AED78F}"/>
              </a:ext>
            </a:extLst>
          </p:cNvPr>
          <p:cNvCxnSpPr>
            <a:cxnSpLocks/>
          </p:cNvCxnSpPr>
          <p:nvPr userDrawn="1"/>
        </p:nvCxnSpPr>
        <p:spPr>
          <a:xfrm>
            <a:off x="10895736" y="5984713"/>
            <a:ext cx="0" cy="54729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50F146F-B6AE-3E5C-661B-9789ED7791F2}"/>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Rectangle 27">
            <a:extLst>
              <a:ext uri="{FF2B5EF4-FFF2-40B4-BE49-F238E27FC236}">
                <a16:creationId xmlns:a16="http://schemas.microsoft.com/office/drawing/2014/main" id="{6A537580-4391-F622-EEAB-A670240ECB36}"/>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9" name="Picture 28">
            <a:extLst>
              <a:ext uri="{FF2B5EF4-FFF2-40B4-BE49-F238E27FC236}">
                <a16:creationId xmlns:a16="http://schemas.microsoft.com/office/drawing/2014/main" id="{5B94373E-6B41-8B65-A24D-348A920B1E75}"/>
              </a:ext>
            </a:extLst>
          </p:cNvPr>
          <p:cNvPicPr>
            <a:picLocks noChangeAspect="1"/>
          </p:cNvPicPr>
          <p:nvPr userDrawn="1"/>
        </p:nvPicPr>
        <p:blipFill>
          <a:blip r:embed="rId5"/>
          <a:stretch>
            <a:fillRect/>
          </a:stretch>
        </p:blipFill>
        <p:spPr>
          <a:xfrm>
            <a:off x="3703126" y="1816860"/>
            <a:ext cx="2047908" cy="2047908"/>
          </a:xfrm>
          <a:prstGeom prst="rect">
            <a:avLst/>
          </a:prstGeom>
        </p:spPr>
      </p:pic>
      <p:pic>
        <p:nvPicPr>
          <p:cNvPr id="32" name="Picture 31" descr="A qr code on a white background&#10;&#10;Description automatically generated">
            <a:extLst>
              <a:ext uri="{FF2B5EF4-FFF2-40B4-BE49-F238E27FC236}">
                <a16:creationId xmlns:a16="http://schemas.microsoft.com/office/drawing/2014/main" id="{AFF72BDD-79C5-0005-5BDD-BCE53B9C30BF}"/>
              </a:ext>
            </a:extLst>
          </p:cNvPr>
          <p:cNvPicPr>
            <a:picLocks noChangeAspect="1"/>
          </p:cNvPicPr>
          <p:nvPr userDrawn="1"/>
        </p:nvPicPr>
        <p:blipFill>
          <a:blip r:embed="rId6"/>
          <a:stretch>
            <a:fillRect/>
          </a:stretch>
        </p:blipFill>
        <p:spPr>
          <a:xfrm>
            <a:off x="841715" y="1811846"/>
            <a:ext cx="2047908" cy="2047908"/>
          </a:xfrm>
          <a:prstGeom prst="rect">
            <a:avLst/>
          </a:prstGeom>
        </p:spPr>
      </p:pic>
      <p:pic>
        <p:nvPicPr>
          <p:cNvPr id="34" name="Picture 33" descr="A qr code with a few black squares&#10;&#10;Description automatically generated">
            <a:extLst>
              <a:ext uri="{FF2B5EF4-FFF2-40B4-BE49-F238E27FC236}">
                <a16:creationId xmlns:a16="http://schemas.microsoft.com/office/drawing/2014/main" id="{A6B76C16-8197-FCDB-74B9-E3BE8FDF1779}"/>
              </a:ext>
            </a:extLst>
          </p:cNvPr>
          <p:cNvPicPr>
            <a:picLocks noChangeAspect="1"/>
          </p:cNvPicPr>
          <p:nvPr userDrawn="1"/>
        </p:nvPicPr>
        <p:blipFill>
          <a:blip r:embed="rId7"/>
          <a:stretch>
            <a:fillRect/>
          </a:stretch>
        </p:blipFill>
        <p:spPr>
          <a:xfrm>
            <a:off x="6639314" y="1816860"/>
            <a:ext cx="2052922" cy="2052922"/>
          </a:xfrm>
          <a:prstGeom prst="rect">
            <a:avLst/>
          </a:prstGeom>
        </p:spPr>
      </p:pic>
      <p:pic>
        <p:nvPicPr>
          <p:cNvPr id="36" name="Picture 35" descr="A qr code with a few squares&#10;&#10;Description automatically generated">
            <a:extLst>
              <a:ext uri="{FF2B5EF4-FFF2-40B4-BE49-F238E27FC236}">
                <a16:creationId xmlns:a16="http://schemas.microsoft.com/office/drawing/2014/main" id="{F1441787-CACF-4403-94FF-E477A62C748F}"/>
              </a:ext>
            </a:extLst>
          </p:cNvPr>
          <p:cNvPicPr>
            <a:picLocks noChangeAspect="1"/>
          </p:cNvPicPr>
          <p:nvPr userDrawn="1"/>
        </p:nvPicPr>
        <p:blipFill>
          <a:blip r:embed="rId8"/>
          <a:stretch>
            <a:fillRect/>
          </a:stretch>
        </p:blipFill>
        <p:spPr>
          <a:xfrm>
            <a:off x="9511997" y="1819305"/>
            <a:ext cx="2040449" cy="2040449"/>
          </a:xfrm>
          <a:prstGeom prst="rect">
            <a:avLst/>
          </a:prstGeom>
        </p:spPr>
      </p:pic>
      <p:sp>
        <p:nvSpPr>
          <p:cNvPr id="37" name="TextBox 36">
            <a:extLst>
              <a:ext uri="{FF2B5EF4-FFF2-40B4-BE49-F238E27FC236}">
                <a16:creationId xmlns:a16="http://schemas.microsoft.com/office/drawing/2014/main" id="{C827DA18-EE78-F251-FEE9-0B336FF41A55}"/>
              </a:ext>
            </a:extLst>
          </p:cNvPr>
          <p:cNvSpPr txBox="1"/>
          <p:nvPr userDrawn="1"/>
        </p:nvSpPr>
        <p:spPr>
          <a:xfrm>
            <a:off x="603139" y="3962346"/>
            <a:ext cx="2516638" cy="369332"/>
          </a:xfrm>
          <a:prstGeom prst="rect">
            <a:avLst/>
          </a:prstGeom>
          <a:noFill/>
        </p:spPr>
        <p:txBody>
          <a:bodyPr wrap="square" rtlCol="0">
            <a:spAutoFit/>
          </a:bodyPr>
          <a:lstStyle/>
          <a:p>
            <a:pPr algn="ctr"/>
            <a:r>
              <a:rPr lang="en-CA" dirty="0"/>
              <a:t>LinkedIn</a:t>
            </a:r>
            <a:endParaRPr lang="en-US" dirty="0"/>
          </a:p>
        </p:txBody>
      </p:sp>
      <p:sp>
        <p:nvSpPr>
          <p:cNvPr id="38" name="TextBox 37">
            <a:extLst>
              <a:ext uri="{FF2B5EF4-FFF2-40B4-BE49-F238E27FC236}">
                <a16:creationId xmlns:a16="http://schemas.microsoft.com/office/drawing/2014/main" id="{7BFD2555-D43F-B581-481F-9EEFF0F7CFA2}"/>
              </a:ext>
            </a:extLst>
          </p:cNvPr>
          <p:cNvSpPr txBox="1"/>
          <p:nvPr userDrawn="1"/>
        </p:nvSpPr>
        <p:spPr>
          <a:xfrm>
            <a:off x="3468761" y="3957227"/>
            <a:ext cx="2516638" cy="369332"/>
          </a:xfrm>
          <a:prstGeom prst="rect">
            <a:avLst/>
          </a:prstGeom>
          <a:noFill/>
        </p:spPr>
        <p:txBody>
          <a:bodyPr wrap="square" rtlCol="0">
            <a:spAutoFit/>
          </a:bodyPr>
          <a:lstStyle/>
          <a:p>
            <a:pPr algn="ctr"/>
            <a:r>
              <a:rPr lang="en-CA" dirty="0"/>
              <a:t>Facebook</a:t>
            </a:r>
            <a:endParaRPr lang="en-US" dirty="0"/>
          </a:p>
        </p:txBody>
      </p:sp>
      <p:sp>
        <p:nvSpPr>
          <p:cNvPr id="39" name="TextBox 38">
            <a:extLst>
              <a:ext uri="{FF2B5EF4-FFF2-40B4-BE49-F238E27FC236}">
                <a16:creationId xmlns:a16="http://schemas.microsoft.com/office/drawing/2014/main" id="{95139893-FFB1-3134-AEF7-E5454B45738A}"/>
              </a:ext>
            </a:extLst>
          </p:cNvPr>
          <p:cNvSpPr txBox="1"/>
          <p:nvPr userDrawn="1"/>
        </p:nvSpPr>
        <p:spPr>
          <a:xfrm>
            <a:off x="6388918" y="3951795"/>
            <a:ext cx="2516638" cy="369332"/>
          </a:xfrm>
          <a:prstGeom prst="rect">
            <a:avLst/>
          </a:prstGeom>
          <a:noFill/>
        </p:spPr>
        <p:txBody>
          <a:bodyPr wrap="square" rtlCol="0">
            <a:spAutoFit/>
          </a:bodyPr>
          <a:lstStyle/>
          <a:p>
            <a:pPr algn="ctr"/>
            <a:r>
              <a:rPr lang="en-CA" dirty="0"/>
              <a:t>Instagram</a:t>
            </a:r>
            <a:endParaRPr lang="en-US" dirty="0"/>
          </a:p>
        </p:txBody>
      </p:sp>
      <p:sp>
        <p:nvSpPr>
          <p:cNvPr id="40" name="TextBox 39">
            <a:extLst>
              <a:ext uri="{FF2B5EF4-FFF2-40B4-BE49-F238E27FC236}">
                <a16:creationId xmlns:a16="http://schemas.microsoft.com/office/drawing/2014/main" id="{D506D92F-E6B0-87D7-1587-2B532E06A314}"/>
              </a:ext>
            </a:extLst>
          </p:cNvPr>
          <p:cNvSpPr txBox="1"/>
          <p:nvPr userDrawn="1"/>
        </p:nvSpPr>
        <p:spPr>
          <a:xfrm>
            <a:off x="9273902" y="3962346"/>
            <a:ext cx="2516638" cy="369332"/>
          </a:xfrm>
          <a:prstGeom prst="rect">
            <a:avLst/>
          </a:prstGeom>
          <a:noFill/>
        </p:spPr>
        <p:txBody>
          <a:bodyPr wrap="square" rtlCol="0">
            <a:spAutoFit/>
          </a:bodyPr>
          <a:lstStyle/>
          <a:p>
            <a:pPr algn="ctr"/>
            <a:r>
              <a:rPr lang="en-CA" dirty="0"/>
              <a:t>X</a:t>
            </a:r>
            <a:endParaRPr lang="en-US" dirty="0"/>
          </a:p>
        </p:txBody>
      </p:sp>
      <p:sp>
        <p:nvSpPr>
          <p:cNvPr id="41" name="TextBox 40">
            <a:extLst>
              <a:ext uri="{FF2B5EF4-FFF2-40B4-BE49-F238E27FC236}">
                <a16:creationId xmlns:a16="http://schemas.microsoft.com/office/drawing/2014/main" id="{948FA888-6E92-85EE-6266-600739EB3BEB}"/>
              </a:ext>
            </a:extLst>
          </p:cNvPr>
          <p:cNvSpPr txBox="1"/>
          <p:nvPr userDrawn="1"/>
        </p:nvSpPr>
        <p:spPr>
          <a:xfrm>
            <a:off x="596232" y="424736"/>
            <a:ext cx="10757568" cy="523220"/>
          </a:xfrm>
          <a:prstGeom prst="rect">
            <a:avLst/>
          </a:prstGeom>
          <a:noFill/>
        </p:spPr>
        <p:txBody>
          <a:bodyPr wrap="square" rtlCol="0" anchor="ctr">
            <a:spAutoFit/>
          </a:bodyPr>
          <a:lstStyle/>
          <a:p>
            <a:r>
              <a:rPr lang="en-CA" sz="2800" b="1" dirty="0"/>
              <a:t>Follow us and stay in the know</a:t>
            </a:r>
            <a:endParaRPr lang="en-US" sz="2800" b="1" dirty="0"/>
          </a:p>
        </p:txBody>
      </p:sp>
      <p:pic>
        <p:nvPicPr>
          <p:cNvPr id="1026" name="Picture 2" descr="Social Media Icons Vector Art, Icons, and Graphics for Free Download">
            <a:extLst>
              <a:ext uri="{FF2B5EF4-FFF2-40B4-BE49-F238E27FC236}">
                <a16:creationId xmlns:a16="http://schemas.microsoft.com/office/drawing/2014/main" id="{D2A53410-A13B-DEC0-A54A-2A7B3E91C702}"/>
              </a:ext>
            </a:extLst>
          </p:cNvPr>
          <p:cNvPicPr>
            <a:picLocks noChangeAspect="1" noChangeArrowheads="1"/>
          </p:cNvPicPr>
          <p:nvPr userDrawn="1"/>
        </p:nvPicPr>
        <p:blipFill rotWithShape="1">
          <a:blip r:embed="rId9">
            <a:clrChange>
              <a:clrFrom>
                <a:srgbClr val="FCFCFC"/>
              </a:clrFrom>
              <a:clrTo>
                <a:srgbClr val="FCFCFC">
                  <a:alpha val="0"/>
                </a:srgbClr>
              </a:clrTo>
            </a:clrChange>
            <a:extLst>
              <a:ext uri="{28A0092B-C50C-407E-A947-70E740481C1C}">
                <a14:useLocalDpi xmlns:a14="http://schemas.microsoft.com/office/drawing/2010/main" val="0"/>
              </a:ext>
            </a:extLst>
          </a:blip>
          <a:srcRect l="61956" t="4491" r="27599" b="74176"/>
          <a:stretch/>
        </p:blipFill>
        <p:spPr bwMode="auto">
          <a:xfrm>
            <a:off x="1455058" y="4434270"/>
            <a:ext cx="812800" cy="8128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Social Media Icons Vector Art, Icons, and Graphics for Free Download">
            <a:extLst>
              <a:ext uri="{FF2B5EF4-FFF2-40B4-BE49-F238E27FC236}">
                <a16:creationId xmlns:a16="http://schemas.microsoft.com/office/drawing/2014/main" id="{EDEEB0BF-2462-42BD-0933-9C152F459CB5}"/>
              </a:ext>
            </a:extLst>
          </p:cNvPr>
          <p:cNvPicPr>
            <a:picLocks noChangeAspect="1" noChangeArrowheads="1"/>
          </p:cNvPicPr>
          <p:nvPr userDrawn="1"/>
        </p:nvPicPr>
        <p:blipFill rotWithShape="1">
          <a:blip r:embed="rId9">
            <a:clrChange>
              <a:clrFrom>
                <a:srgbClr val="FCFCFC"/>
              </a:clrFrom>
              <a:clrTo>
                <a:srgbClr val="FCFCFC">
                  <a:alpha val="0"/>
                </a:srgbClr>
              </a:clrTo>
            </a:clrChange>
            <a:extLst>
              <a:ext uri="{28A0092B-C50C-407E-A947-70E740481C1C}">
                <a14:useLocalDpi xmlns:a14="http://schemas.microsoft.com/office/drawing/2010/main" val="0"/>
              </a:ext>
            </a:extLst>
          </a:blip>
          <a:srcRect l="4008" t="4544" r="85547" b="74123"/>
          <a:stretch/>
        </p:blipFill>
        <p:spPr bwMode="auto">
          <a:xfrm>
            <a:off x="4320680" y="4434270"/>
            <a:ext cx="812800" cy="8128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ocial Media Icons Vector Art, Icons, and Graphics for Free Download">
            <a:extLst>
              <a:ext uri="{FF2B5EF4-FFF2-40B4-BE49-F238E27FC236}">
                <a16:creationId xmlns:a16="http://schemas.microsoft.com/office/drawing/2014/main" id="{EA3D227E-002A-7D49-92B7-2DDEAD1D09F9}"/>
              </a:ext>
            </a:extLst>
          </p:cNvPr>
          <p:cNvPicPr>
            <a:picLocks noChangeAspect="1" noChangeArrowheads="1"/>
          </p:cNvPicPr>
          <p:nvPr userDrawn="1"/>
        </p:nvPicPr>
        <p:blipFill rotWithShape="1">
          <a:blip r:embed="rId9">
            <a:clrChange>
              <a:clrFrom>
                <a:srgbClr val="FCFCFC"/>
              </a:clrFrom>
              <a:clrTo>
                <a:srgbClr val="FCFCFC">
                  <a:alpha val="0"/>
                </a:srgbClr>
              </a:clrTo>
            </a:clrChange>
            <a:extLst>
              <a:ext uri="{28A0092B-C50C-407E-A947-70E740481C1C}">
                <a14:useLocalDpi xmlns:a14="http://schemas.microsoft.com/office/drawing/2010/main" val="0"/>
              </a:ext>
            </a:extLst>
          </a:blip>
          <a:srcRect l="50618" t="4631" r="38937" b="74036"/>
          <a:stretch/>
        </p:blipFill>
        <p:spPr bwMode="auto">
          <a:xfrm>
            <a:off x="7259375" y="4434270"/>
            <a:ext cx="812800" cy="8128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Social Media Icons Vector Art, Icons, and Graphics for Free Download">
            <a:extLst>
              <a:ext uri="{FF2B5EF4-FFF2-40B4-BE49-F238E27FC236}">
                <a16:creationId xmlns:a16="http://schemas.microsoft.com/office/drawing/2014/main" id="{6E11CBD3-D267-ECEB-96CB-515D186591F2}"/>
              </a:ext>
            </a:extLst>
          </p:cNvPr>
          <p:cNvPicPr>
            <a:picLocks noChangeAspect="1" noChangeArrowheads="1"/>
          </p:cNvPicPr>
          <p:nvPr userDrawn="1"/>
        </p:nvPicPr>
        <p:blipFill rotWithShape="1">
          <a:blip r:embed="rId9">
            <a:clrChange>
              <a:clrFrom>
                <a:srgbClr val="FCFCFC"/>
              </a:clrFrom>
              <a:clrTo>
                <a:srgbClr val="FCFCFC">
                  <a:alpha val="0"/>
                </a:srgbClr>
              </a:clrTo>
            </a:clrChange>
            <a:extLst>
              <a:ext uri="{28A0092B-C50C-407E-A947-70E740481C1C}">
                <a14:useLocalDpi xmlns:a14="http://schemas.microsoft.com/office/drawing/2010/main" val="0"/>
              </a:ext>
            </a:extLst>
          </a:blip>
          <a:srcRect l="38867" t="5052" r="50688" b="73615"/>
          <a:stretch/>
        </p:blipFill>
        <p:spPr bwMode="auto">
          <a:xfrm>
            <a:off x="10125821" y="4426865"/>
            <a:ext cx="812800" cy="81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08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R_Social Handles">
    <p:spTree>
      <p:nvGrpSpPr>
        <p:cNvPr id="1" name=""/>
        <p:cNvGrpSpPr/>
        <p:nvPr/>
      </p:nvGrpSpPr>
      <p:grpSpPr>
        <a:xfrm>
          <a:off x="0" y="0"/>
          <a:ext cx="0" cy="0"/>
          <a:chOff x="0" y="0"/>
          <a:chExt cx="0" cy="0"/>
        </a:xfrm>
      </p:grpSpPr>
      <p:pic>
        <p:nvPicPr>
          <p:cNvPr id="15" name="Picture 14" descr="Background pattern&#10;&#10;Description automatically generated">
            <a:extLst>
              <a:ext uri="{FF2B5EF4-FFF2-40B4-BE49-F238E27FC236}">
                <a16:creationId xmlns:a16="http://schemas.microsoft.com/office/drawing/2014/main" id="{6D3B67A5-FAF1-144A-A5E1-4E4048773706}"/>
              </a:ext>
            </a:extLst>
          </p:cNvPr>
          <p:cNvPicPr>
            <a:picLocks noChangeAspect="1"/>
          </p:cNvPicPr>
          <p:nvPr userDrawn="1"/>
        </p:nvPicPr>
        <p:blipFill>
          <a:blip r:embed="rId2">
            <a:alphaModFix amt="70000"/>
          </a:blip>
          <a:stretch>
            <a:fillRect/>
          </a:stretch>
        </p:blipFill>
        <p:spPr>
          <a:xfrm>
            <a:off x="-1" y="4656"/>
            <a:ext cx="12192000" cy="6853344"/>
          </a:xfrm>
          <a:prstGeom prst="rect">
            <a:avLst/>
          </a:prstGeom>
        </p:spPr>
      </p:pic>
      <p:sp>
        <p:nvSpPr>
          <p:cNvPr id="20" name="Rectangle 19">
            <a:extLst>
              <a:ext uri="{FF2B5EF4-FFF2-40B4-BE49-F238E27FC236}">
                <a16:creationId xmlns:a16="http://schemas.microsoft.com/office/drawing/2014/main" id="{E778EFD8-34B8-D6BA-BA26-09D8A6F1D3E0}"/>
              </a:ext>
            </a:extLst>
          </p:cNvPr>
          <p:cNvSpPr/>
          <p:nvPr userDrawn="1"/>
        </p:nvSpPr>
        <p:spPr>
          <a:xfrm>
            <a:off x="596233" y="1088871"/>
            <a:ext cx="1265225" cy="756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FC8C2E9-F423-23EC-8493-6084AC996DED}"/>
              </a:ext>
            </a:extLst>
          </p:cNvPr>
          <p:cNvSpPr/>
          <p:nvPr userDrawn="1"/>
        </p:nvSpPr>
        <p:spPr>
          <a:xfrm>
            <a:off x="-24781" y="6670645"/>
            <a:ext cx="12241561" cy="200055"/>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399B4781-51C8-F746-5FDF-E3B8F4BD0A73}"/>
              </a:ext>
            </a:extLst>
          </p:cNvPr>
          <p:cNvSpPr>
            <a:spLocks noChangeArrowheads="1"/>
          </p:cNvSpPr>
          <p:nvPr userDrawn="1"/>
        </p:nvSpPr>
        <p:spPr bwMode="auto">
          <a:xfrm>
            <a:off x="474784" y="6375403"/>
            <a:ext cx="1184940" cy="20005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700" dirty="0">
                <a:solidFill>
                  <a:schemeClr val="tx1"/>
                </a:solidFill>
              </a:rPr>
              <a:t>© McInnes Cooper, 2025</a:t>
            </a:r>
          </a:p>
        </p:txBody>
      </p:sp>
      <p:pic>
        <p:nvPicPr>
          <p:cNvPr id="24" name="Picture 23">
            <a:extLst>
              <a:ext uri="{FF2B5EF4-FFF2-40B4-BE49-F238E27FC236}">
                <a16:creationId xmlns:a16="http://schemas.microsoft.com/office/drawing/2014/main" id="{43353F17-53D3-BC9E-3081-A77BE7269C6B}"/>
              </a:ext>
            </a:extLst>
          </p:cNvPr>
          <p:cNvPicPr>
            <a:picLocks noChangeAspect="1"/>
          </p:cNvPicPr>
          <p:nvPr userDrawn="1"/>
        </p:nvPicPr>
        <p:blipFill>
          <a:blip r:embed="rId3"/>
          <a:stretch>
            <a:fillRect/>
          </a:stretch>
        </p:blipFill>
        <p:spPr>
          <a:xfrm>
            <a:off x="9671998" y="6051607"/>
            <a:ext cx="1079630" cy="441358"/>
          </a:xfrm>
          <a:prstGeom prst="rect">
            <a:avLst/>
          </a:prstGeom>
        </p:spPr>
      </p:pic>
      <p:pic>
        <p:nvPicPr>
          <p:cNvPr id="25" name="Picture 4" descr="St. John's 2025">
            <a:extLst>
              <a:ext uri="{FF2B5EF4-FFF2-40B4-BE49-F238E27FC236}">
                <a16:creationId xmlns:a16="http://schemas.microsoft.com/office/drawing/2014/main" id="{70830661-C070-1B43-1501-B5F3BC1A4F50}"/>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173" t="15759" r="5445" b="20336"/>
          <a:stretch/>
        </p:blipFill>
        <p:spPr bwMode="auto">
          <a:xfrm>
            <a:off x="11039774" y="5990236"/>
            <a:ext cx="978375" cy="506116"/>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7226AFA2-FBBF-7A7C-417E-8C65F0AED78F}"/>
              </a:ext>
            </a:extLst>
          </p:cNvPr>
          <p:cNvCxnSpPr>
            <a:cxnSpLocks/>
          </p:cNvCxnSpPr>
          <p:nvPr userDrawn="1"/>
        </p:nvCxnSpPr>
        <p:spPr>
          <a:xfrm>
            <a:off x="10895736" y="5984713"/>
            <a:ext cx="0" cy="54729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50F146F-B6AE-3E5C-661B-9789ED7791F2}"/>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Rectangle 27">
            <a:extLst>
              <a:ext uri="{FF2B5EF4-FFF2-40B4-BE49-F238E27FC236}">
                <a16:creationId xmlns:a16="http://schemas.microsoft.com/office/drawing/2014/main" id="{6A537580-4391-F622-EEAB-A670240ECB36}"/>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9" name="Picture 28">
            <a:extLst>
              <a:ext uri="{FF2B5EF4-FFF2-40B4-BE49-F238E27FC236}">
                <a16:creationId xmlns:a16="http://schemas.microsoft.com/office/drawing/2014/main" id="{5B94373E-6B41-8B65-A24D-348A920B1E75}"/>
              </a:ext>
            </a:extLst>
          </p:cNvPr>
          <p:cNvPicPr>
            <a:picLocks noChangeAspect="1"/>
          </p:cNvPicPr>
          <p:nvPr userDrawn="1"/>
        </p:nvPicPr>
        <p:blipFill>
          <a:blip r:embed="rId5"/>
          <a:stretch>
            <a:fillRect/>
          </a:stretch>
        </p:blipFill>
        <p:spPr>
          <a:xfrm>
            <a:off x="3703126" y="1816860"/>
            <a:ext cx="2047908" cy="2047908"/>
          </a:xfrm>
          <a:prstGeom prst="rect">
            <a:avLst/>
          </a:prstGeom>
        </p:spPr>
      </p:pic>
      <p:pic>
        <p:nvPicPr>
          <p:cNvPr id="32" name="Picture 31" descr="A qr code on a white background&#10;&#10;Description automatically generated">
            <a:extLst>
              <a:ext uri="{FF2B5EF4-FFF2-40B4-BE49-F238E27FC236}">
                <a16:creationId xmlns:a16="http://schemas.microsoft.com/office/drawing/2014/main" id="{AFF72BDD-79C5-0005-5BDD-BCE53B9C30BF}"/>
              </a:ext>
            </a:extLst>
          </p:cNvPr>
          <p:cNvPicPr>
            <a:picLocks noChangeAspect="1"/>
          </p:cNvPicPr>
          <p:nvPr userDrawn="1"/>
        </p:nvPicPr>
        <p:blipFill>
          <a:blip r:embed="rId6"/>
          <a:stretch>
            <a:fillRect/>
          </a:stretch>
        </p:blipFill>
        <p:spPr>
          <a:xfrm>
            <a:off x="841715" y="1811846"/>
            <a:ext cx="2047908" cy="2047908"/>
          </a:xfrm>
          <a:prstGeom prst="rect">
            <a:avLst/>
          </a:prstGeom>
        </p:spPr>
      </p:pic>
      <p:pic>
        <p:nvPicPr>
          <p:cNvPr id="34" name="Picture 33" descr="A qr code with a few black squares&#10;&#10;Description automatically generated">
            <a:extLst>
              <a:ext uri="{FF2B5EF4-FFF2-40B4-BE49-F238E27FC236}">
                <a16:creationId xmlns:a16="http://schemas.microsoft.com/office/drawing/2014/main" id="{A6B76C16-8197-FCDB-74B9-E3BE8FDF1779}"/>
              </a:ext>
            </a:extLst>
          </p:cNvPr>
          <p:cNvPicPr>
            <a:picLocks noChangeAspect="1"/>
          </p:cNvPicPr>
          <p:nvPr userDrawn="1"/>
        </p:nvPicPr>
        <p:blipFill>
          <a:blip r:embed="rId7"/>
          <a:stretch>
            <a:fillRect/>
          </a:stretch>
        </p:blipFill>
        <p:spPr>
          <a:xfrm>
            <a:off x="6639314" y="1816860"/>
            <a:ext cx="2052922" cy="2052922"/>
          </a:xfrm>
          <a:prstGeom prst="rect">
            <a:avLst/>
          </a:prstGeom>
        </p:spPr>
      </p:pic>
      <p:pic>
        <p:nvPicPr>
          <p:cNvPr id="36" name="Picture 35" descr="A qr code with a few squares&#10;&#10;Description automatically generated">
            <a:extLst>
              <a:ext uri="{FF2B5EF4-FFF2-40B4-BE49-F238E27FC236}">
                <a16:creationId xmlns:a16="http://schemas.microsoft.com/office/drawing/2014/main" id="{F1441787-CACF-4403-94FF-E477A62C748F}"/>
              </a:ext>
            </a:extLst>
          </p:cNvPr>
          <p:cNvPicPr>
            <a:picLocks noChangeAspect="1"/>
          </p:cNvPicPr>
          <p:nvPr userDrawn="1"/>
        </p:nvPicPr>
        <p:blipFill>
          <a:blip r:embed="rId8"/>
          <a:stretch>
            <a:fillRect/>
          </a:stretch>
        </p:blipFill>
        <p:spPr>
          <a:xfrm>
            <a:off x="9511997" y="1819305"/>
            <a:ext cx="2040449" cy="2040449"/>
          </a:xfrm>
          <a:prstGeom prst="rect">
            <a:avLst/>
          </a:prstGeom>
        </p:spPr>
      </p:pic>
      <p:sp>
        <p:nvSpPr>
          <p:cNvPr id="37" name="TextBox 36">
            <a:extLst>
              <a:ext uri="{FF2B5EF4-FFF2-40B4-BE49-F238E27FC236}">
                <a16:creationId xmlns:a16="http://schemas.microsoft.com/office/drawing/2014/main" id="{C827DA18-EE78-F251-FEE9-0B336FF41A55}"/>
              </a:ext>
            </a:extLst>
          </p:cNvPr>
          <p:cNvSpPr txBox="1"/>
          <p:nvPr userDrawn="1"/>
        </p:nvSpPr>
        <p:spPr>
          <a:xfrm>
            <a:off x="603139" y="3962346"/>
            <a:ext cx="2516638" cy="369332"/>
          </a:xfrm>
          <a:prstGeom prst="rect">
            <a:avLst/>
          </a:prstGeom>
          <a:noFill/>
        </p:spPr>
        <p:txBody>
          <a:bodyPr wrap="square" rtlCol="0">
            <a:spAutoFit/>
          </a:bodyPr>
          <a:lstStyle/>
          <a:p>
            <a:pPr algn="ctr"/>
            <a:r>
              <a:rPr lang="en-CA" dirty="0"/>
              <a:t>LinkedIn</a:t>
            </a:r>
            <a:endParaRPr lang="en-US" dirty="0"/>
          </a:p>
        </p:txBody>
      </p:sp>
      <p:sp>
        <p:nvSpPr>
          <p:cNvPr id="38" name="TextBox 37">
            <a:extLst>
              <a:ext uri="{FF2B5EF4-FFF2-40B4-BE49-F238E27FC236}">
                <a16:creationId xmlns:a16="http://schemas.microsoft.com/office/drawing/2014/main" id="{7BFD2555-D43F-B581-481F-9EEFF0F7CFA2}"/>
              </a:ext>
            </a:extLst>
          </p:cNvPr>
          <p:cNvSpPr txBox="1"/>
          <p:nvPr userDrawn="1"/>
        </p:nvSpPr>
        <p:spPr>
          <a:xfrm>
            <a:off x="3468761" y="3957227"/>
            <a:ext cx="2516638" cy="369332"/>
          </a:xfrm>
          <a:prstGeom prst="rect">
            <a:avLst/>
          </a:prstGeom>
          <a:noFill/>
        </p:spPr>
        <p:txBody>
          <a:bodyPr wrap="square" rtlCol="0">
            <a:spAutoFit/>
          </a:bodyPr>
          <a:lstStyle/>
          <a:p>
            <a:pPr algn="ctr"/>
            <a:r>
              <a:rPr lang="en-CA" dirty="0"/>
              <a:t>Facebook</a:t>
            </a:r>
            <a:endParaRPr lang="en-US" dirty="0"/>
          </a:p>
        </p:txBody>
      </p:sp>
      <p:sp>
        <p:nvSpPr>
          <p:cNvPr id="39" name="TextBox 38">
            <a:extLst>
              <a:ext uri="{FF2B5EF4-FFF2-40B4-BE49-F238E27FC236}">
                <a16:creationId xmlns:a16="http://schemas.microsoft.com/office/drawing/2014/main" id="{95139893-FFB1-3134-AEF7-E5454B45738A}"/>
              </a:ext>
            </a:extLst>
          </p:cNvPr>
          <p:cNvSpPr txBox="1"/>
          <p:nvPr userDrawn="1"/>
        </p:nvSpPr>
        <p:spPr>
          <a:xfrm>
            <a:off x="6388918" y="3951795"/>
            <a:ext cx="2516638" cy="369332"/>
          </a:xfrm>
          <a:prstGeom prst="rect">
            <a:avLst/>
          </a:prstGeom>
          <a:noFill/>
        </p:spPr>
        <p:txBody>
          <a:bodyPr wrap="square" rtlCol="0">
            <a:spAutoFit/>
          </a:bodyPr>
          <a:lstStyle/>
          <a:p>
            <a:pPr algn="ctr"/>
            <a:r>
              <a:rPr lang="en-CA" dirty="0"/>
              <a:t>Instagram</a:t>
            </a:r>
            <a:endParaRPr lang="en-US" dirty="0"/>
          </a:p>
        </p:txBody>
      </p:sp>
      <p:sp>
        <p:nvSpPr>
          <p:cNvPr id="40" name="TextBox 39">
            <a:extLst>
              <a:ext uri="{FF2B5EF4-FFF2-40B4-BE49-F238E27FC236}">
                <a16:creationId xmlns:a16="http://schemas.microsoft.com/office/drawing/2014/main" id="{D506D92F-E6B0-87D7-1587-2B532E06A314}"/>
              </a:ext>
            </a:extLst>
          </p:cNvPr>
          <p:cNvSpPr txBox="1"/>
          <p:nvPr userDrawn="1"/>
        </p:nvSpPr>
        <p:spPr>
          <a:xfrm>
            <a:off x="9273902" y="3962346"/>
            <a:ext cx="2516638" cy="369332"/>
          </a:xfrm>
          <a:prstGeom prst="rect">
            <a:avLst/>
          </a:prstGeom>
          <a:noFill/>
        </p:spPr>
        <p:txBody>
          <a:bodyPr wrap="square" rtlCol="0">
            <a:spAutoFit/>
          </a:bodyPr>
          <a:lstStyle/>
          <a:p>
            <a:pPr algn="ctr"/>
            <a:r>
              <a:rPr lang="en-CA" dirty="0"/>
              <a:t>X</a:t>
            </a:r>
            <a:endParaRPr lang="en-US" dirty="0"/>
          </a:p>
        </p:txBody>
      </p:sp>
      <p:sp>
        <p:nvSpPr>
          <p:cNvPr id="41" name="TextBox 40">
            <a:extLst>
              <a:ext uri="{FF2B5EF4-FFF2-40B4-BE49-F238E27FC236}">
                <a16:creationId xmlns:a16="http://schemas.microsoft.com/office/drawing/2014/main" id="{948FA888-6E92-85EE-6266-600739EB3BEB}"/>
              </a:ext>
            </a:extLst>
          </p:cNvPr>
          <p:cNvSpPr txBox="1"/>
          <p:nvPr userDrawn="1"/>
        </p:nvSpPr>
        <p:spPr>
          <a:xfrm>
            <a:off x="596232" y="424736"/>
            <a:ext cx="10757568" cy="523220"/>
          </a:xfrm>
          <a:prstGeom prst="rect">
            <a:avLst/>
          </a:prstGeom>
          <a:noFill/>
        </p:spPr>
        <p:txBody>
          <a:bodyPr wrap="square" rtlCol="0" anchor="ctr">
            <a:spAutoFit/>
          </a:bodyPr>
          <a:lstStyle/>
          <a:p>
            <a:r>
              <a:rPr lang="fr-FR" sz="2800" b="1" dirty="0"/>
              <a:t>Suivez-nous et restez au courant</a:t>
            </a:r>
            <a:endParaRPr lang="en-US" sz="2800" b="1" dirty="0"/>
          </a:p>
        </p:txBody>
      </p:sp>
      <p:pic>
        <p:nvPicPr>
          <p:cNvPr id="1026" name="Picture 2" descr="Social Media Icons Vector Art, Icons, and Graphics for Free Download">
            <a:extLst>
              <a:ext uri="{FF2B5EF4-FFF2-40B4-BE49-F238E27FC236}">
                <a16:creationId xmlns:a16="http://schemas.microsoft.com/office/drawing/2014/main" id="{D2A53410-A13B-DEC0-A54A-2A7B3E91C702}"/>
              </a:ext>
            </a:extLst>
          </p:cNvPr>
          <p:cNvPicPr>
            <a:picLocks noChangeAspect="1" noChangeArrowheads="1"/>
          </p:cNvPicPr>
          <p:nvPr userDrawn="1"/>
        </p:nvPicPr>
        <p:blipFill rotWithShape="1">
          <a:blip r:embed="rId9">
            <a:clrChange>
              <a:clrFrom>
                <a:srgbClr val="FCFCFC"/>
              </a:clrFrom>
              <a:clrTo>
                <a:srgbClr val="FCFCFC">
                  <a:alpha val="0"/>
                </a:srgbClr>
              </a:clrTo>
            </a:clrChange>
            <a:extLst>
              <a:ext uri="{28A0092B-C50C-407E-A947-70E740481C1C}">
                <a14:useLocalDpi xmlns:a14="http://schemas.microsoft.com/office/drawing/2010/main" val="0"/>
              </a:ext>
            </a:extLst>
          </a:blip>
          <a:srcRect l="61956" t="4491" r="27599" b="74176"/>
          <a:stretch/>
        </p:blipFill>
        <p:spPr bwMode="auto">
          <a:xfrm>
            <a:off x="1455058" y="4434270"/>
            <a:ext cx="812800" cy="8128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Social Media Icons Vector Art, Icons, and Graphics for Free Download">
            <a:extLst>
              <a:ext uri="{FF2B5EF4-FFF2-40B4-BE49-F238E27FC236}">
                <a16:creationId xmlns:a16="http://schemas.microsoft.com/office/drawing/2014/main" id="{EDEEB0BF-2462-42BD-0933-9C152F459CB5}"/>
              </a:ext>
            </a:extLst>
          </p:cNvPr>
          <p:cNvPicPr>
            <a:picLocks noChangeAspect="1" noChangeArrowheads="1"/>
          </p:cNvPicPr>
          <p:nvPr userDrawn="1"/>
        </p:nvPicPr>
        <p:blipFill rotWithShape="1">
          <a:blip r:embed="rId9">
            <a:clrChange>
              <a:clrFrom>
                <a:srgbClr val="FCFCFC"/>
              </a:clrFrom>
              <a:clrTo>
                <a:srgbClr val="FCFCFC">
                  <a:alpha val="0"/>
                </a:srgbClr>
              </a:clrTo>
            </a:clrChange>
            <a:extLst>
              <a:ext uri="{28A0092B-C50C-407E-A947-70E740481C1C}">
                <a14:useLocalDpi xmlns:a14="http://schemas.microsoft.com/office/drawing/2010/main" val="0"/>
              </a:ext>
            </a:extLst>
          </a:blip>
          <a:srcRect l="4008" t="4544" r="85547" b="74123"/>
          <a:stretch/>
        </p:blipFill>
        <p:spPr bwMode="auto">
          <a:xfrm>
            <a:off x="4320680" y="4434270"/>
            <a:ext cx="812800" cy="8128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ocial Media Icons Vector Art, Icons, and Graphics for Free Download">
            <a:extLst>
              <a:ext uri="{FF2B5EF4-FFF2-40B4-BE49-F238E27FC236}">
                <a16:creationId xmlns:a16="http://schemas.microsoft.com/office/drawing/2014/main" id="{EA3D227E-002A-7D49-92B7-2DDEAD1D09F9}"/>
              </a:ext>
            </a:extLst>
          </p:cNvPr>
          <p:cNvPicPr>
            <a:picLocks noChangeAspect="1" noChangeArrowheads="1"/>
          </p:cNvPicPr>
          <p:nvPr userDrawn="1"/>
        </p:nvPicPr>
        <p:blipFill rotWithShape="1">
          <a:blip r:embed="rId9">
            <a:clrChange>
              <a:clrFrom>
                <a:srgbClr val="FCFCFC"/>
              </a:clrFrom>
              <a:clrTo>
                <a:srgbClr val="FCFCFC">
                  <a:alpha val="0"/>
                </a:srgbClr>
              </a:clrTo>
            </a:clrChange>
            <a:extLst>
              <a:ext uri="{28A0092B-C50C-407E-A947-70E740481C1C}">
                <a14:useLocalDpi xmlns:a14="http://schemas.microsoft.com/office/drawing/2010/main" val="0"/>
              </a:ext>
            </a:extLst>
          </a:blip>
          <a:srcRect l="50618" t="4631" r="38937" b="74036"/>
          <a:stretch/>
        </p:blipFill>
        <p:spPr bwMode="auto">
          <a:xfrm>
            <a:off x="7259375" y="4434270"/>
            <a:ext cx="812800" cy="8128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Social Media Icons Vector Art, Icons, and Graphics for Free Download">
            <a:extLst>
              <a:ext uri="{FF2B5EF4-FFF2-40B4-BE49-F238E27FC236}">
                <a16:creationId xmlns:a16="http://schemas.microsoft.com/office/drawing/2014/main" id="{6E11CBD3-D267-ECEB-96CB-515D186591F2}"/>
              </a:ext>
            </a:extLst>
          </p:cNvPr>
          <p:cNvPicPr>
            <a:picLocks noChangeAspect="1" noChangeArrowheads="1"/>
          </p:cNvPicPr>
          <p:nvPr userDrawn="1"/>
        </p:nvPicPr>
        <p:blipFill rotWithShape="1">
          <a:blip r:embed="rId9">
            <a:clrChange>
              <a:clrFrom>
                <a:srgbClr val="FCFCFC"/>
              </a:clrFrom>
              <a:clrTo>
                <a:srgbClr val="FCFCFC">
                  <a:alpha val="0"/>
                </a:srgbClr>
              </a:clrTo>
            </a:clrChange>
            <a:extLst>
              <a:ext uri="{28A0092B-C50C-407E-A947-70E740481C1C}">
                <a14:useLocalDpi xmlns:a14="http://schemas.microsoft.com/office/drawing/2010/main" val="0"/>
              </a:ext>
            </a:extLst>
          </a:blip>
          <a:srcRect l="38867" t="5052" r="50688" b="73615"/>
          <a:stretch/>
        </p:blipFill>
        <p:spPr bwMode="auto">
          <a:xfrm>
            <a:off x="10125821" y="4426865"/>
            <a:ext cx="812800" cy="81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637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C Trainin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26F501-E46B-2F92-597F-DE79FCAEE781}"/>
              </a:ext>
            </a:extLst>
          </p:cNvPr>
          <p:cNvSpPr/>
          <p:nvPr userDrawn="1"/>
        </p:nvSpPr>
        <p:spPr>
          <a:xfrm>
            <a:off x="-24781" y="6670645"/>
            <a:ext cx="12241561" cy="200055"/>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a:extLst>
              <a:ext uri="{FF2B5EF4-FFF2-40B4-BE49-F238E27FC236}">
                <a16:creationId xmlns:a16="http://schemas.microsoft.com/office/drawing/2014/main" id="{D6ED845F-3487-90EA-D03C-F9EBFF85C8A9}"/>
              </a:ext>
            </a:extLst>
          </p:cNvPr>
          <p:cNvSpPr>
            <a:spLocks noChangeArrowheads="1"/>
          </p:cNvSpPr>
          <p:nvPr userDrawn="1"/>
        </p:nvSpPr>
        <p:spPr bwMode="auto">
          <a:xfrm>
            <a:off x="474784" y="6375403"/>
            <a:ext cx="1184940" cy="20005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700" dirty="0">
                <a:solidFill>
                  <a:schemeClr val="tx1"/>
                </a:solidFill>
              </a:rPr>
              <a:t>© McInnes Cooper, 2025</a:t>
            </a:r>
          </a:p>
        </p:txBody>
      </p:sp>
      <p:pic>
        <p:nvPicPr>
          <p:cNvPr id="6" name="Picture 5">
            <a:extLst>
              <a:ext uri="{FF2B5EF4-FFF2-40B4-BE49-F238E27FC236}">
                <a16:creationId xmlns:a16="http://schemas.microsoft.com/office/drawing/2014/main" id="{7D99E875-3D7D-3D72-F5C6-BB104BFE076F}"/>
              </a:ext>
            </a:extLst>
          </p:cNvPr>
          <p:cNvPicPr>
            <a:picLocks noChangeAspect="1"/>
          </p:cNvPicPr>
          <p:nvPr userDrawn="1"/>
        </p:nvPicPr>
        <p:blipFill>
          <a:blip r:embed="rId2"/>
          <a:stretch>
            <a:fillRect/>
          </a:stretch>
        </p:blipFill>
        <p:spPr>
          <a:xfrm>
            <a:off x="9671998" y="6051607"/>
            <a:ext cx="1079630" cy="441358"/>
          </a:xfrm>
          <a:prstGeom prst="rect">
            <a:avLst/>
          </a:prstGeom>
        </p:spPr>
      </p:pic>
      <p:pic>
        <p:nvPicPr>
          <p:cNvPr id="12" name="Picture 4" descr="St. John's 2025">
            <a:extLst>
              <a:ext uri="{FF2B5EF4-FFF2-40B4-BE49-F238E27FC236}">
                <a16:creationId xmlns:a16="http://schemas.microsoft.com/office/drawing/2014/main" id="{F9EC5D94-1095-4CE5-AD18-85F775681126}"/>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173" t="15759" r="5445" b="20336"/>
          <a:stretch/>
        </p:blipFill>
        <p:spPr bwMode="auto">
          <a:xfrm>
            <a:off x="11039774" y="5990236"/>
            <a:ext cx="978375" cy="506116"/>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CFAAE2C7-551E-18A0-4908-7EA5843AFB09}"/>
              </a:ext>
            </a:extLst>
          </p:cNvPr>
          <p:cNvCxnSpPr>
            <a:cxnSpLocks/>
          </p:cNvCxnSpPr>
          <p:nvPr userDrawn="1"/>
        </p:nvCxnSpPr>
        <p:spPr>
          <a:xfrm>
            <a:off x="10895736" y="5984713"/>
            <a:ext cx="0" cy="54729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2BF92DD-722A-1944-B304-A83AB68F72F0}"/>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TextBox 18">
            <a:extLst>
              <a:ext uri="{FF2B5EF4-FFF2-40B4-BE49-F238E27FC236}">
                <a16:creationId xmlns:a16="http://schemas.microsoft.com/office/drawing/2014/main" id="{E8A7BEDB-5F3D-1AA8-1CB6-90AF7E3C113A}"/>
              </a:ext>
            </a:extLst>
          </p:cNvPr>
          <p:cNvSpPr txBox="1"/>
          <p:nvPr userDrawn="1"/>
        </p:nvSpPr>
        <p:spPr>
          <a:xfrm>
            <a:off x="596232" y="301626"/>
            <a:ext cx="10757568" cy="769441"/>
          </a:xfrm>
          <a:prstGeom prst="rect">
            <a:avLst/>
          </a:prstGeom>
          <a:noFill/>
        </p:spPr>
        <p:txBody>
          <a:bodyPr wrap="square" rtlCol="0">
            <a:spAutoFit/>
          </a:bodyPr>
          <a:lstStyle/>
          <a:p>
            <a:endParaRPr lang="en-US" sz="4400" b="1" dirty="0"/>
          </a:p>
        </p:txBody>
      </p:sp>
      <p:sp>
        <p:nvSpPr>
          <p:cNvPr id="22" name="TextBox 21">
            <a:extLst>
              <a:ext uri="{FF2B5EF4-FFF2-40B4-BE49-F238E27FC236}">
                <a16:creationId xmlns:a16="http://schemas.microsoft.com/office/drawing/2014/main" id="{C0E42E9A-C245-EEB3-489E-527A72BC6EA6}"/>
              </a:ext>
            </a:extLst>
          </p:cNvPr>
          <p:cNvSpPr txBox="1"/>
          <p:nvPr userDrawn="1"/>
        </p:nvSpPr>
        <p:spPr>
          <a:xfrm>
            <a:off x="571452" y="1567683"/>
            <a:ext cx="5882822" cy="4093428"/>
          </a:xfrm>
          <a:prstGeom prst="rect">
            <a:avLst/>
          </a:prstGeom>
          <a:noFill/>
        </p:spPr>
        <p:txBody>
          <a:bodyPr wrap="square" rtlCol="0">
            <a:spAutoFit/>
          </a:bodyPr>
          <a:lstStyle/>
          <a:p>
            <a:pPr lvl="0"/>
            <a:r>
              <a:rPr lang="en-US" sz="2000" b="1" dirty="0"/>
              <a:t>MC Training is our fixed-price training workshops</a:t>
            </a:r>
            <a:r>
              <a:rPr lang="en-US" sz="2000" dirty="0"/>
              <a:t>, empowering your team to better understand and respond to the legal challenges your organization faces. </a:t>
            </a:r>
          </a:p>
          <a:p>
            <a:pPr lvl="0"/>
            <a:endParaRPr lang="en-US" sz="2000" dirty="0"/>
          </a:p>
          <a:p>
            <a:pPr lvl="0"/>
            <a:r>
              <a:rPr lang="en-US" sz="2000" dirty="0"/>
              <a:t>Our experienced lawyers and interactive training approach give your team more than knowledge: they learn how to apply it. </a:t>
            </a:r>
          </a:p>
          <a:p>
            <a:pPr lvl="0"/>
            <a:endParaRPr lang="en-US" sz="2000" dirty="0"/>
          </a:p>
          <a:p>
            <a:pPr lvl="0"/>
            <a:r>
              <a:rPr lang="en-US" sz="2000" dirty="0"/>
              <a:t>We come to you, in-person or virtually, so your whole team learns together, when and how you choose. And our fixed workshop pricing gives you both cost certainty and cost efficiency. </a:t>
            </a:r>
            <a:endParaRPr lang="en-US" dirty="0"/>
          </a:p>
        </p:txBody>
      </p:sp>
      <p:pic>
        <p:nvPicPr>
          <p:cNvPr id="8" name="Picture 7" descr="A black and white logo&#10;&#10;Description automatically generated">
            <a:extLst>
              <a:ext uri="{FF2B5EF4-FFF2-40B4-BE49-F238E27FC236}">
                <a16:creationId xmlns:a16="http://schemas.microsoft.com/office/drawing/2014/main" id="{79F3D756-4DDB-975B-B202-975D0480F284}"/>
              </a:ext>
            </a:extLst>
          </p:cNvPr>
          <p:cNvPicPr>
            <a:picLocks noChangeAspect="1"/>
          </p:cNvPicPr>
          <p:nvPr userDrawn="1"/>
        </p:nvPicPr>
        <p:blipFill>
          <a:blip r:embed="rId4"/>
          <a:stretch>
            <a:fillRect/>
          </a:stretch>
        </p:blipFill>
        <p:spPr>
          <a:xfrm>
            <a:off x="3633540" y="443002"/>
            <a:ext cx="4924917" cy="673861"/>
          </a:xfrm>
          <a:prstGeom prst="rect">
            <a:avLst/>
          </a:prstGeom>
        </p:spPr>
      </p:pic>
      <p:pic>
        <p:nvPicPr>
          <p:cNvPr id="10" name="Picture 9" descr="A qr code on a white background&#10;&#10;Description automatically generated">
            <a:extLst>
              <a:ext uri="{FF2B5EF4-FFF2-40B4-BE49-F238E27FC236}">
                <a16:creationId xmlns:a16="http://schemas.microsoft.com/office/drawing/2014/main" id="{AFF793BC-FBFE-9067-AAD3-B0CCDA77A232}"/>
              </a:ext>
            </a:extLst>
          </p:cNvPr>
          <p:cNvPicPr>
            <a:picLocks noChangeAspect="1"/>
          </p:cNvPicPr>
          <p:nvPr userDrawn="1"/>
        </p:nvPicPr>
        <p:blipFill>
          <a:blip r:embed="rId5"/>
          <a:stretch>
            <a:fillRect/>
          </a:stretch>
        </p:blipFill>
        <p:spPr>
          <a:xfrm>
            <a:off x="7131719" y="1818740"/>
            <a:ext cx="4077133" cy="4077133"/>
          </a:xfrm>
          <a:prstGeom prst="rect">
            <a:avLst/>
          </a:prstGeom>
        </p:spPr>
      </p:pic>
      <p:sp>
        <p:nvSpPr>
          <p:cNvPr id="11" name="TextBox 10">
            <a:extLst>
              <a:ext uri="{FF2B5EF4-FFF2-40B4-BE49-F238E27FC236}">
                <a16:creationId xmlns:a16="http://schemas.microsoft.com/office/drawing/2014/main" id="{66C05875-FECB-5DF8-9916-AB48F9AE45C9}"/>
              </a:ext>
            </a:extLst>
          </p:cNvPr>
          <p:cNvSpPr txBox="1"/>
          <p:nvPr userDrawn="1"/>
        </p:nvSpPr>
        <p:spPr>
          <a:xfrm>
            <a:off x="7294629" y="1564756"/>
            <a:ext cx="3751311" cy="369332"/>
          </a:xfrm>
          <a:prstGeom prst="rect">
            <a:avLst/>
          </a:prstGeom>
          <a:noFill/>
        </p:spPr>
        <p:txBody>
          <a:bodyPr wrap="square" rtlCol="0">
            <a:spAutoFit/>
          </a:bodyPr>
          <a:lstStyle/>
          <a:p>
            <a:pPr algn="ctr"/>
            <a:r>
              <a:rPr lang="en-CA" b="1" u="none" dirty="0">
                <a:solidFill>
                  <a:srgbClr val="E51E3D"/>
                </a:solidFill>
              </a:rPr>
              <a:t>Scan this code to learn more</a:t>
            </a:r>
            <a:endParaRPr lang="en-US" b="1" u="none" dirty="0">
              <a:solidFill>
                <a:srgbClr val="E51E3D"/>
              </a:solidFill>
            </a:endParaRPr>
          </a:p>
        </p:txBody>
      </p:sp>
    </p:spTree>
    <p:extLst>
      <p:ext uri="{BB962C8B-B14F-4D97-AF65-F5344CB8AC3E}">
        <p14:creationId xmlns:p14="http://schemas.microsoft.com/office/powerpoint/2010/main" val="3319719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R_MC Trainin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26F501-E46B-2F92-597F-DE79FCAEE781}"/>
              </a:ext>
            </a:extLst>
          </p:cNvPr>
          <p:cNvSpPr/>
          <p:nvPr userDrawn="1"/>
        </p:nvSpPr>
        <p:spPr>
          <a:xfrm>
            <a:off x="-24781" y="6670645"/>
            <a:ext cx="12241561" cy="200055"/>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a:extLst>
              <a:ext uri="{FF2B5EF4-FFF2-40B4-BE49-F238E27FC236}">
                <a16:creationId xmlns:a16="http://schemas.microsoft.com/office/drawing/2014/main" id="{D6ED845F-3487-90EA-D03C-F9EBFF85C8A9}"/>
              </a:ext>
            </a:extLst>
          </p:cNvPr>
          <p:cNvSpPr>
            <a:spLocks noChangeArrowheads="1"/>
          </p:cNvSpPr>
          <p:nvPr userDrawn="1"/>
        </p:nvSpPr>
        <p:spPr bwMode="auto">
          <a:xfrm>
            <a:off x="474784" y="6375403"/>
            <a:ext cx="1184940" cy="20005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700" dirty="0">
                <a:solidFill>
                  <a:schemeClr val="tx1"/>
                </a:solidFill>
              </a:rPr>
              <a:t>© McInnes Cooper, 2025</a:t>
            </a:r>
          </a:p>
        </p:txBody>
      </p:sp>
      <p:pic>
        <p:nvPicPr>
          <p:cNvPr id="6" name="Picture 5">
            <a:extLst>
              <a:ext uri="{FF2B5EF4-FFF2-40B4-BE49-F238E27FC236}">
                <a16:creationId xmlns:a16="http://schemas.microsoft.com/office/drawing/2014/main" id="{7D99E875-3D7D-3D72-F5C6-BB104BFE076F}"/>
              </a:ext>
            </a:extLst>
          </p:cNvPr>
          <p:cNvPicPr>
            <a:picLocks noChangeAspect="1"/>
          </p:cNvPicPr>
          <p:nvPr userDrawn="1"/>
        </p:nvPicPr>
        <p:blipFill>
          <a:blip r:embed="rId2"/>
          <a:stretch>
            <a:fillRect/>
          </a:stretch>
        </p:blipFill>
        <p:spPr>
          <a:xfrm>
            <a:off x="9671998" y="6051607"/>
            <a:ext cx="1079630" cy="441358"/>
          </a:xfrm>
          <a:prstGeom prst="rect">
            <a:avLst/>
          </a:prstGeom>
        </p:spPr>
      </p:pic>
      <p:pic>
        <p:nvPicPr>
          <p:cNvPr id="12" name="Picture 4" descr="St. John's 2025">
            <a:extLst>
              <a:ext uri="{FF2B5EF4-FFF2-40B4-BE49-F238E27FC236}">
                <a16:creationId xmlns:a16="http://schemas.microsoft.com/office/drawing/2014/main" id="{F9EC5D94-1095-4CE5-AD18-85F775681126}"/>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173" t="15759" r="5445" b="20336"/>
          <a:stretch/>
        </p:blipFill>
        <p:spPr bwMode="auto">
          <a:xfrm>
            <a:off x="11039774" y="5990236"/>
            <a:ext cx="978375" cy="506116"/>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CFAAE2C7-551E-18A0-4908-7EA5843AFB09}"/>
              </a:ext>
            </a:extLst>
          </p:cNvPr>
          <p:cNvCxnSpPr>
            <a:cxnSpLocks/>
          </p:cNvCxnSpPr>
          <p:nvPr userDrawn="1"/>
        </p:nvCxnSpPr>
        <p:spPr>
          <a:xfrm>
            <a:off x="10895736" y="5984713"/>
            <a:ext cx="0" cy="54729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2BF92DD-722A-1944-B304-A83AB68F72F0}"/>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TextBox 18">
            <a:extLst>
              <a:ext uri="{FF2B5EF4-FFF2-40B4-BE49-F238E27FC236}">
                <a16:creationId xmlns:a16="http://schemas.microsoft.com/office/drawing/2014/main" id="{E8A7BEDB-5F3D-1AA8-1CB6-90AF7E3C113A}"/>
              </a:ext>
            </a:extLst>
          </p:cNvPr>
          <p:cNvSpPr txBox="1"/>
          <p:nvPr userDrawn="1"/>
        </p:nvSpPr>
        <p:spPr>
          <a:xfrm>
            <a:off x="596232" y="301626"/>
            <a:ext cx="10757568" cy="769441"/>
          </a:xfrm>
          <a:prstGeom prst="rect">
            <a:avLst/>
          </a:prstGeom>
          <a:noFill/>
        </p:spPr>
        <p:txBody>
          <a:bodyPr wrap="square" rtlCol="0">
            <a:spAutoFit/>
          </a:bodyPr>
          <a:lstStyle/>
          <a:p>
            <a:endParaRPr lang="en-US" sz="4400" b="1" dirty="0"/>
          </a:p>
        </p:txBody>
      </p:sp>
      <p:sp>
        <p:nvSpPr>
          <p:cNvPr id="22" name="TextBox 21">
            <a:extLst>
              <a:ext uri="{FF2B5EF4-FFF2-40B4-BE49-F238E27FC236}">
                <a16:creationId xmlns:a16="http://schemas.microsoft.com/office/drawing/2014/main" id="{C0E42E9A-C245-EEB3-489E-527A72BC6EA6}"/>
              </a:ext>
            </a:extLst>
          </p:cNvPr>
          <p:cNvSpPr txBox="1"/>
          <p:nvPr userDrawn="1"/>
        </p:nvSpPr>
        <p:spPr>
          <a:xfrm>
            <a:off x="571452" y="1567683"/>
            <a:ext cx="5882822" cy="3970318"/>
          </a:xfrm>
          <a:prstGeom prst="rect">
            <a:avLst/>
          </a:prstGeom>
          <a:noFill/>
        </p:spPr>
        <p:txBody>
          <a:bodyPr wrap="square" rtlCol="0">
            <a:spAutoFit/>
          </a:bodyPr>
          <a:lstStyle/>
          <a:p>
            <a:pPr lvl="0"/>
            <a:r>
              <a:rPr lang="fr-FR" sz="1800" b="1" i="0" dirty="0"/>
              <a:t>MC Training est notre atelier de formation à prix fixe</a:t>
            </a:r>
            <a:r>
              <a:rPr lang="fr-FR" sz="1800" b="0" dirty="0"/>
              <a:t>, qui permet à votre équipe de mieux comprendre et répondre aux défis juridiques auxquels votre organisation est confrontée. </a:t>
            </a:r>
          </a:p>
          <a:p>
            <a:pPr lvl="0"/>
            <a:endParaRPr lang="fr-FR" sz="1800" b="0" dirty="0"/>
          </a:p>
          <a:p>
            <a:pPr lvl="0"/>
            <a:r>
              <a:rPr lang="fr-FR" sz="1800" b="0" dirty="0"/>
              <a:t>Nos juristes expérimentés et notre approche interactive de la formation apportent à votre équipe plus que des connaissances : ils apprennent à les appliquer. </a:t>
            </a:r>
          </a:p>
          <a:p>
            <a:pPr lvl="0"/>
            <a:endParaRPr lang="fr-FR" sz="1800" b="0" dirty="0"/>
          </a:p>
          <a:p>
            <a:pPr lvl="0"/>
            <a:r>
              <a:rPr lang="fr-FR" sz="1800" b="0" dirty="0"/>
              <a:t>Nous venons à vous, en personne ou virtuellement, pour que toute votre équipe apprenne ensemble, quand et comme vous le souhaitez. Et nos prix fixes pour les ateliers vous offrent à la fois une certitude et une efficacité en matière de coûts. </a:t>
            </a:r>
            <a:endParaRPr lang="en-US" sz="1800" b="0" dirty="0"/>
          </a:p>
        </p:txBody>
      </p:sp>
      <p:pic>
        <p:nvPicPr>
          <p:cNvPr id="8" name="Picture 7" descr="A black and white logo&#10;&#10;Description automatically generated">
            <a:extLst>
              <a:ext uri="{FF2B5EF4-FFF2-40B4-BE49-F238E27FC236}">
                <a16:creationId xmlns:a16="http://schemas.microsoft.com/office/drawing/2014/main" id="{79F3D756-4DDB-975B-B202-975D0480F284}"/>
              </a:ext>
            </a:extLst>
          </p:cNvPr>
          <p:cNvPicPr>
            <a:picLocks noChangeAspect="1"/>
          </p:cNvPicPr>
          <p:nvPr userDrawn="1"/>
        </p:nvPicPr>
        <p:blipFill>
          <a:blip r:embed="rId4"/>
          <a:stretch>
            <a:fillRect/>
          </a:stretch>
        </p:blipFill>
        <p:spPr>
          <a:xfrm>
            <a:off x="3633540" y="443002"/>
            <a:ext cx="4924917" cy="673861"/>
          </a:xfrm>
          <a:prstGeom prst="rect">
            <a:avLst/>
          </a:prstGeom>
        </p:spPr>
      </p:pic>
      <p:pic>
        <p:nvPicPr>
          <p:cNvPr id="10" name="Picture 9" descr="A qr code on a white background&#10;&#10;Description automatically generated">
            <a:extLst>
              <a:ext uri="{FF2B5EF4-FFF2-40B4-BE49-F238E27FC236}">
                <a16:creationId xmlns:a16="http://schemas.microsoft.com/office/drawing/2014/main" id="{AFF793BC-FBFE-9067-AAD3-B0CCDA77A232}"/>
              </a:ext>
            </a:extLst>
          </p:cNvPr>
          <p:cNvPicPr>
            <a:picLocks noChangeAspect="1"/>
          </p:cNvPicPr>
          <p:nvPr userDrawn="1"/>
        </p:nvPicPr>
        <p:blipFill>
          <a:blip r:embed="rId5"/>
          <a:stretch>
            <a:fillRect/>
          </a:stretch>
        </p:blipFill>
        <p:spPr>
          <a:xfrm>
            <a:off x="7131719" y="1818740"/>
            <a:ext cx="4077133" cy="4077133"/>
          </a:xfrm>
          <a:prstGeom prst="rect">
            <a:avLst/>
          </a:prstGeom>
        </p:spPr>
      </p:pic>
      <p:sp>
        <p:nvSpPr>
          <p:cNvPr id="11" name="TextBox 10">
            <a:extLst>
              <a:ext uri="{FF2B5EF4-FFF2-40B4-BE49-F238E27FC236}">
                <a16:creationId xmlns:a16="http://schemas.microsoft.com/office/drawing/2014/main" id="{66C05875-FECB-5DF8-9916-AB48F9AE45C9}"/>
              </a:ext>
            </a:extLst>
          </p:cNvPr>
          <p:cNvSpPr txBox="1"/>
          <p:nvPr userDrawn="1"/>
        </p:nvSpPr>
        <p:spPr>
          <a:xfrm>
            <a:off x="7294629" y="1564756"/>
            <a:ext cx="3751311" cy="338554"/>
          </a:xfrm>
          <a:prstGeom prst="rect">
            <a:avLst/>
          </a:prstGeom>
          <a:noFill/>
        </p:spPr>
        <p:txBody>
          <a:bodyPr wrap="square" rtlCol="0">
            <a:spAutoFit/>
          </a:bodyPr>
          <a:lstStyle/>
          <a:p>
            <a:pPr algn="ctr"/>
            <a:r>
              <a:rPr lang="fr-FR" sz="1600" b="1" u="none" dirty="0">
                <a:solidFill>
                  <a:srgbClr val="E51E3D"/>
                </a:solidFill>
              </a:rPr>
              <a:t>Scannez ce code pour en savoir plus</a:t>
            </a:r>
            <a:endParaRPr lang="en-US" sz="1600" b="1" u="none" dirty="0">
              <a:solidFill>
                <a:srgbClr val="E51E3D"/>
              </a:solidFill>
            </a:endParaRPr>
          </a:p>
        </p:txBody>
      </p:sp>
    </p:spTree>
    <p:extLst>
      <p:ext uri="{BB962C8B-B14F-4D97-AF65-F5344CB8AC3E}">
        <p14:creationId xmlns:p14="http://schemas.microsoft.com/office/powerpoint/2010/main" val="10571059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estions and QR">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B0E4152-A5EC-D545-9490-56B966A6AE31}"/>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1" name="Content Placeholder 5">
            <a:extLst>
              <a:ext uri="{FF2B5EF4-FFF2-40B4-BE49-F238E27FC236}">
                <a16:creationId xmlns:a16="http://schemas.microsoft.com/office/drawing/2014/main" id="{8FF56716-4C6A-3246-B6A1-6CFC1EB5747B}"/>
              </a:ext>
            </a:extLst>
          </p:cNvPr>
          <p:cNvPicPr>
            <a:picLocks noChangeAspect="1"/>
          </p:cNvPicPr>
          <p:nvPr userDrawn="1"/>
        </p:nvPicPr>
        <p:blipFill>
          <a:blip r:embed="rId2"/>
          <a:stretch>
            <a:fillRect/>
          </a:stretch>
        </p:blipFill>
        <p:spPr bwMode="auto">
          <a:xfrm>
            <a:off x="4392456" y="1476737"/>
            <a:ext cx="3407085" cy="340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500A6CFC-5B02-BB46-846F-604AC54E8E9A}"/>
              </a:ext>
            </a:extLst>
          </p:cNvPr>
          <p:cNvSpPr>
            <a:spLocks noChangeArrowheads="1"/>
          </p:cNvSpPr>
          <p:nvPr userDrawn="1"/>
        </p:nvSpPr>
        <p:spPr bwMode="auto">
          <a:xfrm>
            <a:off x="474784" y="6375403"/>
            <a:ext cx="1184940" cy="20005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700" dirty="0">
                <a:solidFill>
                  <a:schemeClr val="bg1"/>
                </a:solidFill>
              </a:rPr>
              <a:t>© McInnes Cooper, 2025</a:t>
            </a:r>
          </a:p>
        </p:txBody>
      </p:sp>
      <p:sp>
        <p:nvSpPr>
          <p:cNvPr id="2" name="Title 6">
            <a:extLst>
              <a:ext uri="{FF2B5EF4-FFF2-40B4-BE49-F238E27FC236}">
                <a16:creationId xmlns:a16="http://schemas.microsoft.com/office/drawing/2014/main" id="{559D2AED-8A6E-2B3D-C8C0-B8217B794F6D}"/>
              </a:ext>
            </a:extLst>
          </p:cNvPr>
          <p:cNvSpPr txBox="1">
            <a:spLocks/>
          </p:cNvSpPr>
          <p:nvPr userDrawn="1"/>
        </p:nvSpPr>
        <p:spPr>
          <a:xfrm>
            <a:off x="596231" y="365126"/>
            <a:ext cx="10932729" cy="5997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pc="80" baseline="0" dirty="0">
                <a:solidFill>
                  <a:schemeClr val="bg1"/>
                </a:solidFill>
              </a:rPr>
              <a:t>QUESTIONS?</a:t>
            </a:r>
            <a:endParaRPr lang="en-US" spc="80" baseline="0" dirty="0">
              <a:solidFill>
                <a:schemeClr val="bg1"/>
              </a:solidFill>
            </a:endParaRPr>
          </a:p>
        </p:txBody>
      </p:sp>
      <p:sp>
        <p:nvSpPr>
          <p:cNvPr id="3" name="TextBox 2">
            <a:extLst>
              <a:ext uri="{FF2B5EF4-FFF2-40B4-BE49-F238E27FC236}">
                <a16:creationId xmlns:a16="http://schemas.microsoft.com/office/drawing/2014/main" id="{09E5861F-7BB8-DAB5-152A-3E5C69D7584F}"/>
              </a:ext>
            </a:extLst>
          </p:cNvPr>
          <p:cNvSpPr txBox="1"/>
          <p:nvPr userDrawn="1"/>
        </p:nvSpPr>
        <p:spPr>
          <a:xfrm>
            <a:off x="474784" y="5346700"/>
            <a:ext cx="11054176" cy="954107"/>
          </a:xfrm>
          <a:prstGeom prst="rect">
            <a:avLst/>
          </a:prstGeom>
          <a:noFill/>
        </p:spPr>
        <p:txBody>
          <a:bodyPr wrap="square" rtlCol="0">
            <a:spAutoFit/>
          </a:bodyPr>
          <a:lstStyle/>
          <a:p>
            <a:pPr algn="ctr"/>
            <a:r>
              <a:rPr lang="en-CA" sz="2800" b="0" dirty="0">
                <a:solidFill>
                  <a:schemeClr val="bg1"/>
                </a:solidFill>
                <a:latin typeface="Roboto Light" panose="020F0502020204030204" pitchFamily="2" charset="0"/>
                <a:ea typeface="Roboto Light" panose="020F0502020204030204" pitchFamily="2" charset="0"/>
                <a:cs typeface="Roboto Light" panose="020F0502020204030204" pitchFamily="2" charset="0"/>
              </a:rPr>
              <a:t>Scan this code to </a:t>
            </a:r>
            <a:r>
              <a:rPr lang="en-US" sz="2800" b="0" dirty="0">
                <a:solidFill>
                  <a:schemeClr val="bg1"/>
                </a:solidFill>
                <a:latin typeface="Roboto Light" panose="020F0502020204030204" pitchFamily="2" charset="0"/>
                <a:ea typeface="Roboto Light" panose="020F0502020204030204" pitchFamily="2" charset="0"/>
                <a:cs typeface="Roboto Light" panose="020F0502020204030204" pitchFamily="2" charset="0"/>
              </a:rPr>
              <a:t>stay current with our insights on </a:t>
            </a:r>
          </a:p>
          <a:p>
            <a:pPr algn="ctr"/>
            <a:r>
              <a:rPr lang="en-US" sz="2800" b="0" dirty="0">
                <a:solidFill>
                  <a:schemeClr val="bg1"/>
                </a:solidFill>
                <a:latin typeface="Roboto Light" panose="020F0502020204030204" pitchFamily="2" charset="0"/>
                <a:ea typeface="Roboto Light" panose="020F0502020204030204" pitchFamily="2" charset="0"/>
                <a:cs typeface="Roboto Light" panose="020F0502020204030204" pitchFamily="2" charset="0"/>
              </a:rPr>
              <a:t>legal updates, trends, news, events, and services.</a:t>
            </a:r>
            <a:r>
              <a:rPr lang="en-CA" sz="2800" b="0" dirty="0">
                <a:solidFill>
                  <a:schemeClr val="bg1"/>
                </a:solidFill>
                <a:latin typeface="Roboto Light" panose="020F0502020204030204" pitchFamily="2" charset="0"/>
                <a:ea typeface="Roboto Light" panose="020F0502020204030204" pitchFamily="2" charset="0"/>
                <a:cs typeface="Roboto Light" panose="020F0502020204030204" pitchFamily="2" charset="0"/>
              </a:rPr>
              <a:t> </a:t>
            </a:r>
            <a:endParaRPr lang="en-US" sz="2800" b="0" dirty="0">
              <a:solidFill>
                <a:schemeClr val="bg1"/>
              </a:solidFill>
              <a:latin typeface="Roboto Light" panose="020F0502020204030204" pitchFamily="2" charset="0"/>
              <a:ea typeface="Roboto Light" panose="020F0502020204030204" pitchFamily="2" charset="0"/>
              <a:cs typeface="Roboto Light" panose="020F0502020204030204" pitchFamily="2" charset="0"/>
            </a:endParaRPr>
          </a:p>
        </p:txBody>
      </p:sp>
      <p:sp>
        <p:nvSpPr>
          <p:cNvPr id="20" name="Flowchart: Off-page Connector 19">
            <a:extLst>
              <a:ext uri="{FF2B5EF4-FFF2-40B4-BE49-F238E27FC236}">
                <a16:creationId xmlns:a16="http://schemas.microsoft.com/office/drawing/2014/main" id="{E36AE93B-0A76-8595-1D2C-51D4F0140BC6}"/>
              </a:ext>
            </a:extLst>
          </p:cNvPr>
          <p:cNvSpPr/>
          <p:nvPr userDrawn="1"/>
        </p:nvSpPr>
        <p:spPr>
          <a:xfrm>
            <a:off x="10321140" y="0"/>
            <a:ext cx="1553360" cy="2235200"/>
          </a:xfrm>
          <a:prstGeom prst="flowChartOffpageConnector">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1" name="Picture 4" descr="St. John's 2025">
            <a:extLst>
              <a:ext uri="{FF2B5EF4-FFF2-40B4-BE49-F238E27FC236}">
                <a16:creationId xmlns:a16="http://schemas.microsoft.com/office/drawing/2014/main" id="{D4B3F3E3-EE9D-8F18-9477-F2F06638418B}"/>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173" t="15759" r="5445" b="20336"/>
          <a:stretch/>
        </p:blipFill>
        <p:spPr bwMode="auto">
          <a:xfrm>
            <a:off x="10403571" y="1117600"/>
            <a:ext cx="1388498" cy="7182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724C9386-035B-759B-07EF-A5F1AEBB9125}"/>
              </a:ext>
            </a:extLst>
          </p:cNvPr>
          <p:cNvPicPr>
            <a:picLocks noChangeAspect="1"/>
          </p:cNvPicPr>
          <p:nvPr userDrawn="1"/>
        </p:nvPicPr>
        <p:blipFill>
          <a:blip r:embed="rId4"/>
          <a:stretch>
            <a:fillRect/>
          </a:stretch>
        </p:blipFill>
        <p:spPr>
          <a:xfrm>
            <a:off x="10558005" y="269678"/>
            <a:ext cx="1079630" cy="441358"/>
          </a:xfrm>
          <a:prstGeom prst="rect">
            <a:avLst/>
          </a:prstGeom>
        </p:spPr>
      </p:pic>
      <p:cxnSp>
        <p:nvCxnSpPr>
          <p:cNvPr id="24" name="Straight Connector 23">
            <a:extLst>
              <a:ext uri="{FF2B5EF4-FFF2-40B4-BE49-F238E27FC236}">
                <a16:creationId xmlns:a16="http://schemas.microsoft.com/office/drawing/2014/main" id="{762FAD00-9321-66AC-08E4-8B102F087EA2}"/>
              </a:ext>
            </a:extLst>
          </p:cNvPr>
          <p:cNvCxnSpPr/>
          <p:nvPr userDrawn="1"/>
        </p:nvCxnSpPr>
        <p:spPr>
          <a:xfrm>
            <a:off x="10467071" y="951878"/>
            <a:ext cx="1234064"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78963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R_Questions and QR">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B0E4152-A5EC-D545-9490-56B966A6AE31}"/>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1" name="Content Placeholder 5">
            <a:extLst>
              <a:ext uri="{FF2B5EF4-FFF2-40B4-BE49-F238E27FC236}">
                <a16:creationId xmlns:a16="http://schemas.microsoft.com/office/drawing/2014/main" id="{8FF56716-4C6A-3246-B6A1-6CFC1EB5747B}"/>
              </a:ext>
            </a:extLst>
          </p:cNvPr>
          <p:cNvPicPr>
            <a:picLocks noChangeAspect="1"/>
          </p:cNvPicPr>
          <p:nvPr userDrawn="1"/>
        </p:nvPicPr>
        <p:blipFill>
          <a:blip r:embed="rId2"/>
          <a:stretch>
            <a:fillRect/>
          </a:stretch>
        </p:blipFill>
        <p:spPr bwMode="auto">
          <a:xfrm>
            <a:off x="4392456" y="1476737"/>
            <a:ext cx="3407085" cy="340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500A6CFC-5B02-BB46-846F-604AC54E8E9A}"/>
              </a:ext>
            </a:extLst>
          </p:cNvPr>
          <p:cNvSpPr>
            <a:spLocks noChangeArrowheads="1"/>
          </p:cNvSpPr>
          <p:nvPr userDrawn="1"/>
        </p:nvSpPr>
        <p:spPr bwMode="auto">
          <a:xfrm>
            <a:off x="474784" y="6375403"/>
            <a:ext cx="1184940" cy="20005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700" dirty="0">
                <a:solidFill>
                  <a:schemeClr val="bg1"/>
                </a:solidFill>
              </a:rPr>
              <a:t>© McInnes Cooper, 2025</a:t>
            </a:r>
          </a:p>
        </p:txBody>
      </p:sp>
      <p:sp>
        <p:nvSpPr>
          <p:cNvPr id="2" name="Title 6">
            <a:extLst>
              <a:ext uri="{FF2B5EF4-FFF2-40B4-BE49-F238E27FC236}">
                <a16:creationId xmlns:a16="http://schemas.microsoft.com/office/drawing/2014/main" id="{559D2AED-8A6E-2B3D-C8C0-B8217B794F6D}"/>
              </a:ext>
            </a:extLst>
          </p:cNvPr>
          <p:cNvSpPr txBox="1">
            <a:spLocks/>
          </p:cNvSpPr>
          <p:nvPr userDrawn="1"/>
        </p:nvSpPr>
        <p:spPr>
          <a:xfrm>
            <a:off x="596231" y="365126"/>
            <a:ext cx="10932729" cy="5997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pc="80" baseline="0" dirty="0">
                <a:solidFill>
                  <a:schemeClr val="bg1"/>
                </a:solidFill>
              </a:rPr>
              <a:t>Des questions?</a:t>
            </a:r>
          </a:p>
        </p:txBody>
      </p:sp>
      <p:sp>
        <p:nvSpPr>
          <p:cNvPr id="3" name="TextBox 2">
            <a:extLst>
              <a:ext uri="{FF2B5EF4-FFF2-40B4-BE49-F238E27FC236}">
                <a16:creationId xmlns:a16="http://schemas.microsoft.com/office/drawing/2014/main" id="{09E5861F-7BB8-DAB5-152A-3E5C69D7584F}"/>
              </a:ext>
            </a:extLst>
          </p:cNvPr>
          <p:cNvSpPr txBox="1"/>
          <p:nvPr userDrawn="1"/>
        </p:nvSpPr>
        <p:spPr>
          <a:xfrm>
            <a:off x="474784" y="5346700"/>
            <a:ext cx="11054176" cy="954107"/>
          </a:xfrm>
          <a:prstGeom prst="rect">
            <a:avLst/>
          </a:prstGeom>
          <a:noFill/>
        </p:spPr>
        <p:txBody>
          <a:bodyPr wrap="square" rtlCol="0">
            <a:spAutoFit/>
          </a:bodyPr>
          <a:lstStyle/>
          <a:p>
            <a:pPr algn="ctr"/>
            <a:r>
              <a:rPr lang="fr-FR" sz="2800" b="0" dirty="0">
                <a:solidFill>
                  <a:schemeClr val="bg1"/>
                </a:solidFill>
                <a:latin typeface="Roboto Light" panose="020F0502020204030204" pitchFamily="2" charset="0"/>
                <a:ea typeface="Roboto Light" panose="020F0502020204030204" pitchFamily="2" charset="0"/>
                <a:cs typeface="Roboto Light" panose="020F0502020204030204" pitchFamily="2" charset="0"/>
              </a:rPr>
              <a:t>Recevez des alertes légales et des mises à jour: mcinnescooper.com/</a:t>
            </a:r>
            <a:r>
              <a:rPr lang="fr-FR" sz="2800" b="0" dirty="0" err="1">
                <a:solidFill>
                  <a:schemeClr val="bg1"/>
                </a:solidFill>
                <a:latin typeface="Roboto Light" panose="020F0502020204030204" pitchFamily="2" charset="0"/>
                <a:ea typeface="Roboto Light" panose="020F0502020204030204" pitchFamily="2" charset="0"/>
                <a:cs typeface="Roboto Light" panose="020F0502020204030204" pitchFamily="2" charset="0"/>
              </a:rPr>
              <a:t>subscribe</a:t>
            </a:r>
            <a:r>
              <a:rPr lang="fr-FR" sz="2800" b="0" dirty="0">
                <a:solidFill>
                  <a:schemeClr val="bg1"/>
                </a:solidFill>
                <a:latin typeface="Roboto Light" panose="020F0502020204030204" pitchFamily="2" charset="0"/>
                <a:ea typeface="Roboto Light" panose="020F0502020204030204" pitchFamily="2" charset="0"/>
                <a:cs typeface="Roboto Light" panose="020F0502020204030204" pitchFamily="2" charset="0"/>
              </a:rPr>
              <a:t>/</a:t>
            </a:r>
          </a:p>
        </p:txBody>
      </p:sp>
      <p:sp>
        <p:nvSpPr>
          <p:cNvPr id="20" name="Flowchart: Off-page Connector 19">
            <a:extLst>
              <a:ext uri="{FF2B5EF4-FFF2-40B4-BE49-F238E27FC236}">
                <a16:creationId xmlns:a16="http://schemas.microsoft.com/office/drawing/2014/main" id="{E36AE93B-0A76-8595-1D2C-51D4F0140BC6}"/>
              </a:ext>
            </a:extLst>
          </p:cNvPr>
          <p:cNvSpPr/>
          <p:nvPr userDrawn="1"/>
        </p:nvSpPr>
        <p:spPr>
          <a:xfrm>
            <a:off x="10321140" y="0"/>
            <a:ext cx="1553360" cy="2235200"/>
          </a:xfrm>
          <a:prstGeom prst="flowChartOffpageConnector">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1" name="Picture 4" descr="St. John's 2025">
            <a:extLst>
              <a:ext uri="{FF2B5EF4-FFF2-40B4-BE49-F238E27FC236}">
                <a16:creationId xmlns:a16="http://schemas.microsoft.com/office/drawing/2014/main" id="{D4B3F3E3-EE9D-8F18-9477-F2F06638418B}"/>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173" t="15759" r="5445" b="20336"/>
          <a:stretch/>
        </p:blipFill>
        <p:spPr bwMode="auto">
          <a:xfrm>
            <a:off x="10403571" y="1117600"/>
            <a:ext cx="1388498" cy="7182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724C9386-035B-759B-07EF-A5F1AEBB9125}"/>
              </a:ext>
            </a:extLst>
          </p:cNvPr>
          <p:cNvPicPr>
            <a:picLocks noChangeAspect="1"/>
          </p:cNvPicPr>
          <p:nvPr userDrawn="1"/>
        </p:nvPicPr>
        <p:blipFill>
          <a:blip r:embed="rId4"/>
          <a:stretch>
            <a:fillRect/>
          </a:stretch>
        </p:blipFill>
        <p:spPr>
          <a:xfrm>
            <a:off x="10558005" y="269678"/>
            <a:ext cx="1079630" cy="441358"/>
          </a:xfrm>
          <a:prstGeom prst="rect">
            <a:avLst/>
          </a:prstGeom>
        </p:spPr>
      </p:pic>
      <p:cxnSp>
        <p:nvCxnSpPr>
          <p:cNvPr id="24" name="Straight Connector 23">
            <a:extLst>
              <a:ext uri="{FF2B5EF4-FFF2-40B4-BE49-F238E27FC236}">
                <a16:creationId xmlns:a16="http://schemas.microsoft.com/office/drawing/2014/main" id="{762FAD00-9321-66AC-08E4-8B102F087EA2}"/>
              </a:ext>
            </a:extLst>
          </p:cNvPr>
          <p:cNvCxnSpPr/>
          <p:nvPr userDrawn="1"/>
        </p:nvCxnSpPr>
        <p:spPr>
          <a:xfrm>
            <a:off x="10467071" y="951878"/>
            <a:ext cx="1234064"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597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gal Notes">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6597479E-AAC1-F703-65A9-A66955A841AE}"/>
              </a:ext>
            </a:extLst>
          </p:cNvPr>
          <p:cNvPicPr>
            <a:picLocks noChangeAspect="1"/>
          </p:cNvPicPr>
          <p:nvPr userDrawn="1"/>
        </p:nvPicPr>
        <p:blipFill>
          <a:blip r:embed="rId2">
            <a:alphaModFix amt="70000"/>
          </a:blip>
          <a:stretch>
            <a:fillRect/>
          </a:stretch>
        </p:blipFill>
        <p:spPr>
          <a:xfrm>
            <a:off x="-1" y="4656"/>
            <a:ext cx="12192000" cy="6853344"/>
          </a:xfrm>
          <a:prstGeom prst="rect">
            <a:avLst/>
          </a:prstGeom>
        </p:spPr>
      </p:pic>
      <p:sp>
        <p:nvSpPr>
          <p:cNvPr id="4" name="Rectangle 3">
            <a:extLst>
              <a:ext uri="{FF2B5EF4-FFF2-40B4-BE49-F238E27FC236}">
                <a16:creationId xmlns:a16="http://schemas.microsoft.com/office/drawing/2014/main" id="{3926F501-E46B-2F92-597F-DE79FCAEE781}"/>
              </a:ext>
            </a:extLst>
          </p:cNvPr>
          <p:cNvSpPr/>
          <p:nvPr userDrawn="1"/>
        </p:nvSpPr>
        <p:spPr>
          <a:xfrm>
            <a:off x="-24781" y="6670645"/>
            <a:ext cx="12241561" cy="200055"/>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a:extLst>
              <a:ext uri="{FF2B5EF4-FFF2-40B4-BE49-F238E27FC236}">
                <a16:creationId xmlns:a16="http://schemas.microsoft.com/office/drawing/2014/main" id="{D6ED845F-3487-90EA-D03C-F9EBFF85C8A9}"/>
              </a:ext>
            </a:extLst>
          </p:cNvPr>
          <p:cNvSpPr>
            <a:spLocks noChangeArrowheads="1"/>
          </p:cNvSpPr>
          <p:nvPr userDrawn="1"/>
        </p:nvSpPr>
        <p:spPr bwMode="auto">
          <a:xfrm>
            <a:off x="474784" y="6375403"/>
            <a:ext cx="1184940" cy="20005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700" dirty="0">
                <a:solidFill>
                  <a:schemeClr val="tx1"/>
                </a:solidFill>
              </a:rPr>
              <a:t>© McInnes Cooper, 2025</a:t>
            </a:r>
          </a:p>
        </p:txBody>
      </p:sp>
      <p:pic>
        <p:nvPicPr>
          <p:cNvPr id="6" name="Picture 5">
            <a:extLst>
              <a:ext uri="{FF2B5EF4-FFF2-40B4-BE49-F238E27FC236}">
                <a16:creationId xmlns:a16="http://schemas.microsoft.com/office/drawing/2014/main" id="{7D99E875-3D7D-3D72-F5C6-BB104BFE076F}"/>
              </a:ext>
            </a:extLst>
          </p:cNvPr>
          <p:cNvPicPr>
            <a:picLocks noChangeAspect="1"/>
          </p:cNvPicPr>
          <p:nvPr userDrawn="1"/>
        </p:nvPicPr>
        <p:blipFill>
          <a:blip r:embed="rId3"/>
          <a:stretch>
            <a:fillRect/>
          </a:stretch>
        </p:blipFill>
        <p:spPr>
          <a:xfrm>
            <a:off x="9671998" y="6051607"/>
            <a:ext cx="1079630" cy="441358"/>
          </a:xfrm>
          <a:prstGeom prst="rect">
            <a:avLst/>
          </a:prstGeom>
        </p:spPr>
      </p:pic>
      <p:sp>
        <p:nvSpPr>
          <p:cNvPr id="7" name="Rectangle 6">
            <a:extLst>
              <a:ext uri="{FF2B5EF4-FFF2-40B4-BE49-F238E27FC236}">
                <a16:creationId xmlns:a16="http://schemas.microsoft.com/office/drawing/2014/main" id="{687AC4DD-1004-AA55-C0BA-852E75979A43}"/>
              </a:ext>
            </a:extLst>
          </p:cNvPr>
          <p:cNvSpPr/>
          <p:nvPr userDrawn="1"/>
        </p:nvSpPr>
        <p:spPr>
          <a:xfrm>
            <a:off x="596233" y="1088871"/>
            <a:ext cx="1265225" cy="756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St. John's 2025">
            <a:extLst>
              <a:ext uri="{FF2B5EF4-FFF2-40B4-BE49-F238E27FC236}">
                <a16:creationId xmlns:a16="http://schemas.microsoft.com/office/drawing/2014/main" id="{F9EC5D94-1095-4CE5-AD18-85F775681126}"/>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173" t="15759" r="5445" b="20336"/>
          <a:stretch/>
        </p:blipFill>
        <p:spPr bwMode="auto">
          <a:xfrm>
            <a:off x="11039774" y="5990236"/>
            <a:ext cx="978375" cy="506116"/>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CFAAE2C7-551E-18A0-4908-7EA5843AFB09}"/>
              </a:ext>
            </a:extLst>
          </p:cNvPr>
          <p:cNvCxnSpPr>
            <a:cxnSpLocks/>
          </p:cNvCxnSpPr>
          <p:nvPr userDrawn="1"/>
        </p:nvCxnSpPr>
        <p:spPr>
          <a:xfrm>
            <a:off x="10895736" y="5984713"/>
            <a:ext cx="0" cy="54729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2BF92DD-722A-1944-B304-A83AB68F72F0}"/>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TextBox 18">
            <a:extLst>
              <a:ext uri="{FF2B5EF4-FFF2-40B4-BE49-F238E27FC236}">
                <a16:creationId xmlns:a16="http://schemas.microsoft.com/office/drawing/2014/main" id="{E8A7BEDB-5F3D-1AA8-1CB6-90AF7E3C113A}"/>
              </a:ext>
            </a:extLst>
          </p:cNvPr>
          <p:cNvSpPr txBox="1"/>
          <p:nvPr userDrawn="1"/>
        </p:nvSpPr>
        <p:spPr>
          <a:xfrm>
            <a:off x="596232" y="301626"/>
            <a:ext cx="10757568" cy="523220"/>
          </a:xfrm>
          <a:prstGeom prst="rect">
            <a:avLst/>
          </a:prstGeom>
          <a:noFill/>
        </p:spPr>
        <p:txBody>
          <a:bodyPr wrap="square" rtlCol="0" anchor="ctr">
            <a:spAutoFit/>
          </a:bodyPr>
          <a:lstStyle/>
          <a:p>
            <a:r>
              <a:rPr lang="en-CA" sz="2800" b="1" dirty="0"/>
              <a:t>Legal Notes</a:t>
            </a:r>
            <a:endParaRPr lang="en-US" sz="2800" b="1" dirty="0"/>
          </a:p>
        </p:txBody>
      </p:sp>
      <p:sp>
        <p:nvSpPr>
          <p:cNvPr id="22" name="TextBox 21">
            <a:extLst>
              <a:ext uri="{FF2B5EF4-FFF2-40B4-BE49-F238E27FC236}">
                <a16:creationId xmlns:a16="http://schemas.microsoft.com/office/drawing/2014/main" id="{C0E42E9A-C245-EEB3-489E-527A72BC6EA6}"/>
              </a:ext>
            </a:extLst>
          </p:cNvPr>
          <p:cNvSpPr txBox="1"/>
          <p:nvPr userDrawn="1"/>
        </p:nvSpPr>
        <p:spPr>
          <a:xfrm>
            <a:off x="571452" y="1473200"/>
            <a:ext cx="10782348" cy="3754874"/>
          </a:xfrm>
          <a:prstGeom prst="rect">
            <a:avLst/>
          </a:prstGeom>
          <a:noFill/>
        </p:spPr>
        <p:txBody>
          <a:bodyPr wrap="square" rtlCol="0">
            <a:spAutoFit/>
          </a:bodyPr>
          <a:lstStyle/>
          <a:p>
            <a:pPr lvl="0"/>
            <a:r>
              <a:rPr lang="en-US" sz="2000" dirty="0"/>
              <a:t>McInnes Cooper has prepared this document for information only; it is not intended to be legal advice. You should consult McInnes Cooper about your unique circumstances before acting on this information. McInnes Cooper excludes all liability for anything contained in this document and any use you make of it.</a:t>
            </a:r>
          </a:p>
          <a:p>
            <a:pPr lvl="0"/>
            <a:endParaRPr lang="en-US" sz="2000" dirty="0"/>
          </a:p>
          <a:p>
            <a:pPr lvl="0"/>
            <a:r>
              <a:rPr lang="en-US" sz="2000" dirty="0"/>
              <a:t>©McInnes Cooper, 2025. All rights reserved. McInnes Cooper owns the copyright in this document. You may reproduce and distribute this document in its entirety as long as you do not alter the form or the content and you give McInnes Cooper credit for it. You must obtain McInnes Cooper’s consent for any other form of reproduction or distribution.</a:t>
            </a:r>
          </a:p>
          <a:p>
            <a:pPr lvl="0"/>
            <a:endParaRPr lang="en-US" sz="2000" b="1" dirty="0"/>
          </a:p>
          <a:p>
            <a:pPr lvl="0" algn="ctr"/>
            <a:r>
              <a:rPr lang="en-US" sz="2000" b="1" dirty="0"/>
              <a:t>Email us at publications@mcinnescooper.com to request our consent.</a:t>
            </a:r>
          </a:p>
          <a:p>
            <a:endParaRPr lang="en-US" dirty="0"/>
          </a:p>
        </p:txBody>
      </p:sp>
    </p:spTree>
    <p:extLst>
      <p:ext uri="{BB962C8B-B14F-4D97-AF65-F5344CB8AC3E}">
        <p14:creationId xmlns:p14="http://schemas.microsoft.com/office/powerpoint/2010/main" val="1259266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R_Legal Notes">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6597479E-AAC1-F703-65A9-A66955A841AE}"/>
              </a:ext>
            </a:extLst>
          </p:cNvPr>
          <p:cNvPicPr>
            <a:picLocks noChangeAspect="1"/>
          </p:cNvPicPr>
          <p:nvPr userDrawn="1"/>
        </p:nvPicPr>
        <p:blipFill>
          <a:blip r:embed="rId2">
            <a:alphaModFix amt="70000"/>
          </a:blip>
          <a:stretch>
            <a:fillRect/>
          </a:stretch>
        </p:blipFill>
        <p:spPr>
          <a:xfrm>
            <a:off x="-1" y="4656"/>
            <a:ext cx="12192000" cy="6853344"/>
          </a:xfrm>
          <a:prstGeom prst="rect">
            <a:avLst/>
          </a:prstGeom>
        </p:spPr>
      </p:pic>
      <p:sp>
        <p:nvSpPr>
          <p:cNvPr id="4" name="Rectangle 3">
            <a:extLst>
              <a:ext uri="{FF2B5EF4-FFF2-40B4-BE49-F238E27FC236}">
                <a16:creationId xmlns:a16="http://schemas.microsoft.com/office/drawing/2014/main" id="{3926F501-E46B-2F92-597F-DE79FCAEE781}"/>
              </a:ext>
            </a:extLst>
          </p:cNvPr>
          <p:cNvSpPr/>
          <p:nvPr userDrawn="1"/>
        </p:nvSpPr>
        <p:spPr>
          <a:xfrm>
            <a:off x="-24781" y="6670645"/>
            <a:ext cx="12241561" cy="200055"/>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a:extLst>
              <a:ext uri="{FF2B5EF4-FFF2-40B4-BE49-F238E27FC236}">
                <a16:creationId xmlns:a16="http://schemas.microsoft.com/office/drawing/2014/main" id="{D6ED845F-3487-90EA-D03C-F9EBFF85C8A9}"/>
              </a:ext>
            </a:extLst>
          </p:cNvPr>
          <p:cNvSpPr>
            <a:spLocks noChangeArrowheads="1"/>
          </p:cNvSpPr>
          <p:nvPr userDrawn="1"/>
        </p:nvSpPr>
        <p:spPr bwMode="auto">
          <a:xfrm>
            <a:off x="474784" y="6375403"/>
            <a:ext cx="1184940" cy="20005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700" dirty="0">
                <a:solidFill>
                  <a:schemeClr val="tx1"/>
                </a:solidFill>
              </a:rPr>
              <a:t>© McInnes Cooper, 2025</a:t>
            </a:r>
          </a:p>
        </p:txBody>
      </p:sp>
      <p:pic>
        <p:nvPicPr>
          <p:cNvPr id="6" name="Picture 5">
            <a:extLst>
              <a:ext uri="{FF2B5EF4-FFF2-40B4-BE49-F238E27FC236}">
                <a16:creationId xmlns:a16="http://schemas.microsoft.com/office/drawing/2014/main" id="{7D99E875-3D7D-3D72-F5C6-BB104BFE076F}"/>
              </a:ext>
            </a:extLst>
          </p:cNvPr>
          <p:cNvPicPr>
            <a:picLocks noChangeAspect="1"/>
          </p:cNvPicPr>
          <p:nvPr userDrawn="1"/>
        </p:nvPicPr>
        <p:blipFill>
          <a:blip r:embed="rId3"/>
          <a:stretch>
            <a:fillRect/>
          </a:stretch>
        </p:blipFill>
        <p:spPr>
          <a:xfrm>
            <a:off x="9671998" y="6051607"/>
            <a:ext cx="1079630" cy="441358"/>
          </a:xfrm>
          <a:prstGeom prst="rect">
            <a:avLst/>
          </a:prstGeom>
        </p:spPr>
      </p:pic>
      <p:sp>
        <p:nvSpPr>
          <p:cNvPr id="7" name="Rectangle 6">
            <a:extLst>
              <a:ext uri="{FF2B5EF4-FFF2-40B4-BE49-F238E27FC236}">
                <a16:creationId xmlns:a16="http://schemas.microsoft.com/office/drawing/2014/main" id="{687AC4DD-1004-AA55-C0BA-852E75979A43}"/>
              </a:ext>
            </a:extLst>
          </p:cNvPr>
          <p:cNvSpPr/>
          <p:nvPr userDrawn="1"/>
        </p:nvSpPr>
        <p:spPr>
          <a:xfrm>
            <a:off x="596233" y="1088871"/>
            <a:ext cx="1265225" cy="756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St. John's 2025">
            <a:extLst>
              <a:ext uri="{FF2B5EF4-FFF2-40B4-BE49-F238E27FC236}">
                <a16:creationId xmlns:a16="http://schemas.microsoft.com/office/drawing/2014/main" id="{F9EC5D94-1095-4CE5-AD18-85F775681126}"/>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173" t="15759" r="5445" b="20336"/>
          <a:stretch/>
        </p:blipFill>
        <p:spPr bwMode="auto">
          <a:xfrm>
            <a:off x="11039774" y="5990236"/>
            <a:ext cx="978375" cy="506116"/>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CFAAE2C7-551E-18A0-4908-7EA5843AFB09}"/>
              </a:ext>
            </a:extLst>
          </p:cNvPr>
          <p:cNvCxnSpPr>
            <a:cxnSpLocks/>
          </p:cNvCxnSpPr>
          <p:nvPr userDrawn="1"/>
        </p:nvCxnSpPr>
        <p:spPr>
          <a:xfrm>
            <a:off x="10895736" y="5984713"/>
            <a:ext cx="0" cy="54729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2BF92DD-722A-1944-B304-A83AB68F72F0}"/>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TextBox 18">
            <a:extLst>
              <a:ext uri="{FF2B5EF4-FFF2-40B4-BE49-F238E27FC236}">
                <a16:creationId xmlns:a16="http://schemas.microsoft.com/office/drawing/2014/main" id="{E8A7BEDB-5F3D-1AA8-1CB6-90AF7E3C113A}"/>
              </a:ext>
            </a:extLst>
          </p:cNvPr>
          <p:cNvSpPr txBox="1"/>
          <p:nvPr userDrawn="1"/>
        </p:nvSpPr>
        <p:spPr>
          <a:xfrm>
            <a:off x="596232" y="424736"/>
            <a:ext cx="10757568" cy="523220"/>
          </a:xfrm>
          <a:prstGeom prst="rect">
            <a:avLst/>
          </a:prstGeom>
          <a:noFill/>
        </p:spPr>
        <p:txBody>
          <a:bodyPr wrap="square" rtlCol="0" anchor="ctr">
            <a:spAutoFit/>
          </a:bodyPr>
          <a:lstStyle/>
          <a:p>
            <a:r>
              <a:rPr lang="en-CA" sz="2800" b="1" dirty="0"/>
              <a:t>Notes </a:t>
            </a:r>
            <a:r>
              <a:rPr lang="en-CA" sz="2800" b="1" dirty="0" err="1"/>
              <a:t>Légales</a:t>
            </a:r>
            <a:endParaRPr lang="en-CA" sz="2800" b="1" dirty="0"/>
          </a:p>
        </p:txBody>
      </p:sp>
      <p:sp>
        <p:nvSpPr>
          <p:cNvPr id="22" name="TextBox 21">
            <a:extLst>
              <a:ext uri="{FF2B5EF4-FFF2-40B4-BE49-F238E27FC236}">
                <a16:creationId xmlns:a16="http://schemas.microsoft.com/office/drawing/2014/main" id="{C0E42E9A-C245-EEB3-489E-527A72BC6EA6}"/>
              </a:ext>
            </a:extLst>
          </p:cNvPr>
          <p:cNvSpPr txBox="1"/>
          <p:nvPr userDrawn="1"/>
        </p:nvSpPr>
        <p:spPr>
          <a:xfrm>
            <a:off x="571452" y="1473200"/>
            <a:ext cx="10782348" cy="4401205"/>
          </a:xfrm>
          <a:prstGeom prst="rect">
            <a:avLst/>
          </a:prstGeom>
          <a:noFill/>
        </p:spPr>
        <p:txBody>
          <a:bodyPr wrap="square" rtlCol="0">
            <a:spAutoFit/>
          </a:bodyPr>
          <a:lstStyle/>
          <a:p>
            <a:pPr lvl="0"/>
            <a:r>
              <a:rPr lang="fr-FR" sz="2000" dirty="0"/>
              <a:t>Ce document a été préparé par McInnes Cooper à titre d’information seulement et ne constitue pas un avis juridique. Nous vous invitons à consulter McInnes Cooper concernant vos circonstances particulières avant de prendre une décision liée à ces renseignements. McInnes Cooper exclut toute responsabilité quant au contenu du document et l’utilisation qui pourrait en découler.</a:t>
            </a:r>
          </a:p>
          <a:p>
            <a:pPr lvl="0"/>
            <a:endParaRPr lang="fr-FR" sz="2000" dirty="0"/>
          </a:p>
          <a:p>
            <a:pPr lvl="0"/>
            <a:r>
              <a:rPr lang="fr-FR" sz="2000" dirty="0"/>
              <a:t>© McInnes Cooper, 2025. Tous droits réservés. McInnes Cooper possède le droit d’auteur de ce document. Il peut être reproduit au complet et distribué à condition que sa forme ou son contenu ne soit pas modifié et que l’on reconnaisse que McInnes Cooper en est l’auteur. Vous devez également obtenir la permission de McInnes Cooper pour toute forme de reproduction ou de distribution. </a:t>
            </a:r>
          </a:p>
          <a:p>
            <a:pPr lvl="0"/>
            <a:endParaRPr lang="fr-FR" sz="2000" dirty="0"/>
          </a:p>
          <a:p>
            <a:pPr lvl="0" algn="ctr"/>
            <a:r>
              <a:rPr lang="fr-FR" sz="2000" b="1" dirty="0"/>
              <a:t>Envoyez-nous un courriel à publications@mcinnescooper.com pour demander notre consentement.</a:t>
            </a:r>
          </a:p>
        </p:txBody>
      </p:sp>
    </p:spTree>
    <p:extLst>
      <p:ext uri="{BB962C8B-B14F-4D97-AF65-F5344CB8AC3E}">
        <p14:creationId xmlns:p14="http://schemas.microsoft.com/office/powerpoint/2010/main" val="3191464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py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844DEBF-358F-4E45-BBA7-7EE49617B811}"/>
              </a:ext>
            </a:extLst>
          </p:cNvPr>
          <p:cNvSpPr/>
          <p:nvPr userDrawn="1"/>
        </p:nvSpPr>
        <p:spPr>
          <a:xfrm>
            <a:off x="-24781" y="6775059"/>
            <a:ext cx="12241561" cy="95641"/>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607E483-2E38-DF45-B1B4-67401FD26D76}"/>
              </a:ext>
            </a:extLst>
          </p:cNvPr>
          <p:cNvSpPr>
            <a:spLocks noGrp="1"/>
          </p:cNvSpPr>
          <p:nvPr>
            <p:ph type="title"/>
          </p:nvPr>
        </p:nvSpPr>
        <p:spPr>
          <a:xfrm>
            <a:off x="596232" y="512722"/>
            <a:ext cx="10972800" cy="518059"/>
          </a:xfrm>
          <a:prstGeom prst="rect">
            <a:avLst/>
          </a:prstGeom>
        </p:spPr>
        <p:txBody>
          <a:bodyPr>
            <a:noAutofit/>
          </a:bodyPr>
          <a:lstStyle>
            <a:lvl1pPr>
              <a:defRPr sz="2800" b="1" spc="50" baseline="0">
                <a:latin typeface="Arial" panose="020B0604020202020204" pitchFamily="34" charset="0"/>
                <a:cs typeface="Arial" panose="020B0604020202020204" pitchFamily="34" charset="0"/>
              </a:defRPr>
            </a:lvl1pPr>
          </a:lstStyle>
          <a:p>
            <a:r>
              <a:rPr lang="en-US"/>
              <a:t>Click to edit Master title style</a:t>
            </a:r>
          </a:p>
        </p:txBody>
      </p:sp>
      <p:sp>
        <p:nvSpPr>
          <p:cNvPr id="13" name="Text Placeholder 12">
            <a:extLst>
              <a:ext uri="{FF2B5EF4-FFF2-40B4-BE49-F238E27FC236}">
                <a16:creationId xmlns:a16="http://schemas.microsoft.com/office/drawing/2014/main" id="{CD89F09B-4D2D-EE4B-A258-29C692059384}"/>
              </a:ext>
            </a:extLst>
          </p:cNvPr>
          <p:cNvSpPr>
            <a:spLocks noGrp="1"/>
          </p:cNvSpPr>
          <p:nvPr>
            <p:ph type="body" sz="quarter" idx="13"/>
          </p:nvPr>
        </p:nvSpPr>
        <p:spPr>
          <a:xfrm>
            <a:off x="596231" y="1829599"/>
            <a:ext cx="5353465" cy="4080750"/>
          </a:xfrm>
          <a:prstGeom prst="rect">
            <a:avLst/>
          </a:prstGeom>
        </p:spPr>
        <p:txBody>
          <a:bodyPr>
            <a:noAutofit/>
          </a:bodyPr>
          <a:lstStyle>
            <a:lvl1pPr>
              <a:buClr>
                <a:srgbClr val="E51E3D"/>
              </a:buClr>
              <a:defRPr sz="2400">
                <a:latin typeface="Georgia" panose="02040502050405020303" pitchFamily="18" charset="0"/>
              </a:defRPr>
            </a:lvl1pPr>
            <a:lvl2pPr marL="685800" indent="-228600">
              <a:buClr>
                <a:srgbClr val="E51E3D"/>
              </a:buClr>
              <a:buFont typeface="Courier New" panose="02070309020205020404" pitchFamily="49" charset="0"/>
              <a:buChar char="o"/>
              <a:defRPr sz="2400">
                <a:latin typeface="Georgia" panose="02040502050405020303" pitchFamily="18" charset="0"/>
              </a:defRPr>
            </a:lvl2pPr>
            <a:lvl3pPr>
              <a:buClr>
                <a:srgbClr val="E51E3D"/>
              </a:buClr>
              <a:defRPr sz="2400">
                <a:latin typeface="Georgia" panose="02040502050405020303" pitchFamily="18" charset="0"/>
              </a:defRPr>
            </a:lvl3pPr>
            <a:lvl4pPr marL="1600200" indent="-228600">
              <a:buClr>
                <a:srgbClr val="E51E3D"/>
              </a:buClr>
              <a:buFont typeface="Courier New" panose="02070309020205020404" pitchFamily="49" charset="0"/>
              <a:buChar char="o"/>
              <a:defRPr sz="2400">
                <a:latin typeface="Georgia" panose="02040502050405020303" pitchFamily="18" charset="0"/>
              </a:defRPr>
            </a:lvl4pPr>
            <a:lvl5pPr>
              <a:buClr>
                <a:srgbClr val="E51E3D"/>
              </a:buClr>
              <a:defRPr sz="2400">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2">
            <a:extLst>
              <a:ext uri="{FF2B5EF4-FFF2-40B4-BE49-F238E27FC236}">
                <a16:creationId xmlns:a16="http://schemas.microsoft.com/office/drawing/2014/main" id="{8BE50B26-27BB-C64C-91EA-04D3352288B5}"/>
              </a:ext>
            </a:extLst>
          </p:cNvPr>
          <p:cNvSpPr>
            <a:spLocks noGrp="1"/>
          </p:cNvSpPr>
          <p:nvPr>
            <p:ph type="body" sz="quarter" idx="16"/>
          </p:nvPr>
        </p:nvSpPr>
        <p:spPr>
          <a:xfrm>
            <a:off x="6215566" y="1829599"/>
            <a:ext cx="5353465" cy="4080750"/>
          </a:xfrm>
          <a:prstGeom prst="rect">
            <a:avLst/>
          </a:prstGeom>
        </p:spPr>
        <p:txBody>
          <a:bodyPr>
            <a:noAutofit/>
          </a:bodyPr>
          <a:lstStyle>
            <a:lvl1pPr>
              <a:buClr>
                <a:srgbClr val="E51E3D"/>
              </a:buClr>
              <a:defRPr sz="2400">
                <a:latin typeface="Georgia" panose="02040502050405020303" pitchFamily="18" charset="0"/>
              </a:defRPr>
            </a:lvl1pPr>
            <a:lvl2pPr marL="685800" indent="-228600">
              <a:buClr>
                <a:srgbClr val="E51E3D"/>
              </a:buClr>
              <a:buFont typeface="Courier New" panose="02070309020205020404" pitchFamily="49" charset="0"/>
              <a:buChar char="o"/>
              <a:defRPr sz="2400">
                <a:latin typeface="Georgia" panose="02040502050405020303" pitchFamily="18" charset="0"/>
              </a:defRPr>
            </a:lvl2pPr>
            <a:lvl3pPr>
              <a:buClr>
                <a:srgbClr val="E51E3D"/>
              </a:buClr>
              <a:defRPr sz="2400">
                <a:latin typeface="Georgia" panose="02040502050405020303" pitchFamily="18" charset="0"/>
              </a:defRPr>
            </a:lvl3pPr>
            <a:lvl4pPr marL="1600200" indent="-228600">
              <a:buClr>
                <a:srgbClr val="E51E3D"/>
              </a:buClr>
              <a:buFont typeface="Courier New" panose="02070309020205020404" pitchFamily="49" charset="0"/>
              <a:buChar char="o"/>
              <a:defRPr sz="2400">
                <a:latin typeface="Georgia" panose="02040502050405020303" pitchFamily="18" charset="0"/>
              </a:defRPr>
            </a:lvl4pPr>
            <a:lvl5pPr>
              <a:buClr>
                <a:srgbClr val="E51E3D"/>
              </a:buClr>
              <a:defRPr sz="2400">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2C7A623E-5D51-B342-9AE6-C465084E47FA}"/>
              </a:ext>
            </a:extLst>
          </p:cNvPr>
          <p:cNvSpPr>
            <a:spLocks noChangeArrowheads="1"/>
          </p:cNvSpPr>
          <p:nvPr userDrawn="1"/>
        </p:nvSpPr>
        <p:spPr bwMode="auto">
          <a:xfrm>
            <a:off x="474784" y="6375403"/>
            <a:ext cx="1034257" cy="20005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700">
                <a:solidFill>
                  <a:schemeClr val="tx1"/>
                </a:solidFill>
              </a:rPr>
              <a:t>© MC Advisory, 2024</a:t>
            </a:r>
          </a:p>
        </p:txBody>
      </p:sp>
      <p:pic>
        <p:nvPicPr>
          <p:cNvPr id="12" name="Picture 11" descr="Icon&#10;&#10;Description automatically generated">
            <a:extLst>
              <a:ext uri="{FF2B5EF4-FFF2-40B4-BE49-F238E27FC236}">
                <a16:creationId xmlns:a16="http://schemas.microsoft.com/office/drawing/2014/main" id="{510768D7-86E0-514B-B74D-450255DEBB83}"/>
              </a:ext>
            </a:extLst>
          </p:cNvPr>
          <p:cNvPicPr>
            <a:picLocks noChangeAspect="1"/>
          </p:cNvPicPr>
          <p:nvPr userDrawn="1"/>
        </p:nvPicPr>
        <p:blipFill>
          <a:blip r:embed="rId2"/>
          <a:stretch>
            <a:fillRect/>
          </a:stretch>
        </p:blipFill>
        <p:spPr>
          <a:xfrm>
            <a:off x="9874249" y="6232264"/>
            <a:ext cx="1694779" cy="362039"/>
          </a:xfrm>
          <a:prstGeom prst="rect">
            <a:avLst/>
          </a:prstGeom>
        </p:spPr>
      </p:pic>
      <p:sp>
        <p:nvSpPr>
          <p:cNvPr id="3" name="Rectangle 2">
            <a:extLst>
              <a:ext uri="{FF2B5EF4-FFF2-40B4-BE49-F238E27FC236}">
                <a16:creationId xmlns:a16="http://schemas.microsoft.com/office/drawing/2014/main" id="{C47CE83E-3AE1-6FF1-CB95-BDEDC4F9AA9C}"/>
              </a:ext>
            </a:extLst>
          </p:cNvPr>
          <p:cNvSpPr/>
          <p:nvPr userDrawn="1"/>
        </p:nvSpPr>
        <p:spPr>
          <a:xfrm>
            <a:off x="596232" y="1053300"/>
            <a:ext cx="10972797" cy="1034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94844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ogo Only">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236C8CFB-B938-EF45-B54B-57263C062620}"/>
              </a:ext>
            </a:extLst>
          </p:cNvPr>
          <p:cNvPicPr>
            <a:picLocks noChangeAspect="1"/>
          </p:cNvPicPr>
          <p:nvPr userDrawn="1"/>
        </p:nvPicPr>
        <p:blipFill>
          <a:blip r:embed="rId2">
            <a:alphaModFix amt="70000"/>
          </a:blip>
          <a:stretch>
            <a:fillRect/>
          </a:stretch>
        </p:blipFill>
        <p:spPr>
          <a:xfrm>
            <a:off x="-1" y="4656"/>
            <a:ext cx="12192000" cy="6853344"/>
          </a:xfrm>
          <a:prstGeom prst="rect">
            <a:avLst/>
          </a:prstGeom>
        </p:spPr>
      </p:pic>
      <p:sp>
        <p:nvSpPr>
          <p:cNvPr id="11" name="Rectangle 10">
            <a:extLst>
              <a:ext uri="{FF2B5EF4-FFF2-40B4-BE49-F238E27FC236}">
                <a16:creationId xmlns:a16="http://schemas.microsoft.com/office/drawing/2014/main" id="{4DB4F5D6-E535-EE44-AF60-96DA29101CEE}"/>
              </a:ext>
            </a:extLst>
          </p:cNvPr>
          <p:cNvSpPr/>
          <p:nvPr userDrawn="1"/>
        </p:nvSpPr>
        <p:spPr>
          <a:xfrm>
            <a:off x="-24781" y="6775059"/>
            <a:ext cx="12241561" cy="95641"/>
          </a:xfrm>
          <a:prstGeom prst="rect">
            <a:avLst/>
          </a:prstGeom>
          <a:solidFill>
            <a:srgbClr val="E51E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229783EF-348A-834F-840C-53529FDBCEDB}"/>
              </a:ext>
            </a:extLst>
          </p:cNvPr>
          <p:cNvSpPr>
            <a:spLocks noChangeArrowheads="1"/>
          </p:cNvSpPr>
          <p:nvPr userDrawn="1"/>
        </p:nvSpPr>
        <p:spPr bwMode="auto">
          <a:xfrm>
            <a:off x="474784" y="6375403"/>
            <a:ext cx="1184940" cy="20005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700" dirty="0">
                <a:solidFill>
                  <a:schemeClr val="tx1"/>
                </a:solidFill>
              </a:rPr>
              <a:t>© McInnes Cooper, 2024</a:t>
            </a:r>
          </a:p>
        </p:txBody>
      </p:sp>
      <p:pic>
        <p:nvPicPr>
          <p:cNvPr id="10" name="Picture 9">
            <a:extLst>
              <a:ext uri="{FF2B5EF4-FFF2-40B4-BE49-F238E27FC236}">
                <a16:creationId xmlns:a16="http://schemas.microsoft.com/office/drawing/2014/main" id="{28FCE8CD-9A6C-7E45-B460-EBE1BE2A2DCC}"/>
              </a:ext>
            </a:extLst>
          </p:cNvPr>
          <p:cNvPicPr>
            <a:picLocks noChangeAspect="1"/>
          </p:cNvPicPr>
          <p:nvPr userDrawn="1"/>
        </p:nvPicPr>
        <p:blipFill>
          <a:blip r:embed="rId3"/>
          <a:stretch>
            <a:fillRect/>
          </a:stretch>
        </p:blipFill>
        <p:spPr>
          <a:xfrm>
            <a:off x="3131782" y="2217213"/>
            <a:ext cx="5928434" cy="2423573"/>
          </a:xfrm>
          <a:prstGeom prst="rect">
            <a:avLst/>
          </a:prstGeom>
        </p:spPr>
      </p:pic>
    </p:spTree>
    <p:extLst>
      <p:ext uri="{BB962C8B-B14F-4D97-AF65-F5344CB8AC3E}">
        <p14:creationId xmlns:p14="http://schemas.microsoft.com/office/powerpoint/2010/main" val="2853088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py And Image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B801AE2-AAA3-A345-BD75-BA99AD554CFD}"/>
              </a:ext>
            </a:extLst>
          </p:cNvPr>
          <p:cNvSpPr/>
          <p:nvPr userDrawn="1"/>
        </p:nvSpPr>
        <p:spPr>
          <a:xfrm>
            <a:off x="-24781" y="6775059"/>
            <a:ext cx="12241561" cy="95641"/>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607E483-2E38-DF45-B1B4-67401FD26D76}"/>
              </a:ext>
            </a:extLst>
          </p:cNvPr>
          <p:cNvSpPr>
            <a:spLocks noGrp="1"/>
          </p:cNvSpPr>
          <p:nvPr>
            <p:ph type="title"/>
          </p:nvPr>
        </p:nvSpPr>
        <p:spPr>
          <a:xfrm>
            <a:off x="596232" y="512722"/>
            <a:ext cx="10972800" cy="518059"/>
          </a:xfrm>
          <a:prstGeom prst="rect">
            <a:avLst/>
          </a:prstGeom>
        </p:spPr>
        <p:txBody>
          <a:bodyPr>
            <a:noAutofit/>
          </a:bodyPr>
          <a:lstStyle>
            <a:lvl1pPr>
              <a:defRPr sz="2800" b="1" spc="50" baseline="0">
                <a:latin typeface="Arial" panose="020B0604020202020204" pitchFamily="34" charset="0"/>
                <a:cs typeface="Arial" panose="020B0604020202020204" pitchFamily="34" charset="0"/>
              </a:defRPr>
            </a:lvl1pPr>
          </a:lstStyle>
          <a:p>
            <a:r>
              <a:rPr lang="en-US"/>
              <a:t>Click to edit Master title style</a:t>
            </a:r>
          </a:p>
        </p:txBody>
      </p:sp>
      <p:sp>
        <p:nvSpPr>
          <p:cNvPr id="13" name="Text Placeholder 12">
            <a:extLst>
              <a:ext uri="{FF2B5EF4-FFF2-40B4-BE49-F238E27FC236}">
                <a16:creationId xmlns:a16="http://schemas.microsoft.com/office/drawing/2014/main" id="{CD89F09B-4D2D-EE4B-A258-29C692059384}"/>
              </a:ext>
            </a:extLst>
          </p:cNvPr>
          <p:cNvSpPr>
            <a:spLocks noGrp="1"/>
          </p:cNvSpPr>
          <p:nvPr>
            <p:ph type="body" sz="quarter" idx="13"/>
          </p:nvPr>
        </p:nvSpPr>
        <p:spPr>
          <a:xfrm>
            <a:off x="596233" y="1829598"/>
            <a:ext cx="10972799" cy="1285953"/>
          </a:xfrm>
          <a:prstGeom prst="rect">
            <a:avLst/>
          </a:prstGeom>
        </p:spPr>
        <p:txBody>
          <a:bodyPr>
            <a:noAutofit/>
          </a:bodyPr>
          <a:lstStyle>
            <a:lvl1pPr>
              <a:buClr>
                <a:srgbClr val="E51E3D"/>
              </a:buClr>
              <a:defRPr sz="2400">
                <a:latin typeface="Georgia" panose="02040502050405020303" pitchFamily="18" charset="0"/>
              </a:defRPr>
            </a:lvl1pPr>
            <a:lvl2pPr marL="685800" indent="-228600">
              <a:buClr>
                <a:srgbClr val="E51E3D"/>
              </a:buClr>
              <a:buFont typeface="Courier New" panose="02070309020205020404" pitchFamily="49" charset="0"/>
              <a:buChar char="o"/>
              <a:defRPr sz="2400">
                <a:latin typeface="Georgia" panose="02040502050405020303" pitchFamily="18" charset="0"/>
              </a:defRPr>
            </a:lvl2pPr>
            <a:lvl3pPr>
              <a:buClr>
                <a:srgbClr val="E51E3D"/>
              </a:buClr>
              <a:defRPr sz="2400">
                <a:latin typeface="Georgia" panose="02040502050405020303" pitchFamily="18" charset="0"/>
              </a:defRPr>
            </a:lvl3pPr>
            <a:lvl4pPr marL="1600200" indent="-228600">
              <a:buClr>
                <a:srgbClr val="E51E3D"/>
              </a:buClr>
              <a:buFont typeface="Courier New" panose="02070309020205020404" pitchFamily="49" charset="0"/>
              <a:buChar char="o"/>
              <a:defRPr sz="2400">
                <a:latin typeface="Georgia" panose="02040502050405020303" pitchFamily="18" charset="0"/>
              </a:defRPr>
            </a:lvl4pPr>
            <a:lvl5pPr>
              <a:buClr>
                <a:srgbClr val="E51E3D"/>
              </a:buClr>
              <a:defRPr sz="2400">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8C257A02-6B3B-164D-83A3-9C23B57CE5C5}"/>
              </a:ext>
            </a:extLst>
          </p:cNvPr>
          <p:cNvSpPr>
            <a:spLocks noGrp="1"/>
          </p:cNvSpPr>
          <p:nvPr>
            <p:ph sz="quarter" idx="16" hasCustomPrompt="1"/>
          </p:nvPr>
        </p:nvSpPr>
        <p:spPr>
          <a:xfrm>
            <a:off x="596233" y="3345892"/>
            <a:ext cx="10972799" cy="2564459"/>
          </a:xfrm>
          <a:prstGeom prst="rect">
            <a:avLst/>
          </a:prstGeom>
        </p:spPr>
        <p:txBody>
          <a:bodyPr>
            <a:noAutofit/>
          </a:bodyPr>
          <a:lstStyle>
            <a:lvl1pPr marL="0" indent="0">
              <a:buNone/>
              <a:defRPr sz="2400">
                <a:latin typeface="Georgia" panose="02040502050405020303" pitchFamily="18" charset="0"/>
              </a:defRPr>
            </a:lvl1pPr>
          </a:lstStyle>
          <a:p>
            <a:r>
              <a:rPr lang="en-US"/>
              <a:t>Add image/graphic/flowchart/SmartArt here</a:t>
            </a:r>
          </a:p>
        </p:txBody>
      </p:sp>
      <p:sp>
        <p:nvSpPr>
          <p:cNvPr id="17" name="Rectangle 16">
            <a:extLst>
              <a:ext uri="{FF2B5EF4-FFF2-40B4-BE49-F238E27FC236}">
                <a16:creationId xmlns:a16="http://schemas.microsoft.com/office/drawing/2014/main" id="{8A6DBDE7-2661-1941-BA44-3F7BCF8A57E7}"/>
              </a:ext>
            </a:extLst>
          </p:cNvPr>
          <p:cNvSpPr>
            <a:spLocks noChangeArrowheads="1"/>
          </p:cNvSpPr>
          <p:nvPr userDrawn="1"/>
        </p:nvSpPr>
        <p:spPr bwMode="auto">
          <a:xfrm>
            <a:off x="474784" y="6375403"/>
            <a:ext cx="1034257" cy="20005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700">
                <a:solidFill>
                  <a:schemeClr val="tx1"/>
                </a:solidFill>
              </a:rPr>
              <a:t>© MC Advisory, 2024</a:t>
            </a:r>
          </a:p>
        </p:txBody>
      </p:sp>
      <p:pic>
        <p:nvPicPr>
          <p:cNvPr id="12" name="Picture 11" descr="Icon&#10;&#10;Description automatically generated">
            <a:extLst>
              <a:ext uri="{FF2B5EF4-FFF2-40B4-BE49-F238E27FC236}">
                <a16:creationId xmlns:a16="http://schemas.microsoft.com/office/drawing/2014/main" id="{ECA01F33-B784-794D-B46A-E2540650E326}"/>
              </a:ext>
            </a:extLst>
          </p:cNvPr>
          <p:cNvPicPr>
            <a:picLocks noChangeAspect="1"/>
          </p:cNvPicPr>
          <p:nvPr userDrawn="1"/>
        </p:nvPicPr>
        <p:blipFill>
          <a:blip r:embed="rId2"/>
          <a:stretch>
            <a:fillRect/>
          </a:stretch>
        </p:blipFill>
        <p:spPr>
          <a:xfrm>
            <a:off x="9874249" y="6232264"/>
            <a:ext cx="1694779" cy="362039"/>
          </a:xfrm>
          <a:prstGeom prst="rect">
            <a:avLst/>
          </a:prstGeom>
        </p:spPr>
      </p:pic>
      <p:sp>
        <p:nvSpPr>
          <p:cNvPr id="3" name="Rectangle 2">
            <a:extLst>
              <a:ext uri="{FF2B5EF4-FFF2-40B4-BE49-F238E27FC236}">
                <a16:creationId xmlns:a16="http://schemas.microsoft.com/office/drawing/2014/main" id="{377A8551-4270-A15E-7459-62D674027A75}"/>
              </a:ext>
            </a:extLst>
          </p:cNvPr>
          <p:cNvSpPr/>
          <p:nvPr userDrawn="1"/>
        </p:nvSpPr>
        <p:spPr>
          <a:xfrm>
            <a:off x="596232" y="1053300"/>
            <a:ext cx="10972797" cy="1034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2265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py And Image 2">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C321B47-3ACC-834A-B539-C8E1F4D95A8A}"/>
              </a:ext>
            </a:extLst>
          </p:cNvPr>
          <p:cNvSpPr/>
          <p:nvPr userDrawn="1"/>
        </p:nvSpPr>
        <p:spPr>
          <a:xfrm>
            <a:off x="-24781" y="6775059"/>
            <a:ext cx="12241561" cy="95641"/>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607E483-2E38-DF45-B1B4-67401FD26D76}"/>
              </a:ext>
            </a:extLst>
          </p:cNvPr>
          <p:cNvSpPr>
            <a:spLocks noGrp="1"/>
          </p:cNvSpPr>
          <p:nvPr>
            <p:ph type="title"/>
          </p:nvPr>
        </p:nvSpPr>
        <p:spPr>
          <a:xfrm>
            <a:off x="596232" y="512722"/>
            <a:ext cx="10972800" cy="518059"/>
          </a:xfrm>
          <a:prstGeom prst="rect">
            <a:avLst/>
          </a:prstGeom>
        </p:spPr>
        <p:txBody>
          <a:bodyPr>
            <a:noAutofit/>
          </a:bodyPr>
          <a:lstStyle>
            <a:lvl1pPr>
              <a:defRPr sz="2800" b="1" spc="50" baseline="0">
                <a:latin typeface="Arial" panose="020B0604020202020204" pitchFamily="34" charset="0"/>
                <a:cs typeface="Arial" panose="020B0604020202020204" pitchFamily="34" charset="0"/>
              </a:defRPr>
            </a:lvl1pPr>
          </a:lstStyle>
          <a:p>
            <a:r>
              <a:rPr lang="en-US"/>
              <a:t>Click to edit Master title style</a:t>
            </a:r>
          </a:p>
        </p:txBody>
      </p:sp>
      <p:sp>
        <p:nvSpPr>
          <p:cNvPr id="17" name="Rectangle 16">
            <a:extLst>
              <a:ext uri="{FF2B5EF4-FFF2-40B4-BE49-F238E27FC236}">
                <a16:creationId xmlns:a16="http://schemas.microsoft.com/office/drawing/2014/main" id="{EFF27611-711D-9641-B7B3-BF6851A68332}"/>
              </a:ext>
            </a:extLst>
          </p:cNvPr>
          <p:cNvSpPr>
            <a:spLocks noChangeArrowheads="1"/>
          </p:cNvSpPr>
          <p:nvPr userDrawn="1"/>
        </p:nvSpPr>
        <p:spPr bwMode="auto">
          <a:xfrm>
            <a:off x="474784" y="6375403"/>
            <a:ext cx="1034257" cy="20005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700">
                <a:solidFill>
                  <a:schemeClr val="tx1"/>
                </a:solidFill>
              </a:rPr>
              <a:t>© MC Advisory, 2024</a:t>
            </a:r>
          </a:p>
        </p:txBody>
      </p:sp>
      <p:sp>
        <p:nvSpPr>
          <p:cNvPr id="3" name="TextBox 2">
            <a:extLst>
              <a:ext uri="{FF2B5EF4-FFF2-40B4-BE49-F238E27FC236}">
                <a16:creationId xmlns:a16="http://schemas.microsoft.com/office/drawing/2014/main" id="{C52AF930-216F-F348-9CDF-8D98ABC4E2A3}"/>
              </a:ext>
            </a:extLst>
          </p:cNvPr>
          <p:cNvSpPr txBox="1"/>
          <p:nvPr userDrawn="1"/>
        </p:nvSpPr>
        <p:spPr>
          <a:xfrm>
            <a:off x="6389370" y="7795260"/>
            <a:ext cx="184731" cy="369332"/>
          </a:xfrm>
          <a:prstGeom prst="rect">
            <a:avLst/>
          </a:prstGeom>
          <a:noFill/>
        </p:spPr>
        <p:txBody>
          <a:bodyPr wrap="none" rtlCol="0">
            <a:spAutoFit/>
          </a:bodyPr>
          <a:lstStyle/>
          <a:p>
            <a:endParaRPr lang="en-US"/>
          </a:p>
        </p:txBody>
      </p:sp>
      <p:sp>
        <p:nvSpPr>
          <p:cNvPr id="21" name="Text Placeholder 12">
            <a:extLst>
              <a:ext uri="{FF2B5EF4-FFF2-40B4-BE49-F238E27FC236}">
                <a16:creationId xmlns:a16="http://schemas.microsoft.com/office/drawing/2014/main" id="{7B31E1A7-DC10-6441-9B4A-3D6E13CA3709}"/>
              </a:ext>
            </a:extLst>
          </p:cNvPr>
          <p:cNvSpPr>
            <a:spLocks noGrp="1"/>
          </p:cNvSpPr>
          <p:nvPr>
            <p:ph type="body" sz="quarter" idx="13"/>
          </p:nvPr>
        </p:nvSpPr>
        <p:spPr>
          <a:xfrm>
            <a:off x="596234" y="1829598"/>
            <a:ext cx="5350356" cy="1285953"/>
          </a:xfrm>
          <a:prstGeom prst="rect">
            <a:avLst/>
          </a:prstGeom>
        </p:spPr>
        <p:txBody>
          <a:bodyPr>
            <a:noAutofit/>
          </a:bodyPr>
          <a:lstStyle>
            <a:lvl1pPr>
              <a:buClr>
                <a:srgbClr val="E51E3D"/>
              </a:buClr>
              <a:defRPr sz="2400">
                <a:latin typeface="Georgia" panose="02040502050405020303" pitchFamily="18" charset="0"/>
              </a:defRPr>
            </a:lvl1pPr>
            <a:lvl2pPr marL="685800" indent="-228600">
              <a:buClr>
                <a:srgbClr val="E51E3D"/>
              </a:buClr>
              <a:buFont typeface="Courier New" panose="02070309020205020404" pitchFamily="49" charset="0"/>
              <a:buChar char="o"/>
              <a:defRPr sz="2400">
                <a:latin typeface="Georgia" panose="02040502050405020303" pitchFamily="18" charset="0"/>
              </a:defRPr>
            </a:lvl2pPr>
            <a:lvl3pPr>
              <a:buClr>
                <a:srgbClr val="E51E3D"/>
              </a:buClr>
              <a:defRPr sz="2400">
                <a:latin typeface="Georgia" panose="02040502050405020303" pitchFamily="18" charset="0"/>
              </a:defRPr>
            </a:lvl3pPr>
            <a:lvl4pPr marL="1600200" indent="-228600">
              <a:buClr>
                <a:srgbClr val="E51E3D"/>
              </a:buClr>
              <a:buFont typeface="Courier New" panose="02070309020205020404" pitchFamily="49" charset="0"/>
              <a:buChar char="o"/>
              <a:defRPr sz="2400">
                <a:latin typeface="Georgia" panose="02040502050405020303" pitchFamily="18" charset="0"/>
              </a:defRPr>
            </a:lvl4pPr>
            <a:lvl5pPr>
              <a:buClr>
                <a:srgbClr val="E51E3D"/>
              </a:buClr>
              <a:defRPr sz="2400">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5">
            <a:extLst>
              <a:ext uri="{FF2B5EF4-FFF2-40B4-BE49-F238E27FC236}">
                <a16:creationId xmlns:a16="http://schemas.microsoft.com/office/drawing/2014/main" id="{CB3EBB49-A215-CD45-BB51-F34CD6710E4D}"/>
              </a:ext>
            </a:extLst>
          </p:cNvPr>
          <p:cNvSpPr>
            <a:spLocks noGrp="1"/>
          </p:cNvSpPr>
          <p:nvPr>
            <p:ph sz="quarter" idx="16" hasCustomPrompt="1"/>
          </p:nvPr>
        </p:nvSpPr>
        <p:spPr>
          <a:xfrm>
            <a:off x="596233" y="3345892"/>
            <a:ext cx="10972799" cy="2564459"/>
          </a:xfrm>
          <a:prstGeom prst="rect">
            <a:avLst/>
          </a:prstGeom>
        </p:spPr>
        <p:txBody>
          <a:bodyPr>
            <a:noAutofit/>
          </a:bodyPr>
          <a:lstStyle>
            <a:lvl1pPr marL="0" indent="0">
              <a:buNone/>
              <a:defRPr sz="2400">
                <a:latin typeface="Georgia" panose="02040502050405020303" pitchFamily="18" charset="0"/>
              </a:defRPr>
            </a:lvl1pPr>
          </a:lstStyle>
          <a:p>
            <a:r>
              <a:rPr lang="en-US"/>
              <a:t>Add image/graphic/flowchart/SmartArt here</a:t>
            </a:r>
          </a:p>
        </p:txBody>
      </p:sp>
      <p:sp>
        <p:nvSpPr>
          <p:cNvPr id="24" name="Text Placeholder 12">
            <a:extLst>
              <a:ext uri="{FF2B5EF4-FFF2-40B4-BE49-F238E27FC236}">
                <a16:creationId xmlns:a16="http://schemas.microsoft.com/office/drawing/2014/main" id="{E582EADB-13BD-7D47-877D-DA0921D93B91}"/>
              </a:ext>
            </a:extLst>
          </p:cNvPr>
          <p:cNvSpPr>
            <a:spLocks noGrp="1"/>
          </p:cNvSpPr>
          <p:nvPr>
            <p:ph type="body" sz="quarter" idx="17"/>
          </p:nvPr>
        </p:nvSpPr>
        <p:spPr>
          <a:xfrm>
            <a:off x="6218673" y="1829598"/>
            <a:ext cx="5350356" cy="1285953"/>
          </a:xfrm>
          <a:prstGeom prst="rect">
            <a:avLst/>
          </a:prstGeom>
        </p:spPr>
        <p:txBody>
          <a:bodyPr>
            <a:noAutofit/>
          </a:bodyPr>
          <a:lstStyle>
            <a:lvl1pPr>
              <a:buClr>
                <a:srgbClr val="E51E3D"/>
              </a:buClr>
              <a:defRPr sz="2400">
                <a:latin typeface="Georgia" panose="02040502050405020303" pitchFamily="18" charset="0"/>
              </a:defRPr>
            </a:lvl1pPr>
            <a:lvl2pPr marL="685800" indent="-228600">
              <a:buClr>
                <a:srgbClr val="E51E3D"/>
              </a:buClr>
              <a:buFont typeface="Courier New" panose="02070309020205020404" pitchFamily="49" charset="0"/>
              <a:buChar char="o"/>
              <a:defRPr sz="2400">
                <a:latin typeface="Georgia" panose="02040502050405020303" pitchFamily="18" charset="0"/>
              </a:defRPr>
            </a:lvl2pPr>
            <a:lvl3pPr>
              <a:buClr>
                <a:srgbClr val="E51E3D"/>
              </a:buClr>
              <a:defRPr sz="2400">
                <a:latin typeface="Georgia" panose="02040502050405020303" pitchFamily="18" charset="0"/>
              </a:defRPr>
            </a:lvl3pPr>
            <a:lvl4pPr marL="1600200" indent="-228600">
              <a:buClr>
                <a:srgbClr val="E51E3D"/>
              </a:buClr>
              <a:buFont typeface="Courier New" panose="02070309020205020404" pitchFamily="49" charset="0"/>
              <a:buChar char="o"/>
              <a:defRPr sz="2400">
                <a:latin typeface="Georgia" panose="02040502050405020303" pitchFamily="18" charset="0"/>
              </a:defRPr>
            </a:lvl4pPr>
            <a:lvl5pPr>
              <a:buClr>
                <a:srgbClr val="E51E3D"/>
              </a:buClr>
              <a:defRPr sz="2400">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Icon&#10;&#10;Description automatically generated">
            <a:extLst>
              <a:ext uri="{FF2B5EF4-FFF2-40B4-BE49-F238E27FC236}">
                <a16:creationId xmlns:a16="http://schemas.microsoft.com/office/drawing/2014/main" id="{F8CA271B-E196-EF43-80FA-ADF79E909DE6}"/>
              </a:ext>
            </a:extLst>
          </p:cNvPr>
          <p:cNvPicPr>
            <a:picLocks noChangeAspect="1"/>
          </p:cNvPicPr>
          <p:nvPr userDrawn="1"/>
        </p:nvPicPr>
        <p:blipFill>
          <a:blip r:embed="rId2"/>
          <a:stretch>
            <a:fillRect/>
          </a:stretch>
        </p:blipFill>
        <p:spPr>
          <a:xfrm>
            <a:off x="9874249" y="6232264"/>
            <a:ext cx="1694779" cy="362039"/>
          </a:xfrm>
          <a:prstGeom prst="rect">
            <a:avLst/>
          </a:prstGeom>
        </p:spPr>
      </p:pic>
      <p:sp>
        <p:nvSpPr>
          <p:cNvPr id="4" name="Rectangle 3">
            <a:extLst>
              <a:ext uri="{FF2B5EF4-FFF2-40B4-BE49-F238E27FC236}">
                <a16:creationId xmlns:a16="http://schemas.microsoft.com/office/drawing/2014/main" id="{8D29F4C0-48B9-BEA0-5D12-12F619745DBC}"/>
              </a:ext>
            </a:extLst>
          </p:cNvPr>
          <p:cNvSpPr/>
          <p:nvPr userDrawn="1"/>
        </p:nvSpPr>
        <p:spPr>
          <a:xfrm>
            <a:off x="596232" y="1053300"/>
            <a:ext cx="10972797" cy="1034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1207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py And Image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3829E42-75F3-7141-94F3-6864B3AC7BAF}"/>
              </a:ext>
            </a:extLst>
          </p:cNvPr>
          <p:cNvSpPr/>
          <p:nvPr userDrawn="1"/>
        </p:nvSpPr>
        <p:spPr>
          <a:xfrm>
            <a:off x="-24781" y="6775059"/>
            <a:ext cx="12241561" cy="95641"/>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607E483-2E38-DF45-B1B4-67401FD26D76}"/>
              </a:ext>
            </a:extLst>
          </p:cNvPr>
          <p:cNvSpPr>
            <a:spLocks noGrp="1"/>
          </p:cNvSpPr>
          <p:nvPr>
            <p:ph type="title"/>
          </p:nvPr>
        </p:nvSpPr>
        <p:spPr>
          <a:xfrm>
            <a:off x="596232" y="512722"/>
            <a:ext cx="10972800" cy="518059"/>
          </a:xfrm>
          <a:prstGeom prst="rect">
            <a:avLst/>
          </a:prstGeom>
        </p:spPr>
        <p:txBody>
          <a:bodyPr>
            <a:noAutofit/>
          </a:bodyPr>
          <a:lstStyle>
            <a:lvl1pPr>
              <a:defRPr sz="2800" b="1" spc="50" baseline="0">
                <a:latin typeface="Arial" panose="020B0604020202020204" pitchFamily="34" charset="0"/>
                <a:cs typeface="Arial" panose="020B0604020202020204" pitchFamily="34" charset="0"/>
              </a:defRPr>
            </a:lvl1pPr>
          </a:lstStyle>
          <a:p>
            <a:r>
              <a:rPr lang="en-US"/>
              <a:t>Click to edit Master title style</a:t>
            </a:r>
          </a:p>
        </p:txBody>
      </p:sp>
      <p:sp>
        <p:nvSpPr>
          <p:cNvPr id="13" name="Text Placeholder 12">
            <a:extLst>
              <a:ext uri="{FF2B5EF4-FFF2-40B4-BE49-F238E27FC236}">
                <a16:creationId xmlns:a16="http://schemas.microsoft.com/office/drawing/2014/main" id="{CD89F09B-4D2D-EE4B-A258-29C692059384}"/>
              </a:ext>
            </a:extLst>
          </p:cNvPr>
          <p:cNvSpPr>
            <a:spLocks noGrp="1"/>
          </p:cNvSpPr>
          <p:nvPr>
            <p:ph type="body" sz="quarter" idx="13"/>
          </p:nvPr>
        </p:nvSpPr>
        <p:spPr>
          <a:xfrm>
            <a:off x="596233" y="1829599"/>
            <a:ext cx="5353667" cy="4080750"/>
          </a:xfrm>
          <a:prstGeom prst="rect">
            <a:avLst/>
          </a:prstGeom>
        </p:spPr>
        <p:txBody>
          <a:bodyPr>
            <a:noAutofit/>
          </a:bodyPr>
          <a:lstStyle>
            <a:lvl1pPr>
              <a:buClr>
                <a:srgbClr val="E51E3D"/>
              </a:buClr>
              <a:defRPr sz="2400">
                <a:latin typeface="Georgia" panose="02040502050405020303" pitchFamily="18" charset="0"/>
              </a:defRPr>
            </a:lvl1pPr>
            <a:lvl2pPr marL="685800" indent="-228600">
              <a:buClr>
                <a:srgbClr val="E51E3D"/>
              </a:buClr>
              <a:buFont typeface="Courier New" panose="02070309020205020404" pitchFamily="49" charset="0"/>
              <a:buChar char="o"/>
              <a:defRPr sz="2400">
                <a:latin typeface="Georgia" panose="02040502050405020303" pitchFamily="18" charset="0"/>
              </a:defRPr>
            </a:lvl2pPr>
            <a:lvl3pPr>
              <a:buClr>
                <a:srgbClr val="E51E3D"/>
              </a:buClr>
              <a:defRPr sz="2400">
                <a:latin typeface="Georgia" panose="02040502050405020303" pitchFamily="18" charset="0"/>
              </a:defRPr>
            </a:lvl3pPr>
            <a:lvl4pPr marL="1600200" indent="-228600">
              <a:buClr>
                <a:srgbClr val="E51E3D"/>
              </a:buClr>
              <a:buFont typeface="Courier New" panose="02070309020205020404" pitchFamily="49" charset="0"/>
              <a:buChar char="o"/>
              <a:defRPr sz="2400">
                <a:latin typeface="Georgia" panose="02040502050405020303" pitchFamily="18" charset="0"/>
              </a:defRPr>
            </a:lvl4pPr>
            <a:lvl5pPr>
              <a:buClr>
                <a:srgbClr val="E51E3D"/>
              </a:buClr>
              <a:defRPr sz="2400">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8C257A02-6B3B-164D-83A3-9C23B57CE5C5}"/>
              </a:ext>
            </a:extLst>
          </p:cNvPr>
          <p:cNvSpPr>
            <a:spLocks noGrp="1"/>
          </p:cNvSpPr>
          <p:nvPr>
            <p:ph sz="quarter" idx="16" hasCustomPrompt="1"/>
          </p:nvPr>
        </p:nvSpPr>
        <p:spPr>
          <a:xfrm>
            <a:off x="6215364" y="1829601"/>
            <a:ext cx="5353667" cy="4080751"/>
          </a:xfrm>
          <a:prstGeom prst="rect">
            <a:avLst/>
          </a:prstGeom>
        </p:spPr>
        <p:txBody>
          <a:bodyPr>
            <a:noAutofit/>
          </a:bodyPr>
          <a:lstStyle>
            <a:lvl1pPr marL="0" indent="0">
              <a:buNone/>
              <a:defRPr sz="2400">
                <a:latin typeface="Georgia" panose="02040502050405020303" pitchFamily="18" charset="0"/>
              </a:defRPr>
            </a:lvl1pPr>
          </a:lstStyle>
          <a:p>
            <a:r>
              <a:rPr lang="en-US"/>
              <a:t>Add image/graphic/flowchart</a:t>
            </a:r>
            <a:br>
              <a:rPr lang="en-US"/>
            </a:br>
            <a:r>
              <a:rPr lang="en-US"/>
              <a:t>/SmartArt here</a:t>
            </a:r>
          </a:p>
        </p:txBody>
      </p:sp>
      <p:sp>
        <p:nvSpPr>
          <p:cNvPr id="14" name="Rectangle 13">
            <a:extLst>
              <a:ext uri="{FF2B5EF4-FFF2-40B4-BE49-F238E27FC236}">
                <a16:creationId xmlns:a16="http://schemas.microsoft.com/office/drawing/2014/main" id="{E045483A-2124-DB4B-AEBA-7CA1491B3B66}"/>
              </a:ext>
            </a:extLst>
          </p:cNvPr>
          <p:cNvSpPr>
            <a:spLocks noChangeArrowheads="1"/>
          </p:cNvSpPr>
          <p:nvPr userDrawn="1"/>
        </p:nvSpPr>
        <p:spPr bwMode="auto">
          <a:xfrm>
            <a:off x="474784" y="6375403"/>
            <a:ext cx="1034257" cy="20005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700">
                <a:solidFill>
                  <a:schemeClr val="tx1"/>
                </a:solidFill>
              </a:rPr>
              <a:t>© MC Advisory, 2024</a:t>
            </a:r>
          </a:p>
        </p:txBody>
      </p:sp>
      <p:pic>
        <p:nvPicPr>
          <p:cNvPr id="10" name="Picture 9" descr="Icon&#10;&#10;Description automatically generated">
            <a:extLst>
              <a:ext uri="{FF2B5EF4-FFF2-40B4-BE49-F238E27FC236}">
                <a16:creationId xmlns:a16="http://schemas.microsoft.com/office/drawing/2014/main" id="{0C2A5112-6702-4548-9B8A-D6FE3F3BD26B}"/>
              </a:ext>
            </a:extLst>
          </p:cNvPr>
          <p:cNvPicPr>
            <a:picLocks noChangeAspect="1"/>
          </p:cNvPicPr>
          <p:nvPr userDrawn="1"/>
        </p:nvPicPr>
        <p:blipFill>
          <a:blip r:embed="rId2"/>
          <a:stretch>
            <a:fillRect/>
          </a:stretch>
        </p:blipFill>
        <p:spPr>
          <a:xfrm>
            <a:off x="9874249" y="6232264"/>
            <a:ext cx="1694779" cy="362039"/>
          </a:xfrm>
          <a:prstGeom prst="rect">
            <a:avLst/>
          </a:prstGeom>
        </p:spPr>
      </p:pic>
      <p:sp>
        <p:nvSpPr>
          <p:cNvPr id="3" name="Rectangle 2">
            <a:extLst>
              <a:ext uri="{FF2B5EF4-FFF2-40B4-BE49-F238E27FC236}">
                <a16:creationId xmlns:a16="http://schemas.microsoft.com/office/drawing/2014/main" id="{3D36D815-37DC-0785-ABA6-45AC593D32BB}"/>
              </a:ext>
            </a:extLst>
          </p:cNvPr>
          <p:cNvSpPr/>
          <p:nvPr userDrawn="1"/>
        </p:nvSpPr>
        <p:spPr>
          <a:xfrm>
            <a:off x="596232" y="1053300"/>
            <a:ext cx="10972797" cy="1034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3870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and Footer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806CE1-7AD5-E04F-8EBE-D22E095146C8}"/>
              </a:ext>
            </a:extLst>
          </p:cNvPr>
          <p:cNvSpPr/>
          <p:nvPr userDrawn="1"/>
        </p:nvSpPr>
        <p:spPr>
          <a:xfrm>
            <a:off x="-24781" y="6775059"/>
            <a:ext cx="12241561" cy="95641"/>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CC51BA20-E6FE-1D4B-9BE3-A1A5AE1C3D57}"/>
              </a:ext>
            </a:extLst>
          </p:cNvPr>
          <p:cNvSpPr>
            <a:spLocks noGrp="1"/>
          </p:cNvSpPr>
          <p:nvPr>
            <p:ph type="title"/>
          </p:nvPr>
        </p:nvSpPr>
        <p:spPr>
          <a:xfrm>
            <a:off x="596232" y="512722"/>
            <a:ext cx="10972800" cy="518059"/>
          </a:xfrm>
          <a:prstGeom prst="rect">
            <a:avLst/>
          </a:prstGeom>
        </p:spPr>
        <p:txBody>
          <a:bodyPr>
            <a:noAutofit/>
          </a:bodyPr>
          <a:lstStyle>
            <a:lvl1pPr>
              <a:defRPr sz="2800" b="1" spc="50" baseline="0">
                <a:latin typeface="Arial" panose="020B0604020202020204" pitchFamily="34" charset="0"/>
                <a:cs typeface="Arial" panose="020B0604020202020204" pitchFamily="34" charset="0"/>
              </a:defRPr>
            </a:lvl1pPr>
          </a:lstStyle>
          <a:p>
            <a:r>
              <a:rPr lang="en-US"/>
              <a:t>Click to edit Master title style</a:t>
            </a:r>
          </a:p>
        </p:txBody>
      </p:sp>
      <p:sp>
        <p:nvSpPr>
          <p:cNvPr id="12" name="Rectangle 11">
            <a:extLst>
              <a:ext uri="{FF2B5EF4-FFF2-40B4-BE49-F238E27FC236}">
                <a16:creationId xmlns:a16="http://schemas.microsoft.com/office/drawing/2014/main" id="{3168C466-9F7E-B041-BEED-B1CE8728246D}"/>
              </a:ext>
            </a:extLst>
          </p:cNvPr>
          <p:cNvSpPr>
            <a:spLocks noChangeArrowheads="1"/>
          </p:cNvSpPr>
          <p:nvPr userDrawn="1"/>
        </p:nvSpPr>
        <p:spPr bwMode="auto">
          <a:xfrm>
            <a:off x="474784" y="6375403"/>
            <a:ext cx="1034257" cy="20005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700">
                <a:solidFill>
                  <a:schemeClr val="tx1"/>
                </a:solidFill>
              </a:rPr>
              <a:t>© MC Advisory, 2024</a:t>
            </a:r>
          </a:p>
        </p:txBody>
      </p:sp>
      <p:pic>
        <p:nvPicPr>
          <p:cNvPr id="8" name="Picture 7" descr="Icon&#10;&#10;Description automatically generated">
            <a:extLst>
              <a:ext uri="{FF2B5EF4-FFF2-40B4-BE49-F238E27FC236}">
                <a16:creationId xmlns:a16="http://schemas.microsoft.com/office/drawing/2014/main" id="{998D5182-94C2-A94C-935D-D067ED8299F4}"/>
              </a:ext>
            </a:extLst>
          </p:cNvPr>
          <p:cNvPicPr>
            <a:picLocks noChangeAspect="1"/>
          </p:cNvPicPr>
          <p:nvPr userDrawn="1"/>
        </p:nvPicPr>
        <p:blipFill>
          <a:blip r:embed="rId2"/>
          <a:stretch>
            <a:fillRect/>
          </a:stretch>
        </p:blipFill>
        <p:spPr>
          <a:xfrm>
            <a:off x="9874249" y="6232264"/>
            <a:ext cx="1694779" cy="362039"/>
          </a:xfrm>
          <a:prstGeom prst="rect">
            <a:avLst/>
          </a:prstGeom>
        </p:spPr>
      </p:pic>
    </p:spTree>
    <p:extLst>
      <p:ext uri="{BB962C8B-B14F-4D97-AF65-F5344CB8AC3E}">
        <p14:creationId xmlns:p14="http://schemas.microsoft.com/office/powerpoint/2010/main" val="269896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Only">
    <p:spTree>
      <p:nvGrpSpPr>
        <p:cNvPr id="1" name=""/>
        <p:cNvGrpSpPr/>
        <p:nvPr/>
      </p:nvGrpSpPr>
      <p:grpSpPr>
        <a:xfrm>
          <a:off x="0" y="0"/>
          <a:ext cx="0" cy="0"/>
          <a:chOff x="0" y="0"/>
          <a:chExt cx="0" cy="0"/>
        </a:xfrm>
      </p:grpSpPr>
      <p:pic>
        <p:nvPicPr>
          <p:cNvPr id="9" name="Picture 8" descr="A picture containing indoor, tiled, tile&#10;&#10;Description automatically generated">
            <a:extLst>
              <a:ext uri="{FF2B5EF4-FFF2-40B4-BE49-F238E27FC236}">
                <a16:creationId xmlns:a16="http://schemas.microsoft.com/office/drawing/2014/main" id="{260E00D3-8ECE-1340-886D-18341F34DFC4}"/>
              </a:ext>
            </a:extLst>
          </p:cNvPr>
          <p:cNvPicPr>
            <a:picLocks noChangeAspect="1"/>
          </p:cNvPicPr>
          <p:nvPr userDrawn="1"/>
        </p:nvPicPr>
        <p:blipFill rotWithShape="1">
          <a:blip r:embed="rId2">
            <a:alphaModFix amt="70000"/>
          </a:blip>
          <a:srcRect l="-5" t="6" r="5" b="26051"/>
          <a:stretch/>
        </p:blipFill>
        <p:spPr>
          <a:xfrm>
            <a:off x="-24782" y="0"/>
            <a:ext cx="12240000" cy="6803999"/>
          </a:xfrm>
          <a:prstGeom prst="rect">
            <a:avLst/>
          </a:prstGeom>
        </p:spPr>
      </p:pic>
      <p:sp>
        <p:nvSpPr>
          <p:cNvPr id="11" name="Rectangle 10">
            <a:extLst>
              <a:ext uri="{FF2B5EF4-FFF2-40B4-BE49-F238E27FC236}">
                <a16:creationId xmlns:a16="http://schemas.microsoft.com/office/drawing/2014/main" id="{4DB4F5D6-E535-EE44-AF60-96DA29101CEE}"/>
              </a:ext>
            </a:extLst>
          </p:cNvPr>
          <p:cNvSpPr/>
          <p:nvPr userDrawn="1"/>
        </p:nvSpPr>
        <p:spPr>
          <a:xfrm>
            <a:off x="-24781" y="6775059"/>
            <a:ext cx="12241561" cy="95641"/>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229783EF-348A-834F-840C-53529FDBCEDB}"/>
              </a:ext>
            </a:extLst>
          </p:cNvPr>
          <p:cNvSpPr>
            <a:spLocks noChangeArrowheads="1"/>
          </p:cNvSpPr>
          <p:nvPr userDrawn="1"/>
        </p:nvSpPr>
        <p:spPr bwMode="auto">
          <a:xfrm>
            <a:off x="474784" y="6375403"/>
            <a:ext cx="1034257" cy="20005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700">
                <a:solidFill>
                  <a:schemeClr val="tx1"/>
                </a:solidFill>
              </a:rPr>
              <a:t>© MC Advisory, 2024</a:t>
            </a:r>
          </a:p>
        </p:txBody>
      </p:sp>
      <p:pic>
        <p:nvPicPr>
          <p:cNvPr id="6" name="Picture 5" descr="Icon&#10;&#10;Description automatically generated">
            <a:extLst>
              <a:ext uri="{FF2B5EF4-FFF2-40B4-BE49-F238E27FC236}">
                <a16:creationId xmlns:a16="http://schemas.microsoft.com/office/drawing/2014/main" id="{AA2DC805-7028-1747-A2ED-D2CD360746EC}"/>
              </a:ext>
            </a:extLst>
          </p:cNvPr>
          <p:cNvPicPr>
            <a:picLocks noChangeAspect="1"/>
          </p:cNvPicPr>
          <p:nvPr userDrawn="1"/>
        </p:nvPicPr>
        <p:blipFill>
          <a:blip r:embed="rId3"/>
          <a:stretch>
            <a:fillRect/>
          </a:stretch>
        </p:blipFill>
        <p:spPr>
          <a:xfrm>
            <a:off x="3130220" y="2795783"/>
            <a:ext cx="5928434" cy="1266433"/>
          </a:xfrm>
          <a:prstGeom prst="rect">
            <a:avLst/>
          </a:prstGeom>
        </p:spPr>
      </p:pic>
    </p:spTree>
    <p:extLst>
      <p:ext uri="{BB962C8B-B14F-4D97-AF65-F5344CB8AC3E}">
        <p14:creationId xmlns:p14="http://schemas.microsoft.com/office/powerpoint/2010/main" val="243459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34AFC-ED4E-4C05-AFA0-7602B5780D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11C0BD-0873-4C85-9A72-19C4A30511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B5870-9C92-47AE-BD84-605C50EA8D9D}"/>
              </a:ext>
            </a:extLst>
          </p:cNvPr>
          <p:cNvSpPr>
            <a:spLocks noGrp="1"/>
          </p:cNvSpPr>
          <p:nvPr>
            <p:ph type="dt" sz="half" idx="10"/>
          </p:nvPr>
        </p:nvSpPr>
        <p:spPr/>
        <p:txBody>
          <a:bodyPr/>
          <a:lstStyle/>
          <a:p>
            <a:fld id="{D696F60C-5E0A-452B-8ACE-8A363ADEB8F5}" type="datetimeFigureOut">
              <a:rPr lang="en-US" smtClean="0"/>
              <a:t>3/21/2025</a:t>
            </a:fld>
            <a:endParaRPr lang="en-US"/>
          </a:p>
        </p:txBody>
      </p:sp>
      <p:sp>
        <p:nvSpPr>
          <p:cNvPr id="5" name="Footer Placeholder 4">
            <a:extLst>
              <a:ext uri="{FF2B5EF4-FFF2-40B4-BE49-F238E27FC236}">
                <a16:creationId xmlns:a16="http://schemas.microsoft.com/office/drawing/2014/main" id="{64621928-7B77-4DBB-B21C-5C625229D1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1C5DCC-23F4-49EA-A84A-8F8729005844}"/>
              </a:ext>
            </a:extLst>
          </p:cNvPr>
          <p:cNvSpPr>
            <a:spLocks noGrp="1"/>
          </p:cNvSpPr>
          <p:nvPr>
            <p:ph type="sldNum" sz="quarter" idx="12"/>
          </p:nvPr>
        </p:nvSpPr>
        <p:spPr/>
        <p:txBody>
          <a:bodyPr/>
          <a:lstStyle/>
          <a:p>
            <a:fld id="{BD204750-273F-4502-B300-D5C213260297}" type="slidenum">
              <a:rPr lang="en-US" smtClean="0"/>
              <a:t>‹#›</a:t>
            </a:fld>
            <a:endParaRPr lang="en-US"/>
          </a:p>
        </p:txBody>
      </p:sp>
    </p:spTree>
    <p:extLst>
      <p:ext uri="{BB962C8B-B14F-4D97-AF65-F5344CB8AC3E}">
        <p14:creationId xmlns:p14="http://schemas.microsoft.com/office/powerpoint/2010/main" val="1864450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34421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91" r:id="rId3"/>
    <p:sldLayoutId id="2147483689" r:id="rId4"/>
    <p:sldLayoutId id="2147483692" r:id="rId5"/>
    <p:sldLayoutId id="2147483690" r:id="rId6"/>
    <p:sldLayoutId id="2147483683" r:id="rId7"/>
    <p:sldLayoutId id="2147483725" r:id="rId8"/>
    <p:sldLayoutId id="214748372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37795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78A55-33E2-18D1-1828-210C64BA6BE4}"/>
              </a:ext>
            </a:extLst>
          </p:cNvPr>
          <p:cNvSpPr>
            <a:spLocks noGrp="1"/>
          </p:cNvSpPr>
          <p:nvPr>
            <p:ph type="ctrTitle"/>
          </p:nvPr>
        </p:nvSpPr>
        <p:spPr>
          <a:xfrm>
            <a:off x="772886" y="468086"/>
            <a:ext cx="10994571" cy="2177143"/>
          </a:xfrm>
        </p:spPr>
        <p:txBody>
          <a:bodyPr/>
          <a:lstStyle/>
          <a:p>
            <a:br>
              <a:rPr lang="en-US" sz="4800" dirty="0"/>
            </a:br>
            <a:r>
              <a:rPr lang="fr-FR" sz="4000" dirty="0">
                <a:latin typeface="Roboto" panose="02000000000000000000" pitchFamily="2" charset="0"/>
                <a:ea typeface="Roboto" panose="02000000000000000000" pitchFamily="2" charset="0"/>
                <a:cs typeface="Roboto" panose="02000000000000000000" pitchFamily="2" charset="0"/>
              </a:rPr>
              <a:t>Meilleures Pratiques pour le Recrutement et l’Embauche du Personnel Municipal</a:t>
            </a:r>
            <a:endParaRPr lang="en-US" sz="4000" dirty="0">
              <a:latin typeface="Roboto" panose="02000000000000000000" pitchFamily="2" charset="0"/>
              <a:ea typeface="Roboto" panose="02000000000000000000" pitchFamily="2" charset="0"/>
              <a:cs typeface="Roboto" panose="02000000000000000000" pitchFamily="2" charset="0"/>
            </a:endParaRPr>
          </a:p>
        </p:txBody>
      </p:sp>
      <p:sp>
        <p:nvSpPr>
          <p:cNvPr id="3" name="Subtitle 2">
            <a:extLst>
              <a:ext uri="{FF2B5EF4-FFF2-40B4-BE49-F238E27FC236}">
                <a16:creationId xmlns:a16="http://schemas.microsoft.com/office/drawing/2014/main" id="{9FD3222F-4E81-6892-7E8C-CAD2407D32F5}"/>
              </a:ext>
            </a:extLst>
          </p:cNvPr>
          <p:cNvSpPr>
            <a:spLocks noGrp="1"/>
          </p:cNvSpPr>
          <p:nvPr>
            <p:ph type="subTitle" idx="1"/>
          </p:nvPr>
        </p:nvSpPr>
        <p:spPr>
          <a:xfrm>
            <a:off x="914401" y="3008671"/>
            <a:ext cx="9307285" cy="2497393"/>
          </a:xfrm>
        </p:spPr>
        <p:txBody>
          <a:bodyPr/>
          <a:lstStyle/>
          <a:p>
            <a:r>
              <a:rPr lang="fr-FR" sz="20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Présenté par MC Advisory et McInnes Cooper</a:t>
            </a:r>
          </a:p>
          <a:p>
            <a:endParaRPr lang="fr-FR" sz="20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endParaRPr>
          </a:p>
          <a:p>
            <a:r>
              <a:rPr lang="fr-FR" sz="20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Relever les défis en matière de main-d'œuvre dans les municipalités du Nouveau-Brunswick grâce à des stratégies novatrices de recrutement, d'intégration et de maintien en poste.</a:t>
            </a:r>
          </a:p>
          <a:p>
            <a:endParaRPr lang="fr-FR" sz="2000" dirty="0">
              <a:latin typeface="Roboto" panose="02000000000000000000" pitchFamily="2" charset="0"/>
              <a:ea typeface="Roboto" panose="02000000000000000000" pitchFamily="2" charset="0"/>
              <a:cs typeface="Roboto" panose="02000000000000000000" pitchFamily="2" charset="0"/>
            </a:endParaRPr>
          </a:p>
          <a:p>
            <a:r>
              <a:rPr lang="fr-FR" sz="2400" b="1" dirty="0">
                <a:latin typeface="Roboto" panose="02000000000000000000" pitchFamily="2" charset="0"/>
                <a:ea typeface="Roboto" panose="02000000000000000000" pitchFamily="2" charset="0"/>
                <a:cs typeface="Roboto" panose="02000000000000000000" pitchFamily="2" charset="0"/>
              </a:rPr>
              <a:t>Présenté par Tanya Tynski et Chris Pelkey</a:t>
            </a:r>
            <a:endParaRPr lang="en-US" sz="3200" b="1" dirty="0"/>
          </a:p>
        </p:txBody>
      </p:sp>
    </p:spTree>
    <p:extLst>
      <p:ext uri="{BB962C8B-B14F-4D97-AF65-F5344CB8AC3E}">
        <p14:creationId xmlns:p14="http://schemas.microsoft.com/office/powerpoint/2010/main" val="3656280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no discrimination transparent">
            <a:extLst>
              <a:ext uri="{FF2B5EF4-FFF2-40B4-BE49-F238E27FC236}">
                <a16:creationId xmlns:a16="http://schemas.microsoft.com/office/drawing/2014/main" id="{9DFB8443-B45E-F000-28EA-526D7892E19D}"/>
              </a:ext>
            </a:extLst>
          </p:cNvPr>
          <p:cNvPicPr>
            <a:picLocks noGrp="1" noChangeAspect="1" noChangeArrowheads="1"/>
          </p:cNvPicPr>
          <p:nvPr>
            <p:ph sz="quarter" idx="18"/>
          </p:nvPr>
        </p:nvPicPr>
        <p:blipFill>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bwMode="auto">
          <a:xfrm>
            <a:off x="7026277" y="1897457"/>
            <a:ext cx="3627434" cy="334089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E8AB65AB-9163-91F8-7DF0-AB4844863B15}"/>
              </a:ext>
            </a:extLst>
          </p:cNvPr>
          <p:cNvSpPr>
            <a:spLocks noGrp="1"/>
          </p:cNvSpPr>
          <p:nvPr>
            <p:ph type="body" sz="quarter" idx="10"/>
          </p:nvPr>
        </p:nvSpPr>
        <p:spPr>
          <a:xfrm>
            <a:off x="596232" y="2077279"/>
            <a:ext cx="5499768" cy="3530646"/>
          </a:xfrm>
        </p:spPr>
        <p:txBody>
          <a:bodyPr/>
          <a:lstStyle/>
          <a:p>
            <a:pPr>
              <a:buFont typeface="Wingdings" panose="05000000000000000000" pitchFamily="2" charset="2"/>
              <a:buChar char="q"/>
            </a:pPr>
            <a:r>
              <a:rPr lang="fr-FR" dirty="0"/>
              <a:t>Prévoyez-vous avoir des enfants ?</a:t>
            </a:r>
          </a:p>
          <a:p>
            <a:pPr>
              <a:buFont typeface="Wingdings" panose="05000000000000000000" pitchFamily="2" charset="2"/>
              <a:buChar char="q"/>
            </a:pPr>
            <a:r>
              <a:rPr lang="fr-FR" dirty="0"/>
              <a:t>Que fait votre femme dans la vie ?</a:t>
            </a:r>
          </a:p>
          <a:p>
            <a:pPr>
              <a:buFont typeface="Wingdings" panose="05000000000000000000" pitchFamily="2" charset="2"/>
              <a:buChar char="q"/>
            </a:pPr>
            <a:r>
              <a:rPr lang="fr-FR" dirty="0"/>
              <a:t>Est-ce votre nom de mariée ?</a:t>
            </a:r>
          </a:p>
          <a:p>
            <a:pPr>
              <a:buFont typeface="Wingdings" panose="05000000000000000000" pitchFamily="2" charset="2"/>
              <a:buChar char="q"/>
            </a:pPr>
            <a:r>
              <a:rPr lang="fr-FR" dirty="0"/>
              <a:t>L'anglais est-il votre langue maternelle ?</a:t>
            </a:r>
          </a:p>
          <a:p>
            <a:pPr>
              <a:buFont typeface="Wingdings" panose="05000000000000000000" pitchFamily="2" charset="2"/>
              <a:buChar char="q"/>
            </a:pPr>
            <a:r>
              <a:rPr lang="fr-FR" dirty="0"/>
              <a:t>Votre famille mange-t-elle de la dinde ou du jambon pour le dîner de Pâques ?</a:t>
            </a:r>
            <a:endParaRPr lang="en-US" dirty="0"/>
          </a:p>
        </p:txBody>
      </p:sp>
      <p:sp>
        <p:nvSpPr>
          <p:cNvPr id="12291" name="Title 2"/>
          <p:cNvSpPr>
            <a:spLocks noGrp="1"/>
          </p:cNvSpPr>
          <p:nvPr>
            <p:ph type="title"/>
          </p:nvPr>
        </p:nvSpPr>
        <p:spPr/>
        <p:txBody>
          <a:bodyPr/>
          <a:lstStyle/>
          <a:p>
            <a:r>
              <a:rPr lang="fr-FR" dirty="0"/>
              <a:t>2. Ne posez pas de questions discriminatoires</a:t>
            </a:r>
            <a:endParaRPr lang="en-US" dirty="0">
              <a:latin typeface="Arial" charset="0"/>
              <a:cs typeface="Arial" charset="0"/>
            </a:endParaRPr>
          </a:p>
        </p:txBody>
      </p:sp>
    </p:spTree>
    <p:extLst>
      <p:ext uri="{BB962C8B-B14F-4D97-AF65-F5344CB8AC3E}">
        <p14:creationId xmlns:p14="http://schemas.microsoft.com/office/powerpoint/2010/main" val="395375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898D54-16AF-0165-A5A6-1651717CD8A2}"/>
              </a:ext>
            </a:extLst>
          </p:cNvPr>
          <p:cNvSpPr>
            <a:spLocks noGrp="1"/>
          </p:cNvSpPr>
          <p:nvPr>
            <p:ph type="body" sz="quarter" idx="10"/>
          </p:nvPr>
        </p:nvSpPr>
        <p:spPr>
          <a:xfrm>
            <a:off x="596232" y="2146852"/>
            <a:ext cx="5377576" cy="3461073"/>
          </a:xfrm>
        </p:spPr>
        <p:txBody>
          <a:bodyPr/>
          <a:lstStyle/>
          <a:p>
            <a:pPr>
              <a:buFont typeface="Arial" panose="020B0604020202020204" pitchFamily="34" charset="0"/>
              <a:buChar char="?"/>
            </a:pPr>
            <a:r>
              <a:rPr lang="fr-FR" dirty="0"/>
              <a:t>Savez-vous qui vous recherchez</a:t>
            </a:r>
          </a:p>
          <a:p>
            <a:pPr>
              <a:buFont typeface="Arial" panose="020B0604020202020204" pitchFamily="34" charset="0"/>
              <a:buChar char="?"/>
            </a:pPr>
            <a:r>
              <a:rPr lang="fr-FR" dirty="0"/>
              <a:t>Est-ce raisonnable dans les circonstances </a:t>
            </a:r>
          </a:p>
          <a:p>
            <a:pPr>
              <a:buFont typeface="Arial" panose="020B0604020202020204" pitchFamily="34" charset="0"/>
              <a:buChar char="?"/>
            </a:pPr>
            <a:r>
              <a:rPr lang="fr-FR" dirty="0"/>
              <a:t>Ce service devrait-il être interne ou confié à un tiers</a:t>
            </a:r>
          </a:p>
          <a:p>
            <a:pPr>
              <a:buFont typeface="Arial" panose="020B0604020202020204" pitchFamily="34" charset="0"/>
              <a:buChar char="?"/>
            </a:pPr>
            <a:r>
              <a:rPr lang="fr-FR" dirty="0"/>
              <a:t>Avez-vous le consentement (idéalement sur le formulaire de demande ou lors de l'entretien) </a:t>
            </a:r>
            <a:endParaRPr lang="en-US" dirty="0"/>
          </a:p>
        </p:txBody>
      </p:sp>
      <p:sp>
        <p:nvSpPr>
          <p:cNvPr id="3" name="Title 2"/>
          <p:cNvSpPr>
            <a:spLocks noGrp="1"/>
          </p:cNvSpPr>
          <p:nvPr>
            <p:ph type="title"/>
          </p:nvPr>
        </p:nvSpPr>
        <p:spPr/>
        <p:txBody>
          <a:bodyPr/>
          <a:lstStyle/>
          <a:p>
            <a:r>
              <a:rPr lang="en-CA" dirty="0"/>
              <a:t>3. </a:t>
            </a:r>
            <a:r>
              <a:rPr lang="fr-FR" dirty="0"/>
              <a:t>Faites attention à l’examen des réseaux sociaux</a:t>
            </a:r>
            <a:endParaRPr lang="en-US" dirty="0"/>
          </a:p>
        </p:txBody>
      </p:sp>
      <p:pic>
        <p:nvPicPr>
          <p:cNvPr id="8" name="Content Placeholder 7" descr="A red and white triangle sign with a black exclamation mark&#10;&#10;AI-generated content may be incorrect.">
            <a:extLst>
              <a:ext uri="{FF2B5EF4-FFF2-40B4-BE49-F238E27FC236}">
                <a16:creationId xmlns:a16="http://schemas.microsoft.com/office/drawing/2014/main" id="{2AD3AA92-9827-E89B-835E-EF282AA0B4A5}"/>
              </a:ext>
            </a:extLst>
          </p:cNvPr>
          <p:cNvPicPr>
            <a:picLocks noGrp="1" noChangeAspect="1"/>
          </p:cNvPicPr>
          <p:nvPr>
            <p:ph sz="quarter" idx="18"/>
          </p:nvPr>
        </p:nvPicPr>
        <p:blipFill>
          <a:blip r:embed="rId3">
            <a:clrChange>
              <a:clrFrom>
                <a:srgbClr val="FFFFFF"/>
              </a:clrFrom>
              <a:clrTo>
                <a:srgbClr val="FFFFFF">
                  <a:alpha val="0"/>
                </a:srgbClr>
              </a:clrTo>
            </a:clrChange>
          </a:blip>
          <a:stretch>
            <a:fillRect/>
          </a:stretch>
        </p:blipFill>
        <p:spPr>
          <a:xfrm>
            <a:off x="6514374" y="1527175"/>
            <a:ext cx="4651239" cy="4081463"/>
          </a:xfrm>
        </p:spPr>
      </p:pic>
    </p:spTree>
    <p:extLst>
      <p:ext uri="{BB962C8B-B14F-4D97-AF65-F5344CB8AC3E}">
        <p14:creationId xmlns:p14="http://schemas.microsoft.com/office/powerpoint/2010/main" val="1758704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4. </a:t>
            </a:r>
            <a:r>
              <a:rPr lang="en-CA" dirty="0" err="1"/>
              <a:t>Parlez</a:t>
            </a:r>
            <a:r>
              <a:rPr lang="en-CA" dirty="0"/>
              <a:t> avec prudence</a:t>
            </a:r>
          </a:p>
        </p:txBody>
      </p:sp>
      <p:graphicFrame>
        <p:nvGraphicFramePr>
          <p:cNvPr id="2" name="Diagram 1"/>
          <p:cNvGraphicFramePr/>
          <p:nvPr/>
        </p:nvGraphicFramePr>
        <p:xfrm>
          <a:off x="1051035" y="590627"/>
          <a:ext cx="9701048" cy="5676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0331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D367E12-92E1-9A88-4A8F-44963FCA94A5}"/>
              </a:ext>
            </a:extLst>
          </p:cNvPr>
          <p:cNvSpPr>
            <a:spLocks noGrp="1"/>
          </p:cNvSpPr>
          <p:nvPr>
            <p:ph type="body" sz="quarter" idx="10"/>
          </p:nvPr>
        </p:nvSpPr>
        <p:spPr>
          <a:xfrm>
            <a:off x="596232" y="2202401"/>
            <a:ext cx="5377576" cy="3405523"/>
          </a:xfrm>
        </p:spPr>
        <p:txBody>
          <a:bodyPr/>
          <a:lstStyle/>
          <a:p>
            <a:pPr>
              <a:buFont typeface="Wingdings" pitchFamily="2" charset="2"/>
              <a:buChar char="ü"/>
            </a:pPr>
            <a:r>
              <a:rPr lang="fr-FR" dirty="0"/>
              <a:t>Termes clés</a:t>
            </a:r>
          </a:p>
          <a:p>
            <a:pPr>
              <a:buFont typeface="Wingdings" pitchFamily="2" charset="2"/>
              <a:buChar char="ü"/>
            </a:pPr>
            <a:r>
              <a:rPr lang="fr-FR" dirty="0"/>
              <a:t>Les définir au moment de l'embauche</a:t>
            </a:r>
          </a:p>
          <a:p>
            <a:pPr>
              <a:buFont typeface="Wingdings" pitchFamily="2" charset="2"/>
              <a:buChar char="ü"/>
            </a:pPr>
            <a:r>
              <a:rPr lang="fr-FR" dirty="0"/>
              <a:t>Éviter les litiges, les coûts et les pertes de temps</a:t>
            </a:r>
          </a:p>
          <a:p>
            <a:pPr>
              <a:buFont typeface="Wingdings" pitchFamily="2" charset="2"/>
              <a:buChar char="ü"/>
            </a:pPr>
            <a:r>
              <a:rPr lang="fr-FR" dirty="0"/>
              <a:t>Faciliter la fin de la relation de travail</a:t>
            </a:r>
            <a:endParaRPr lang="en-US" dirty="0"/>
          </a:p>
        </p:txBody>
      </p:sp>
      <p:sp>
        <p:nvSpPr>
          <p:cNvPr id="2" name="Title 1"/>
          <p:cNvSpPr>
            <a:spLocks noGrp="1"/>
          </p:cNvSpPr>
          <p:nvPr>
            <p:ph type="title"/>
          </p:nvPr>
        </p:nvSpPr>
        <p:spPr/>
        <p:txBody>
          <a:bodyPr/>
          <a:lstStyle/>
          <a:p>
            <a:r>
              <a:rPr lang="en-CA" dirty="0"/>
              <a:t>5. </a:t>
            </a:r>
            <a:r>
              <a:rPr lang="fr-FR" dirty="0"/>
              <a:t>Utilisez des contrats d’emploi écrits</a:t>
            </a:r>
            <a:endParaRPr lang="en-CA" dirty="0"/>
          </a:p>
        </p:txBody>
      </p:sp>
      <p:pic>
        <p:nvPicPr>
          <p:cNvPr id="8" name="Content Placeholder 7" descr="A black and white symbol of a balance&#10;&#10;AI-generated content may be incorrect.">
            <a:extLst>
              <a:ext uri="{FF2B5EF4-FFF2-40B4-BE49-F238E27FC236}">
                <a16:creationId xmlns:a16="http://schemas.microsoft.com/office/drawing/2014/main" id="{A7D0A58A-30D5-85AB-1C57-AAECA4E768A9}"/>
              </a:ext>
            </a:extLst>
          </p:cNvPr>
          <p:cNvPicPr>
            <a:picLocks noGrp="1" noChangeAspect="1"/>
          </p:cNvPicPr>
          <p:nvPr>
            <p:ph sz="quarter" idx="18"/>
          </p:nvPr>
        </p:nvPicPr>
        <p:blipFill>
          <a:blip r:embed="rId3">
            <a:clrChange>
              <a:clrFrom>
                <a:srgbClr val="FFFFFF"/>
              </a:clrFrom>
              <a:clrTo>
                <a:srgbClr val="FFFFFF">
                  <a:alpha val="0"/>
                </a:srgbClr>
              </a:clrTo>
            </a:clrChange>
          </a:blip>
          <a:stretch>
            <a:fillRect/>
          </a:stretch>
        </p:blipFill>
        <p:spPr>
          <a:xfrm>
            <a:off x="6799262" y="1527175"/>
            <a:ext cx="4081463" cy="4081463"/>
          </a:xfrm>
        </p:spPr>
      </p:pic>
    </p:spTree>
    <p:extLst>
      <p:ext uri="{BB962C8B-B14F-4D97-AF65-F5344CB8AC3E}">
        <p14:creationId xmlns:p14="http://schemas.microsoft.com/office/powerpoint/2010/main" val="3110938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726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801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209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204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357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8A573-41F4-D999-F90C-090DD7C12158}"/>
              </a:ext>
            </a:extLst>
          </p:cNvPr>
          <p:cNvSpPr>
            <a:spLocks noGrp="1"/>
          </p:cNvSpPr>
          <p:nvPr>
            <p:ph type="title"/>
          </p:nvPr>
        </p:nvSpPr>
        <p:spPr>
          <a:xfrm>
            <a:off x="596232" y="598714"/>
            <a:ext cx="10972800" cy="432068"/>
          </a:xfrm>
        </p:spPr>
        <p:txBody>
          <a:bodyPr/>
          <a:lstStyle/>
          <a:p>
            <a:r>
              <a:rPr lang="fr-FR" dirty="0">
                <a:latin typeface="Roboto" panose="02000000000000000000" pitchFamily="2" charset="0"/>
                <a:ea typeface="Roboto" panose="02000000000000000000" pitchFamily="2" charset="0"/>
                <a:cs typeface="Roboto" panose="02000000000000000000" pitchFamily="2" charset="0"/>
              </a:rPr>
              <a:t>Défis Actuels dans les municipalités du Nouveau-Brunswick</a:t>
            </a:r>
            <a:endParaRPr lang="en-US" dirty="0"/>
          </a:p>
        </p:txBody>
      </p:sp>
      <p:sp>
        <p:nvSpPr>
          <p:cNvPr id="3" name="Text Placeholder 2">
            <a:extLst>
              <a:ext uri="{FF2B5EF4-FFF2-40B4-BE49-F238E27FC236}">
                <a16:creationId xmlns:a16="http://schemas.microsoft.com/office/drawing/2014/main" id="{3C607E2C-5214-10C3-9CD8-47225CA934E1}"/>
              </a:ext>
            </a:extLst>
          </p:cNvPr>
          <p:cNvSpPr>
            <a:spLocks noGrp="1"/>
          </p:cNvSpPr>
          <p:nvPr>
            <p:ph type="body" sz="quarter" idx="13"/>
          </p:nvPr>
        </p:nvSpPr>
        <p:spPr>
          <a:xfrm>
            <a:off x="596232" y="1829599"/>
            <a:ext cx="5096998" cy="4080750"/>
          </a:xfrm>
        </p:spPr>
        <p:txBody>
          <a:bodyPr/>
          <a:lstStyle/>
          <a:p>
            <a:r>
              <a:rPr lang="en-US" dirty="0">
                <a:latin typeface="Roboto" panose="02000000000000000000" pitchFamily="2" charset="0"/>
                <a:ea typeface="Roboto" panose="02000000000000000000" pitchFamily="2" charset="0"/>
                <a:cs typeface="Roboto" panose="02000000000000000000" pitchFamily="2" charset="0"/>
              </a:rPr>
              <a:t>Main-</a:t>
            </a:r>
            <a:r>
              <a:rPr lang="en-US" dirty="0" err="1">
                <a:latin typeface="Roboto" panose="02000000000000000000" pitchFamily="2" charset="0"/>
                <a:ea typeface="Roboto" panose="02000000000000000000" pitchFamily="2" charset="0"/>
                <a:cs typeface="Roboto" panose="02000000000000000000" pitchFamily="2" charset="0"/>
              </a:rPr>
              <a:t>d'œuvre</a:t>
            </a:r>
            <a:r>
              <a:rPr lang="en-US" dirty="0">
                <a:latin typeface="Roboto" panose="02000000000000000000" pitchFamily="2" charset="0"/>
                <a:ea typeface="Roboto" panose="02000000000000000000" pitchFamily="2" charset="0"/>
                <a:cs typeface="Roboto" panose="02000000000000000000" pitchFamily="2" charset="0"/>
              </a:rPr>
              <a:t> </a:t>
            </a:r>
            <a:r>
              <a:rPr lang="en-US" dirty="0" err="1">
                <a:latin typeface="Roboto" panose="02000000000000000000" pitchFamily="2" charset="0"/>
                <a:ea typeface="Roboto" panose="02000000000000000000" pitchFamily="2" charset="0"/>
                <a:cs typeface="Roboto" panose="02000000000000000000" pitchFamily="2" charset="0"/>
              </a:rPr>
              <a:t>Vieillissante</a:t>
            </a:r>
            <a:endParaRPr lang="en-US" dirty="0">
              <a:latin typeface="Roboto" panose="02000000000000000000" pitchFamily="2" charset="0"/>
              <a:ea typeface="Roboto" panose="02000000000000000000" pitchFamily="2" charset="0"/>
              <a:cs typeface="Roboto" panose="02000000000000000000" pitchFamily="2" charset="0"/>
            </a:endParaRPr>
          </a:p>
          <a:p>
            <a:pPr lvl="1"/>
            <a:r>
              <a:rPr lang="fr-FR" sz="18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Environ 22% de la main-d'œuvre est âgée de 55 ans et plus.</a:t>
            </a:r>
          </a:p>
          <a:p>
            <a:pPr lvl="1"/>
            <a:r>
              <a:rPr lang="fr-FR" sz="18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Les jeunes commencent à travailler plus tard.</a:t>
            </a:r>
          </a:p>
          <a:p>
            <a:pPr lvl="1"/>
            <a:r>
              <a:rPr lang="fr-FR" sz="18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Manque de connaissances.</a:t>
            </a:r>
            <a:br>
              <a:rPr lang="en-US" sz="18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br>
            <a:endParaRPr lang="en-US" sz="18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endParaRPr>
          </a:p>
          <a:p>
            <a:r>
              <a:rPr lang="fr-FR"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La Concurrence du Secteur Privé</a:t>
            </a:r>
          </a:p>
          <a:p>
            <a:pPr lvl="1"/>
            <a:r>
              <a:rPr lang="fr-FR" sz="18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Les municipalités ont du mal à rivaliser avec les entreprises privées pour attirer les talents spécialisés.</a:t>
            </a:r>
            <a:endParaRPr lang="en-US" dirty="0"/>
          </a:p>
        </p:txBody>
      </p:sp>
      <p:sp>
        <p:nvSpPr>
          <p:cNvPr id="4" name="Text Placeholder 3">
            <a:extLst>
              <a:ext uri="{FF2B5EF4-FFF2-40B4-BE49-F238E27FC236}">
                <a16:creationId xmlns:a16="http://schemas.microsoft.com/office/drawing/2014/main" id="{CA995450-7105-38BD-59AD-5C31C2C45B57}"/>
              </a:ext>
            </a:extLst>
          </p:cNvPr>
          <p:cNvSpPr>
            <a:spLocks noGrp="1"/>
          </p:cNvSpPr>
          <p:nvPr>
            <p:ph type="body" sz="quarter" idx="16"/>
          </p:nvPr>
        </p:nvSpPr>
        <p:spPr>
          <a:xfrm>
            <a:off x="6597448" y="1829599"/>
            <a:ext cx="5096998" cy="4080750"/>
          </a:xfrm>
        </p:spPr>
        <p:txBody>
          <a:bodyPr/>
          <a:lstStyle/>
          <a:p>
            <a:r>
              <a:rPr lang="en-US" dirty="0" err="1">
                <a:latin typeface="Roboto" panose="02000000000000000000" pitchFamily="2" charset="0"/>
                <a:ea typeface="Roboto" panose="02000000000000000000" pitchFamily="2" charset="0"/>
                <a:cs typeface="Roboto" panose="02000000000000000000" pitchFamily="2" charset="0"/>
              </a:rPr>
              <a:t>Évolution</a:t>
            </a:r>
            <a:r>
              <a:rPr lang="en-US" dirty="0">
                <a:latin typeface="Roboto" panose="02000000000000000000" pitchFamily="2" charset="0"/>
                <a:ea typeface="Roboto" panose="02000000000000000000" pitchFamily="2" charset="0"/>
                <a:cs typeface="Roboto" panose="02000000000000000000" pitchFamily="2" charset="0"/>
              </a:rPr>
              <a:t> des </a:t>
            </a:r>
            <a:r>
              <a:rPr lang="en-US" dirty="0" err="1">
                <a:latin typeface="Roboto" panose="02000000000000000000" pitchFamily="2" charset="0"/>
                <a:ea typeface="Roboto" panose="02000000000000000000" pitchFamily="2" charset="0"/>
                <a:cs typeface="Roboto" panose="02000000000000000000" pitchFamily="2" charset="0"/>
              </a:rPr>
              <a:t>Compétences</a:t>
            </a:r>
            <a:r>
              <a:rPr lang="en-US" dirty="0">
                <a:latin typeface="Roboto" panose="02000000000000000000" pitchFamily="2" charset="0"/>
                <a:ea typeface="Roboto" panose="02000000000000000000" pitchFamily="2" charset="0"/>
                <a:cs typeface="Roboto" panose="02000000000000000000" pitchFamily="2" charset="0"/>
              </a:rPr>
              <a:t> </a:t>
            </a:r>
            <a:r>
              <a:rPr lang="en-US" dirty="0" err="1">
                <a:latin typeface="Roboto" panose="02000000000000000000" pitchFamily="2" charset="0"/>
                <a:ea typeface="Roboto" panose="02000000000000000000" pitchFamily="2" charset="0"/>
                <a:cs typeface="Roboto" panose="02000000000000000000" pitchFamily="2" charset="0"/>
              </a:rPr>
              <a:t>Requises</a:t>
            </a:r>
            <a:endParaRPr lang="en-US" dirty="0">
              <a:latin typeface="Roboto" panose="02000000000000000000" pitchFamily="2" charset="0"/>
              <a:ea typeface="Roboto" panose="02000000000000000000" pitchFamily="2" charset="0"/>
              <a:cs typeface="Roboto" panose="02000000000000000000" pitchFamily="2" charset="0"/>
            </a:endParaRPr>
          </a:p>
          <a:p>
            <a:pPr lvl="1"/>
            <a:r>
              <a:rPr lang="fr-FR" sz="18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Les fonctions municipales modernes exigent de nouvelles compétences techniques et numériques.</a:t>
            </a:r>
            <a:endParaRPr lang="en-US" sz="18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endParaRPr>
          </a:p>
          <a:p>
            <a:pPr marL="457200" lvl="1" indent="0">
              <a:buNone/>
            </a:pPr>
            <a:endParaRPr lang="en-US" sz="18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endParaRPr>
          </a:p>
          <a:p>
            <a:pPr marL="457200" lvl="1" indent="0">
              <a:buNone/>
            </a:pPr>
            <a:endParaRPr lang="en-US" sz="18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endParaRPr>
          </a:p>
          <a:p>
            <a:r>
              <a:rPr lang="en-US" dirty="0" err="1">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Ressources</a:t>
            </a:r>
            <a:r>
              <a:rPr lang="en-US"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 </a:t>
            </a:r>
            <a:r>
              <a:rPr lang="en-US" dirty="0" err="1">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Limitées</a:t>
            </a:r>
            <a:endParaRPr lang="en-US"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endParaRPr>
          </a:p>
          <a:p>
            <a:pPr lvl="1"/>
            <a:r>
              <a:rPr lang="fr-FR" sz="18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Les contraintes budgétaires affectent la compétitivité des rémunérations et les efforts de recrutement. </a:t>
            </a:r>
            <a:r>
              <a:rPr lang="en-US" sz="18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	</a:t>
            </a:r>
          </a:p>
          <a:p>
            <a:endParaRPr lang="en-US" dirty="0"/>
          </a:p>
        </p:txBody>
      </p:sp>
    </p:spTree>
    <p:extLst>
      <p:ext uri="{BB962C8B-B14F-4D97-AF65-F5344CB8AC3E}">
        <p14:creationId xmlns:p14="http://schemas.microsoft.com/office/powerpoint/2010/main" val="1235673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0725-46D9-0F8C-16EF-AE0190211565}"/>
              </a:ext>
            </a:extLst>
          </p:cNvPr>
          <p:cNvSpPr>
            <a:spLocks noGrp="1"/>
          </p:cNvSpPr>
          <p:nvPr>
            <p:ph type="title"/>
          </p:nvPr>
        </p:nvSpPr>
        <p:spPr/>
        <p:txBody>
          <a:bodyPr/>
          <a:lstStyle/>
          <a:p>
            <a:r>
              <a:rPr lang="en-US" sz="2800" dirty="0" err="1">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Stratégies</a:t>
            </a:r>
            <a:r>
              <a:rPr lang="en-US" sz="28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 de </a:t>
            </a:r>
            <a:r>
              <a:rPr lang="en-US" sz="2800" dirty="0" err="1">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recrutement</a:t>
            </a:r>
            <a:r>
              <a:rPr lang="en-US" sz="28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innovantes</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3" name="Text Placeholder 2">
            <a:extLst>
              <a:ext uri="{FF2B5EF4-FFF2-40B4-BE49-F238E27FC236}">
                <a16:creationId xmlns:a16="http://schemas.microsoft.com/office/drawing/2014/main" id="{6216DE67-74CD-80CB-2CE3-0191BE135A06}"/>
              </a:ext>
            </a:extLst>
          </p:cNvPr>
          <p:cNvSpPr>
            <a:spLocks noGrp="1"/>
          </p:cNvSpPr>
          <p:nvPr>
            <p:ph type="body" sz="quarter" idx="13"/>
          </p:nvPr>
        </p:nvSpPr>
        <p:spPr>
          <a:xfrm>
            <a:off x="596231" y="1829599"/>
            <a:ext cx="3812483" cy="4080750"/>
          </a:xfrm>
        </p:spPr>
        <p:txBody>
          <a:bodyPr/>
          <a:lstStyle/>
          <a:p>
            <a:r>
              <a:rPr lang="en-US" dirty="0">
                <a:latin typeface="Roboto" panose="02000000000000000000" pitchFamily="2" charset="0"/>
                <a:ea typeface="Roboto" panose="02000000000000000000" pitchFamily="2" charset="0"/>
                <a:cs typeface="Roboto" panose="02000000000000000000" pitchFamily="2" charset="0"/>
              </a:rPr>
              <a:t>Engagement Numérique</a:t>
            </a:r>
          </a:p>
          <a:p>
            <a:pPr lvl="1"/>
            <a:r>
              <a:rPr lang="fr-FR" sz="1800" dirty="0">
                <a:latin typeface="Roboto" panose="02000000000000000000" pitchFamily="2" charset="0"/>
                <a:ea typeface="Roboto" panose="02000000000000000000" pitchFamily="2" charset="0"/>
                <a:cs typeface="Roboto" panose="02000000000000000000" pitchFamily="2" charset="0"/>
              </a:rPr>
              <a:t>Exploiter les plateformes de médias sociaux et les sites web municipaux pour présenter la culture du lieu de travail et les opportunités de carrière.</a:t>
            </a:r>
          </a:p>
          <a:p>
            <a:pPr marL="457200" lvl="1" indent="0">
              <a:buNone/>
            </a:pPr>
            <a:endParaRPr lang="en-US" sz="1800" dirty="0">
              <a:latin typeface="Roboto" panose="02000000000000000000" pitchFamily="2" charset="0"/>
              <a:ea typeface="Roboto" panose="02000000000000000000" pitchFamily="2" charset="0"/>
              <a:cs typeface="Roboto" panose="02000000000000000000" pitchFamily="2" charset="0"/>
            </a:endParaRPr>
          </a:p>
          <a:p>
            <a:r>
              <a:rPr lang="en-US" dirty="0">
                <a:latin typeface="Roboto" panose="02000000000000000000" pitchFamily="2" charset="0"/>
                <a:ea typeface="Roboto" panose="02000000000000000000" pitchFamily="2" charset="0"/>
                <a:cs typeface="Roboto" panose="02000000000000000000" pitchFamily="2" charset="0"/>
              </a:rPr>
              <a:t>Impact Significative</a:t>
            </a:r>
          </a:p>
          <a:p>
            <a:pPr lvl="1"/>
            <a:r>
              <a:rPr lang="fr-FR" sz="1800" dirty="0">
                <a:latin typeface="Roboto" panose="02000000000000000000" pitchFamily="2" charset="0"/>
                <a:ea typeface="Roboto" panose="02000000000000000000" pitchFamily="2" charset="0"/>
                <a:cs typeface="Roboto" panose="02000000000000000000" pitchFamily="2" charset="0"/>
              </a:rPr>
              <a:t>Insister sur la valeur du service public et la contribution à la communauté dans les descriptions de poste et les entretiens d'embauche.</a:t>
            </a:r>
            <a:endParaRPr lang="en-US" sz="1800" dirty="0">
              <a:latin typeface="Roboto" panose="02000000000000000000" pitchFamily="2" charset="0"/>
              <a:ea typeface="Roboto" panose="02000000000000000000" pitchFamily="2" charset="0"/>
              <a:cs typeface="Roboto" panose="02000000000000000000" pitchFamily="2" charset="0"/>
            </a:endParaRPr>
          </a:p>
        </p:txBody>
      </p:sp>
      <p:sp>
        <p:nvSpPr>
          <p:cNvPr id="4" name="Text Placeholder 3">
            <a:extLst>
              <a:ext uri="{FF2B5EF4-FFF2-40B4-BE49-F238E27FC236}">
                <a16:creationId xmlns:a16="http://schemas.microsoft.com/office/drawing/2014/main" id="{E225D6C8-C458-A9BB-230C-EB2E2DEEA6EE}"/>
              </a:ext>
            </a:extLst>
          </p:cNvPr>
          <p:cNvSpPr>
            <a:spLocks noGrp="1"/>
          </p:cNvSpPr>
          <p:nvPr>
            <p:ph type="body" sz="quarter" idx="16"/>
          </p:nvPr>
        </p:nvSpPr>
        <p:spPr>
          <a:xfrm>
            <a:off x="7641772" y="1829599"/>
            <a:ext cx="3927260" cy="4080750"/>
          </a:xfrm>
        </p:spPr>
        <p:txBody>
          <a:bodyPr/>
          <a:lstStyle/>
          <a:p>
            <a:r>
              <a:rPr lang="en-US" dirty="0" err="1">
                <a:latin typeface="Roboto" panose="02000000000000000000" pitchFamily="2" charset="0"/>
                <a:ea typeface="Roboto" panose="02000000000000000000" pitchFamily="2" charset="0"/>
                <a:cs typeface="Roboto" panose="02000000000000000000" pitchFamily="2" charset="0"/>
              </a:rPr>
              <a:t>Partenariats</a:t>
            </a:r>
            <a:r>
              <a:rPr lang="en-US" dirty="0">
                <a:latin typeface="Roboto" panose="02000000000000000000" pitchFamily="2" charset="0"/>
                <a:ea typeface="Roboto" panose="02000000000000000000" pitchFamily="2" charset="0"/>
                <a:cs typeface="Roboto" panose="02000000000000000000" pitchFamily="2" charset="0"/>
              </a:rPr>
              <a:t> </a:t>
            </a:r>
            <a:r>
              <a:rPr lang="en-US" dirty="0" err="1">
                <a:latin typeface="Roboto" panose="02000000000000000000" pitchFamily="2" charset="0"/>
                <a:ea typeface="Roboto" panose="02000000000000000000" pitchFamily="2" charset="0"/>
                <a:cs typeface="Roboto" panose="02000000000000000000" pitchFamily="2" charset="0"/>
              </a:rPr>
              <a:t>Éducatifs</a:t>
            </a:r>
            <a:endParaRPr lang="en-US" dirty="0">
              <a:latin typeface="Roboto" panose="02000000000000000000" pitchFamily="2" charset="0"/>
              <a:ea typeface="Roboto" panose="02000000000000000000" pitchFamily="2" charset="0"/>
              <a:cs typeface="Roboto" panose="02000000000000000000" pitchFamily="2" charset="0"/>
            </a:endParaRPr>
          </a:p>
          <a:p>
            <a:pPr lvl="1"/>
            <a:r>
              <a:rPr lang="fr-FR" sz="18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Développer des programmes de stages avec les universités afin de créer des viviers de talents pour les postes difficiles à pourvoir.</a:t>
            </a:r>
          </a:p>
          <a:p>
            <a:pPr marL="457200" lvl="1" indent="0">
              <a:buNone/>
            </a:pPr>
            <a:endParaRPr lang="en-US" sz="18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endParaRPr>
          </a:p>
          <a:p>
            <a:r>
              <a:rPr lang="en-US" dirty="0" err="1">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Recommandations</a:t>
            </a:r>
            <a:r>
              <a:rPr lang="en-US"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 des </a:t>
            </a:r>
            <a:r>
              <a:rPr lang="en-US" dirty="0" err="1">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Employés</a:t>
            </a:r>
            <a:endParaRPr lang="en-US"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endParaRPr>
          </a:p>
          <a:p>
            <a:pPr lvl="1"/>
            <a:r>
              <a:rPr lang="fr-FR" sz="18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Mettre en œuvre des programmes récompensant les employés qui recommandent des candidats qualifiés qui sont embauchés avec succès. </a:t>
            </a:r>
            <a:endParaRPr lang="en-US" sz="18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endParaRPr>
          </a:p>
        </p:txBody>
      </p:sp>
      <p:graphicFrame>
        <p:nvGraphicFramePr>
          <p:cNvPr id="9" name="Diagram 8">
            <a:extLst>
              <a:ext uri="{FF2B5EF4-FFF2-40B4-BE49-F238E27FC236}">
                <a16:creationId xmlns:a16="http://schemas.microsoft.com/office/drawing/2014/main" id="{EC73F59F-E57A-5C4B-DC7B-86D4F7B2CEC8}"/>
              </a:ext>
            </a:extLst>
          </p:cNvPr>
          <p:cNvGraphicFramePr/>
          <p:nvPr>
            <p:extLst>
              <p:ext uri="{D42A27DB-BD31-4B8C-83A1-F6EECF244321}">
                <p14:modId xmlns:p14="http://schemas.microsoft.com/office/powerpoint/2010/main" val="677280268"/>
              </p:ext>
            </p:extLst>
          </p:nvPr>
        </p:nvGraphicFramePr>
        <p:xfrm>
          <a:off x="4408713" y="2302431"/>
          <a:ext cx="3233059" cy="3135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6170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1EDD5-D5C8-EE2B-E31D-8808226620E2}"/>
              </a:ext>
            </a:extLst>
          </p:cNvPr>
          <p:cNvSpPr>
            <a:spLocks noGrp="1"/>
          </p:cNvSpPr>
          <p:nvPr>
            <p:ph type="title"/>
          </p:nvPr>
        </p:nvSpPr>
        <p:spPr>
          <a:xfrm>
            <a:off x="4517572" y="512722"/>
            <a:ext cx="7249886" cy="518059"/>
          </a:xfrm>
        </p:spPr>
        <p:txBody>
          <a:bodyPr/>
          <a:lstStyle/>
          <a:p>
            <a:r>
              <a:rPr lang="fr-FR" sz="28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Rationaliser le Processus de Recrutement</a:t>
            </a:r>
            <a:endParaRPr lang="en-US"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3" name="Text Placeholder 2">
            <a:extLst>
              <a:ext uri="{FF2B5EF4-FFF2-40B4-BE49-F238E27FC236}">
                <a16:creationId xmlns:a16="http://schemas.microsoft.com/office/drawing/2014/main" id="{2D07FD45-9269-315F-B0EF-FF309D1C5EFF}"/>
              </a:ext>
            </a:extLst>
          </p:cNvPr>
          <p:cNvSpPr>
            <a:spLocks noGrp="1"/>
          </p:cNvSpPr>
          <p:nvPr>
            <p:ph type="body" sz="quarter" idx="13"/>
          </p:nvPr>
        </p:nvSpPr>
        <p:spPr>
          <a:xfrm>
            <a:off x="4702629" y="1317172"/>
            <a:ext cx="6866403" cy="4876800"/>
          </a:xfrm>
        </p:spPr>
        <p:txBody>
          <a:bodyPr/>
          <a:lstStyle/>
          <a:p>
            <a:r>
              <a:rPr lang="fr-FR" sz="1700" b="1"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Concentrer les Efforts de Recrutement</a:t>
            </a:r>
          </a:p>
          <a:p>
            <a:pPr marL="0" indent="0">
              <a:buNone/>
            </a:pPr>
            <a:r>
              <a:rPr lang="fr-FR" sz="17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Sortez des sentiers battus - réfléchissez à vos candidats cibles, aux canaux qui les atteindront, au salaire? </a:t>
            </a:r>
          </a:p>
          <a:p>
            <a:endParaRPr lang="fr-FR" sz="1700" b="1"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endParaRPr>
          </a:p>
          <a:p>
            <a:r>
              <a:rPr lang="en-US" sz="1700" b="1" dirty="0" err="1">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Entretiens</a:t>
            </a:r>
            <a:r>
              <a:rPr lang="en-US" sz="1700" b="1"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 </a:t>
            </a:r>
            <a:r>
              <a:rPr lang="en-US" sz="1700" b="1" dirty="0" err="1">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Structurés</a:t>
            </a:r>
            <a:endParaRPr lang="en-US" sz="1700" b="1"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endParaRPr>
          </a:p>
          <a:p>
            <a:pPr marL="0" indent="0">
              <a:buNone/>
            </a:pPr>
            <a:r>
              <a:rPr lang="fr-FR" sz="17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Les questions basées sur les compétences garantissent des comparaisons équitables entre les candidats.  Les guides d'évaluation sont importants.</a:t>
            </a:r>
          </a:p>
          <a:p>
            <a:pPr marL="0" indent="0">
              <a:buNone/>
            </a:pPr>
            <a:endParaRPr lang="en-US" sz="17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endParaRPr>
          </a:p>
          <a:p>
            <a:r>
              <a:rPr lang="en-US" sz="1700" b="1" dirty="0" err="1">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Évaluations</a:t>
            </a:r>
            <a:r>
              <a:rPr lang="en-US" sz="1700" b="1"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 </a:t>
            </a:r>
            <a:r>
              <a:rPr lang="en-US" sz="1700" b="1" dirty="0" err="1">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Ciblées</a:t>
            </a:r>
            <a:endParaRPr lang="en-US" sz="1700" b="1"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endParaRPr>
          </a:p>
          <a:p>
            <a:pPr marL="0" indent="0">
              <a:buNone/>
            </a:pPr>
            <a:r>
              <a:rPr lang="fr-FR" sz="17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Des tests spécifiques au poste évaluent les compétences techniques et l'alignement culturel.</a:t>
            </a:r>
          </a:p>
          <a:p>
            <a:pPr marL="0" indent="0">
              <a:buNone/>
            </a:pPr>
            <a:endParaRPr lang="en-US" sz="17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endParaRPr>
          </a:p>
          <a:p>
            <a:r>
              <a:rPr lang="en-US" sz="1700" b="1" dirty="0" err="1">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Expérience</a:t>
            </a:r>
            <a:r>
              <a:rPr lang="en-US" sz="1700" b="1"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 Positive</a:t>
            </a:r>
          </a:p>
          <a:p>
            <a:pPr marL="0" indent="0">
              <a:buNone/>
            </a:pPr>
            <a:r>
              <a:rPr lang="fr-FR" sz="17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Une communication claire et le respect des candidats construisent la réputation de la municipalité.</a:t>
            </a:r>
            <a:endParaRPr lang="en-US" sz="1700" dirty="0"/>
          </a:p>
        </p:txBody>
      </p:sp>
      <p:pic>
        <p:nvPicPr>
          <p:cNvPr id="5" name="Picture 4">
            <a:extLst>
              <a:ext uri="{FF2B5EF4-FFF2-40B4-BE49-F238E27FC236}">
                <a16:creationId xmlns:a16="http://schemas.microsoft.com/office/drawing/2014/main" id="{B3C6DA74-B26B-937C-85B5-BBEAEDD520E2}"/>
              </a:ext>
            </a:extLst>
          </p:cNvPr>
          <p:cNvPicPr>
            <a:picLocks noChangeAspect="1"/>
          </p:cNvPicPr>
          <p:nvPr/>
        </p:nvPicPr>
        <p:blipFill>
          <a:blip r:embed="rId3"/>
          <a:stretch>
            <a:fillRect/>
          </a:stretch>
        </p:blipFill>
        <p:spPr>
          <a:xfrm>
            <a:off x="0" y="6082"/>
            <a:ext cx="4517571" cy="6764833"/>
          </a:xfrm>
          <a:prstGeom prst="rect">
            <a:avLst/>
          </a:prstGeom>
        </p:spPr>
      </p:pic>
    </p:spTree>
    <p:extLst>
      <p:ext uri="{BB962C8B-B14F-4D97-AF65-F5344CB8AC3E}">
        <p14:creationId xmlns:p14="http://schemas.microsoft.com/office/powerpoint/2010/main" val="4248269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AA72-7EB6-1ABF-CC82-301BEEB3D98E}"/>
              </a:ext>
            </a:extLst>
          </p:cNvPr>
          <p:cNvSpPr>
            <a:spLocks noGrp="1"/>
          </p:cNvSpPr>
          <p:nvPr>
            <p:ph type="title"/>
          </p:nvPr>
        </p:nvSpPr>
        <p:spPr>
          <a:xfrm>
            <a:off x="587829" y="512722"/>
            <a:ext cx="10981203" cy="518059"/>
          </a:xfrm>
        </p:spPr>
        <p:txBody>
          <a:bodyPr/>
          <a:lstStyle/>
          <a:p>
            <a:r>
              <a:rPr lang="en-US" dirty="0">
                <a:latin typeface="Roboto" panose="02000000000000000000" pitchFamily="2" charset="0"/>
                <a:ea typeface="Roboto" panose="02000000000000000000" pitchFamily="2" charset="0"/>
                <a:cs typeface="Roboto" panose="02000000000000000000" pitchFamily="2" charset="0"/>
              </a:rPr>
              <a:t>Pratiques </a:t>
            </a:r>
            <a:r>
              <a:rPr lang="en-US" dirty="0" err="1">
                <a:latin typeface="Roboto" panose="02000000000000000000" pitchFamily="2" charset="0"/>
                <a:ea typeface="Roboto" panose="02000000000000000000" pitchFamily="2" charset="0"/>
                <a:cs typeface="Roboto" panose="02000000000000000000" pitchFamily="2" charset="0"/>
              </a:rPr>
              <a:t>d’Intégration</a:t>
            </a:r>
            <a:r>
              <a:rPr lang="en-US" dirty="0">
                <a:latin typeface="Roboto" panose="02000000000000000000" pitchFamily="2" charset="0"/>
                <a:ea typeface="Roboto" panose="02000000000000000000" pitchFamily="2" charset="0"/>
                <a:cs typeface="Roboto" panose="02000000000000000000" pitchFamily="2" charset="0"/>
              </a:rPr>
              <a:t> </a:t>
            </a:r>
            <a:r>
              <a:rPr lang="en-US" dirty="0" err="1">
                <a:latin typeface="Roboto" panose="02000000000000000000" pitchFamily="2" charset="0"/>
                <a:ea typeface="Roboto" panose="02000000000000000000" pitchFamily="2" charset="0"/>
                <a:cs typeface="Roboto" panose="02000000000000000000" pitchFamily="2" charset="0"/>
              </a:rPr>
              <a:t>Efficaces</a:t>
            </a:r>
            <a:endParaRPr lang="en-US" dirty="0">
              <a:latin typeface="Roboto" panose="02000000000000000000" pitchFamily="2" charset="0"/>
              <a:ea typeface="Roboto" panose="02000000000000000000" pitchFamily="2" charset="0"/>
              <a:cs typeface="Roboto" panose="02000000000000000000" pitchFamily="2" charset="0"/>
            </a:endParaRPr>
          </a:p>
        </p:txBody>
      </p:sp>
      <p:graphicFrame>
        <p:nvGraphicFramePr>
          <p:cNvPr id="5" name="Diagram 4">
            <a:extLst>
              <a:ext uri="{FF2B5EF4-FFF2-40B4-BE49-F238E27FC236}">
                <a16:creationId xmlns:a16="http://schemas.microsoft.com/office/drawing/2014/main" id="{E7667F73-16AE-ABD8-0317-0A8AEC4632E1}"/>
              </a:ext>
            </a:extLst>
          </p:cNvPr>
          <p:cNvGraphicFramePr/>
          <p:nvPr>
            <p:extLst>
              <p:ext uri="{D42A27DB-BD31-4B8C-83A1-F6EECF244321}">
                <p14:modId xmlns:p14="http://schemas.microsoft.com/office/powerpoint/2010/main" val="2327566953"/>
              </p:ext>
            </p:extLst>
          </p:nvPr>
        </p:nvGraphicFramePr>
        <p:xfrm>
          <a:off x="1032279" y="1197429"/>
          <a:ext cx="10691635" cy="5147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A black check mark in a circle&#10;&#10;AI-generated content may be incorrect.">
            <a:extLst>
              <a:ext uri="{FF2B5EF4-FFF2-40B4-BE49-F238E27FC236}">
                <a16:creationId xmlns:a16="http://schemas.microsoft.com/office/drawing/2014/main" id="{B61000AD-B631-5905-D65F-28925D06AADB}"/>
              </a:ext>
            </a:extLst>
          </p:cNvPr>
          <p:cNvPicPr>
            <a:picLocks noChangeAspect="1"/>
          </p:cNvPicPr>
          <p:nvPr/>
        </p:nvPicPr>
        <p:blipFill>
          <a:blip r:embed="rId8"/>
          <a:stretch>
            <a:fillRect/>
          </a:stretch>
        </p:blipFill>
        <p:spPr>
          <a:xfrm>
            <a:off x="1314157" y="1704149"/>
            <a:ext cx="637405" cy="610589"/>
          </a:xfrm>
          <a:prstGeom prst="rect">
            <a:avLst/>
          </a:prstGeom>
        </p:spPr>
      </p:pic>
      <p:pic>
        <p:nvPicPr>
          <p:cNvPr id="12" name="Picture 11">
            <a:extLst>
              <a:ext uri="{FF2B5EF4-FFF2-40B4-BE49-F238E27FC236}">
                <a16:creationId xmlns:a16="http://schemas.microsoft.com/office/drawing/2014/main" id="{D64A3AA0-04E8-4A4B-225E-3A0BC6696B10}"/>
              </a:ext>
            </a:extLst>
          </p:cNvPr>
          <p:cNvPicPr>
            <a:picLocks noChangeAspect="1"/>
          </p:cNvPicPr>
          <p:nvPr/>
        </p:nvPicPr>
        <p:blipFill>
          <a:blip r:embed="rId9"/>
          <a:stretch>
            <a:fillRect/>
          </a:stretch>
        </p:blipFill>
        <p:spPr>
          <a:xfrm>
            <a:off x="1771357" y="2883155"/>
            <a:ext cx="634039" cy="609653"/>
          </a:xfrm>
          <a:prstGeom prst="rect">
            <a:avLst/>
          </a:prstGeom>
        </p:spPr>
      </p:pic>
      <p:pic>
        <p:nvPicPr>
          <p:cNvPr id="13" name="Picture 12">
            <a:extLst>
              <a:ext uri="{FF2B5EF4-FFF2-40B4-BE49-F238E27FC236}">
                <a16:creationId xmlns:a16="http://schemas.microsoft.com/office/drawing/2014/main" id="{301D94FE-8D1A-0C13-E514-0D6F7AB76DF0}"/>
              </a:ext>
            </a:extLst>
          </p:cNvPr>
          <p:cNvPicPr>
            <a:picLocks noChangeAspect="1"/>
          </p:cNvPicPr>
          <p:nvPr/>
        </p:nvPicPr>
        <p:blipFill>
          <a:blip r:embed="rId9"/>
          <a:stretch>
            <a:fillRect/>
          </a:stretch>
        </p:blipFill>
        <p:spPr>
          <a:xfrm>
            <a:off x="1771357" y="4061225"/>
            <a:ext cx="634039" cy="609653"/>
          </a:xfrm>
          <a:prstGeom prst="rect">
            <a:avLst/>
          </a:prstGeom>
        </p:spPr>
      </p:pic>
      <p:pic>
        <p:nvPicPr>
          <p:cNvPr id="14" name="Picture 13">
            <a:extLst>
              <a:ext uri="{FF2B5EF4-FFF2-40B4-BE49-F238E27FC236}">
                <a16:creationId xmlns:a16="http://schemas.microsoft.com/office/drawing/2014/main" id="{47D1F63B-0F96-2D74-DB50-91AAA599F2FE}"/>
              </a:ext>
            </a:extLst>
          </p:cNvPr>
          <p:cNvPicPr>
            <a:picLocks noChangeAspect="1"/>
          </p:cNvPicPr>
          <p:nvPr/>
        </p:nvPicPr>
        <p:blipFill>
          <a:blip r:embed="rId9"/>
          <a:stretch>
            <a:fillRect/>
          </a:stretch>
        </p:blipFill>
        <p:spPr>
          <a:xfrm>
            <a:off x="1314157" y="5282837"/>
            <a:ext cx="634039" cy="609653"/>
          </a:xfrm>
          <a:prstGeom prst="rect">
            <a:avLst/>
          </a:prstGeom>
          <a:solidFill>
            <a:schemeClr val="accent4"/>
          </a:solidFill>
        </p:spPr>
      </p:pic>
    </p:spTree>
    <p:extLst>
      <p:ext uri="{BB962C8B-B14F-4D97-AF65-F5344CB8AC3E}">
        <p14:creationId xmlns:p14="http://schemas.microsoft.com/office/powerpoint/2010/main" val="2312894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30453-AC95-1565-4C79-23D81F28C42B}"/>
              </a:ext>
            </a:extLst>
          </p:cNvPr>
          <p:cNvSpPr>
            <a:spLocks noGrp="1"/>
          </p:cNvSpPr>
          <p:nvPr>
            <p:ph type="title"/>
          </p:nvPr>
        </p:nvSpPr>
        <p:spPr>
          <a:xfrm>
            <a:off x="4811486" y="512722"/>
            <a:ext cx="6757545" cy="518059"/>
          </a:xfrm>
        </p:spPr>
        <p:txBody>
          <a:bodyPr/>
          <a:lstStyle/>
          <a:p>
            <a:r>
              <a:rPr lang="en-US" dirty="0" err="1">
                <a:latin typeface="Roboto" panose="02000000000000000000" pitchFamily="2" charset="0"/>
                <a:ea typeface="Roboto" panose="02000000000000000000" pitchFamily="2" charset="0"/>
                <a:cs typeface="Roboto" panose="02000000000000000000" pitchFamily="2" charset="0"/>
              </a:rPr>
              <a:t>Stratégies</a:t>
            </a:r>
            <a:r>
              <a:rPr lang="en-US" dirty="0">
                <a:latin typeface="Roboto" panose="02000000000000000000" pitchFamily="2" charset="0"/>
                <a:ea typeface="Roboto" panose="02000000000000000000" pitchFamily="2" charset="0"/>
                <a:cs typeface="Roboto" panose="02000000000000000000" pitchFamily="2" charset="0"/>
              </a:rPr>
              <a:t> de </a:t>
            </a:r>
            <a:r>
              <a:rPr lang="en-US" dirty="0" err="1">
                <a:latin typeface="Roboto" panose="02000000000000000000" pitchFamily="2" charset="0"/>
                <a:ea typeface="Roboto" panose="02000000000000000000" pitchFamily="2" charset="0"/>
                <a:cs typeface="Roboto" panose="02000000000000000000" pitchFamily="2" charset="0"/>
              </a:rPr>
              <a:t>Rétention</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3" name="Text Placeholder 2">
            <a:extLst>
              <a:ext uri="{FF2B5EF4-FFF2-40B4-BE49-F238E27FC236}">
                <a16:creationId xmlns:a16="http://schemas.microsoft.com/office/drawing/2014/main" id="{052BC334-D19A-BF4B-5FA2-C383634EE77F}"/>
              </a:ext>
            </a:extLst>
          </p:cNvPr>
          <p:cNvSpPr>
            <a:spLocks noGrp="1"/>
          </p:cNvSpPr>
          <p:nvPr>
            <p:ph type="body" sz="quarter" idx="13"/>
          </p:nvPr>
        </p:nvSpPr>
        <p:spPr>
          <a:xfrm>
            <a:off x="4811487" y="1371600"/>
            <a:ext cx="6757546" cy="4538749"/>
          </a:xfrm>
        </p:spPr>
        <p:txBody>
          <a:bodyPr/>
          <a:lstStyle/>
          <a:p>
            <a:r>
              <a:rPr lang="en-US" sz="1800" b="1" dirty="0">
                <a:latin typeface="Roboto" panose="02000000000000000000" pitchFamily="2" charset="0"/>
                <a:ea typeface="Roboto" panose="02000000000000000000" pitchFamily="2" charset="0"/>
                <a:cs typeface="Roboto" panose="02000000000000000000" pitchFamily="2" charset="0"/>
              </a:rPr>
              <a:t>Une </a:t>
            </a:r>
            <a:r>
              <a:rPr lang="en-US" sz="1800" b="1" dirty="0" err="1">
                <a:latin typeface="Roboto" panose="02000000000000000000" pitchFamily="2" charset="0"/>
                <a:ea typeface="Roboto" panose="02000000000000000000" pitchFamily="2" charset="0"/>
                <a:cs typeface="Roboto" panose="02000000000000000000" pitchFamily="2" charset="0"/>
              </a:rPr>
              <a:t>Rémunération</a:t>
            </a:r>
            <a:r>
              <a:rPr lang="en-US" sz="1800" b="1" dirty="0">
                <a:latin typeface="Roboto" panose="02000000000000000000" pitchFamily="2" charset="0"/>
                <a:ea typeface="Roboto" panose="02000000000000000000" pitchFamily="2" charset="0"/>
                <a:cs typeface="Roboto" panose="02000000000000000000" pitchFamily="2" charset="0"/>
              </a:rPr>
              <a:t> Competitive</a:t>
            </a:r>
          </a:p>
          <a:p>
            <a:pPr marL="457200" lvl="1" indent="0">
              <a:buNone/>
            </a:pPr>
            <a:r>
              <a:rPr lang="fr-FR" sz="1600" dirty="0">
                <a:latin typeface="Roboto" panose="02000000000000000000" pitchFamily="2" charset="0"/>
                <a:ea typeface="Roboto" panose="02000000000000000000" pitchFamily="2" charset="0"/>
                <a:cs typeface="Roboto" panose="02000000000000000000" pitchFamily="2" charset="0"/>
              </a:rPr>
              <a:t>Une analyse régulière du marché permet de s'assurer que les salaires et les avantages sociaux restent attractifs par rapport à des postes similaires.</a:t>
            </a:r>
          </a:p>
          <a:p>
            <a:pPr marL="457200" lvl="1" indent="0">
              <a:buNone/>
            </a:pPr>
            <a:endParaRPr lang="en-US" sz="1600" dirty="0">
              <a:latin typeface="Roboto" panose="02000000000000000000" pitchFamily="2" charset="0"/>
              <a:ea typeface="Roboto" panose="02000000000000000000" pitchFamily="2" charset="0"/>
              <a:cs typeface="Roboto" panose="02000000000000000000" pitchFamily="2" charset="0"/>
            </a:endParaRPr>
          </a:p>
          <a:p>
            <a:r>
              <a:rPr lang="fr-FR" sz="1800" b="1" dirty="0">
                <a:latin typeface="Roboto" panose="02000000000000000000" pitchFamily="2" charset="0"/>
                <a:ea typeface="Roboto" panose="02000000000000000000" pitchFamily="2" charset="0"/>
                <a:cs typeface="Roboto" panose="02000000000000000000" pitchFamily="2" charset="0"/>
              </a:rPr>
              <a:t>Développement Professionnel</a:t>
            </a:r>
          </a:p>
          <a:p>
            <a:pPr marL="457200" lvl="1" indent="0">
              <a:buNone/>
            </a:pPr>
            <a:r>
              <a:rPr lang="fr-FR" sz="1600" dirty="0">
                <a:latin typeface="Roboto" panose="02000000000000000000" pitchFamily="2" charset="0"/>
                <a:ea typeface="Roboto" panose="02000000000000000000" pitchFamily="2" charset="0"/>
                <a:cs typeface="Roboto" panose="02000000000000000000" pitchFamily="2" charset="0"/>
              </a:rPr>
              <a:t>Les possibilités d'apprentissage et les voies d'avancement clairement définies témoignent de l'investissement dans l'avenir des employés.</a:t>
            </a:r>
          </a:p>
          <a:p>
            <a:pPr marL="457200" lvl="1" indent="0">
              <a:buNone/>
            </a:pPr>
            <a:endParaRPr lang="en-US" sz="1600" dirty="0">
              <a:latin typeface="Roboto" panose="02000000000000000000" pitchFamily="2" charset="0"/>
              <a:ea typeface="Roboto" panose="02000000000000000000" pitchFamily="2" charset="0"/>
              <a:cs typeface="Roboto" panose="02000000000000000000" pitchFamily="2" charset="0"/>
            </a:endParaRPr>
          </a:p>
          <a:p>
            <a:r>
              <a:rPr lang="fr-FR" sz="1800" b="1" dirty="0">
                <a:latin typeface="Roboto" panose="02000000000000000000" pitchFamily="2" charset="0"/>
                <a:ea typeface="Roboto" panose="02000000000000000000" pitchFamily="2" charset="0"/>
                <a:cs typeface="Roboto" panose="02000000000000000000" pitchFamily="2" charset="0"/>
              </a:rPr>
              <a:t>Programmes de Reconnaissance</a:t>
            </a:r>
          </a:p>
          <a:p>
            <a:pPr marL="457200" lvl="1" indent="0">
              <a:buNone/>
            </a:pPr>
            <a:r>
              <a:rPr lang="fr-FR" sz="1600" dirty="0">
                <a:latin typeface="Roboto" panose="02000000000000000000" pitchFamily="2" charset="0"/>
                <a:ea typeface="Roboto" panose="02000000000000000000" pitchFamily="2" charset="0"/>
                <a:cs typeface="Roboto" panose="02000000000000000000" pitchFamily="2" charset="0"/>
              </a:rPr>
              <a:t>La reconnaissance formelle et informelle des réalisations stimule le moral et l'engagement.</a:t>
            </a:r>
          </a:p>
          <a:p>
            <a:pPr marL="457200" lvl="1" indent="0">
              <a:buNone/>
            </a:pPr>
            <a:endParaRPr lang="en-US" sz="1600" dirty="0">
              <a:latin typeface="Roboto" panose="02000000000000000000" pitchFamily="2" charset="0"/>
              <a:ea typeface="Roboto" panose="02000000000000000000" pitchFamily="2" charset="0"/>
              <a:cs typeface="Roboto" panose="02000000000000000000" pitchFamily="2" charset="0"/>
            </a:endParaRPr>
          </a:p>
          <a:p>
            <a:r>
              <a:rPr lang="fr-FR" sz="1800" b="1" dirty="0">
                <a:latin typeface="Roboto" panose="02000000000000000000" pitchFamily="2" charset="0"/>
                <a:ea typeface="Roboto" panose="02000000000000000000" pitchFamily="2" charset="0"/>
                <a:cs typeface="Roboto" panose="02000000000000000000" pitchFamily="2" charset="0"/>
              </a:rPr>
              <a:t>Culture Positive</a:t>
            </a:r>
          </a:p>
          <a:p>
            <a:pPr marL="457200" lvl="1" indent="0">
              <a:buNone/>
            </a:pPr>
            <a:r>
              <a:rPr lang="fr-FR" sz="1600" dirty="0">
                <a:latin typeface="Roboto" panose="02000000000000000000" pitchFamily="2" charset="0"/>
                <a:ea typeface="Roboto" panose="02000000000000000000" pitchFamily="2" charset="0"/>
                <a:cs typeface="Roboto" panose="02000000000000000000" pitchFamily="2" charset="0"/>
              </a:rPr>
              <a:t>Des activités d'équipe régulières et une communication ouverte favorisent l'appartenance et la motivation.</a:t>
            </a:r>
            <a:endParaRPr lang="en-US" sz="1600" dirty="0">
              <a:latin typeface="Roboto" panose="02000000000000000000" pitchFamily="2" charset="0"/>
              <a:ea typeface="Roboto" panose="02000000000000000000" pitchFamily="2" charset="0"/>
              <a:cs typeface="Roboto" panose="02000000000000000000" pitchFamily="2" charset="0"/>
            </a:endParaRPr>
          </a:p>
        </p:txBody>
      </p:sp>
      <p:pic>
        <p:nvPicPr>
          <p:cNvPr id="5" name="Picture 4">
            <a:extLst>
              <a:ext uri="{FF2B5EF4-FFF2-40B4-BE49-F238E27FC236}">
                <a16:creationId xmlns:a16="http://schemas.microsoft.com/office/drawing/2014/main" id="{50B3EAD1-D4AE-8080-6D63-A3BFD64AC0A2}"/>
              </a:ext>
            </a:extLst>
          </p:cNvPr>
          <p:cNvPicPr>
            <a:picLocks noChangeAspect="1"/>
          </p:cNvPicPr>
          <p:nvPr/>
        </p:nvPicPr>
        <p:blipFill>
          <a:blip r:embed="rId3"/>
          <a:stretch>
            <a:fillRect/>
          </a:stretch>
        </p:blipFill>
        <p:spPr>
          <a:xfrm>
            <a:off x="0" y="0"/>
            <a:ext cx="4550229" cy="6760625"/>
          </a:xfrm>
          <a:prstGeom prst="rect">
            <a:avLst/>
          </a:prstGeom>
        </p:spPr>
      </p:pic>
    </p:spTree>
    <p:extLst>
      <p:ext uri="{BB962C8B-B14F-4D97-AF65-F5344CB8AC3E}">
        <p14:creationId xmlns:p14="http://schemas.microsoft.com/office/powerpoint/2010/main" val="2439258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88A60-AC23-9FF4-ADBF-ACCE171E71E9}"/>
              </a:ext>
            </a:extLst>
          </p:cNvPr>
          <p:cNvSpPr>
            <a:spLocks noGrp="1"/>
          </p:cNvSpPr>
          <p:nvPr>
            <p:ph type="title"/>
          </p:nvPr>
        </p:nvSpPr>
        <p:spPr/>
        <p:txBody>
          <a:bodyPr/>
          <a:lstStyle/>
          <a:p>
            <a:r>
              <a:rPr lang="fr-FR" dirty="0"/>
              <a:t>Principaux Enseignements et Prochaines Étapes</a:t>
            </a:r>
            <a:endParaRPr lang="en-US" dirty="0"/>
          </a:p>
        </p:txBody>
      </p:sp>
      <p:graphicFrame>
        <p:nvGraphicFramePr>
          <p:cNvPr id="4" name="Diagram 3">
            <a:extLst>
              <a:ext uri="{FF2B5EF4-FFF2-40B4-BE49-F238E27FC236}">
                <a16:creationId xmlns:a16="http://schemas.microsoft.com/office/drawing/2014/main" id="{2B60206B-ADE8-E39F-309C-B5173260492F}"/>
              </a:ext>
            </a:extLst>
          </p:cNvPr>
          <p:cNvGraphicFramePr/>
          <p:nvPr>
            <p:extLst>
              <p:ext uri="{D42A27DB-BD31-4B8C-83A1-F6EECF244321}">
                <p14:modId xmlns:p14="http://schemas.microsoft.com/office/powerpoint/2010/main" val="4096849352"/>
              </p:ext>
            </p:extLst>
          </p:nvPr>
        </p:nvGraphicFramePr>
        <p:xfrm>
          <a:off x="1271147" y="1458802"/>
          <a:ext cx="9875825" cy="48864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2866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l="9294" r="11983" b="2"/>
          <a:stretch/>
        </p:blipFill>
        <p:spPr>
          <a:xfrm>
            <a:off x="20" y="-8044"/>
            <a:ext cx="5257780" cy="6678689"/>
          </a:xfrm>
          <a:prstGeom prst="rect">
            <a:avLst/>
          </a:prstGeom>
          <a:noFill/>
        </p:spPr>
      </p:pic>
      <p:sp>
        <p:nvSpPr>
          <p:cNvPr id="2" name="Title 1"/>
          <p:cNvSpPr>
            <a:spLocks noGrp="1"/>
          </p:cNvSpPr>
          <p:nvPr>
            <p:ph type="title"/>
          </p:nvPr>
        </p:nvSpPr>
        <p:spPr>
          <a:xfrm>
            <a:off x="5549232" y="370913"/>
            <a:ext cx="5499768" cy="599763"/>
          </a:xfrm>
        </p:spPr>
        <p:txBody>
          <a:bodyPr anchor="ctr">
            <a:normAutofit/>
          </a:bodyPr>
          <a:lstStyle/>
          <a:p>
            <a:r>
              <a:rPr lang="fr-FR" dirty="0"/>
              <a:t>5 choses à faire et à ne pas faire</a:t>
            </a:r>
            <a:endParaRPr lang="en-US" dirty="0"/>
          </a:p>
        </p:txBody>
      </p:sp>
      <p:sp>
        <p:nvSpPr>
          <p:cNvPr id="9" name="Text Placeholder 3">
            <a:extLst>
              <a:ext uri="{FF2B5EF4-FFF2-40B4-BE49-F238E27FC236}">
                <a16:creationId xmlns:a16="http://schemas.microsoft.com/office/drawing/2014/main" id="{7C140743-466C-5365-922E-CAF68D6B4F54}"/>
              </a:ext>
            </a:extLst>
          </p:cNvPr>
          <p:cNvSpPr>
            <a:spLocks noGrp="1"/>
          </p:cNvSpPr>
          <p:nvPr>
            <p:ph type="body" sz="quarter" idx="10"/>
          </p:nvPr>
        </p:nvSpPr>
        <p:spPr>
          <a:xfrm>
            <a:off x="5549900" y="2895599"/>
            <a:ext cx="5226384" cy="2957513"/>
          </a:xfrm>
        </p:spPr>
        <p:txBody>
          <a:bodyPr/>
          <a:lstStyle/>
          <a:p>
            <a:r>
              <a:rPr lang="fr-FR" dirty="0"/>
              <a:t>Mettez-y le temps initial</a:t>
            </a:r>
            <a:endParaRPr lang="en-US" dirty="0"/>
          </a:p>
        </p:txBody>
      </p:sp>
    </p:spTree>
    <p:extLst>
      <p:ext uri="{BB962C8B-B14F-4D97-AF65-F5344CB8AC3E}">
        <p14:creationId xmlns:p14="http://schemas.microsoft.com/office/powerpoint/2010/main" val="3091661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0013E0D-DE64-5837-E496-675BEECB6D85}"/>
              </a:ext>
            </a:extLst>
          </p:cNvPr>
          <p:cNvPicPr>
            <a:picLocks noGrp="1" noChangeAspect="1"/>
          </p:cNvPicPr>
          <p:nvPr>
            <p:ph sz="quarter" idx="18"/>
          </p:nvPr>
        </p:nvPicPr>
        <p:blipFill>
          <a:blip r:embed="rId3" cstate="screen">
            <a:extLst>
              <a:ext uri="{28A0092B-C50C-407E-A947-70E740481C1C}">
                <a14:useLocalDpi xmlns:a14="http://schemas.microsoft.com/office/drawing/2010/main"/>
              </a:ext>
            </a:extLst>
          </a:blip>
          <a:srcRect l="5203" r="6859" b="-2"/>
          <a:stretch/>
        </p:blipFill>
        <p:spPr>
          <a:xfrm>
            <a:off x="6151563" y="1527175"/>
            <a:ext cx="5376862" cy="4081463"/>
          </a:xfrm>
          <a:prstGeom prst="rect">
            <a:avLst/>
          </a:prstGeom>
          <a:noFill/>
        </p:spPr>
      </p:pic>
      <p:sp>
        <p:nvSpPr>
          <p:cNvPr id="3" name="Text Placeholder 2">
            <a:extLst>
              <a:ext uri="{FF2B5EF4-FFF2-40B4-BE49-F238E27FC236}">
                <a16:creationId xmlns:a16="http://schemas.microsoft.com/office/drawing/2014/main" id="{21DB1883-5CBC-545E-98FB-62BFBECAE1AA}"/>
              </a:ext>
            </a:extLst>
          </p:cNvPr>
          <p:cNvSpPr>
            <a:spLocks noGrp="1"/>
          </p:cNvSpPr>
          <p:nvPr>
            <p:ph type="body" sz="quarter" idx="10"/>
          </p:nvPr>
        </p:nvSpPr>
        <p:spPr>
          <a:xfrm>
            <a:off x="596232" y="2686049"/>
            <a:ext cx="5377576" cy="2921875"/>
          </a:xfrm>
        </p:spPr>
        <p:txBody>
          <a:bodyPr>
            <a:normAutofit/>
          </a:bodyPr>
          <a:lstStyle/>
          <a:p>
            <a:pPr>
              <a:buFont typeface="Wingdings" pitchFamily="2" charset="2"/>
              <a:buChar char="ü"/>
            </a:pPr>
            <a:r>
              <a:rPr lang="fr-FR" dirty="0"/>
              <a:t>Informations spécifiques (autorisées) </a:t>
            </a:r>
          </a:p>
          <a:p>
            <a:pPr>
              <a:buFont typeface="Wingdings" pitchFamily="2" charset="2"/>
              <a:buChar char="ü"/>
            </a:pPr>
            <a:r>
              <a:rPr lang="fr-FR" dirty="0"/>
              <a:t>Déclaration de véracité (soigneusement rédigée) </a:t>
            </a:r>
            <a:endParaRPr lang="en-US" dirty="0"/>
          </a:p>
        </p:txBody>
      </p:sp>
      <p:sp>
        <p:nvSpPr>
          <p:cNvPr id="12291" name="Title 2"/>
          <p:cNvSpPr>
            <a:spLocks noGrp="1"/>
          </p:cNvSpPr>
          <p:nvPr>
            <p:ph type="title"/>
          </p:nvPr>
        </p:nvSpPr>
        <p:spPr>
          <a:xfrm>
            <a:off x="596233" y="370912"/>
            <a:ext cx="10932728" cy="628559"/>
          </a:xfrm>
        </p:spPr>
        <p:txBody>
          <a:bodyPr anchor="ctr">
            <a:normAutofit/>
          </a:bodyPr>
          <a:lstStyle/>
          <a:p>
            <a:r>
              <a:rPr lang="fr-FR" dirty="0"/>
              <a:t>1. Faites appel au formulaire de demande d'emploi</a:t>
            </a:r>
            <a:endParaRPr lang="en-US" dirty="0"/>
          </a:p>
        </p:txBody>
      </p:sp>
    </p:spTree>
    <p:extLst>
      <p:ext uri="{BB962C8B-B14F-4D97-AF65-F5344CB8AC3E}">
        <p14:creationId xmlns:p14="http://schemas.microsoft.com/office/powerpoint/2010/main" val="2267614017"/>
      </p:ext>
    </p:extLst>
  </p:cSld>
  <p:clrMapOvr>
    <a:masterClrMapping/>
  </p:clrMapOvr>
</p:sld>
</file>

<file path=ppt/theme/theme1.xml><?xml version="1.0" encoding="utf-8"?>
<a:theme xmlns:a="http://schemas.openxmlformats.org/drawingml/2006/main" name="1_Custom Design">
  <a:themeElements>
    <a:clrScheme name="MIC Brand Colours">
      <a:dk1>
        <a:srgbClr val="000000"/>
      </a:dk1>
      <a:lt1>
        <a:srgbClr val="FFFFFF"/>
      </a:lt1>
      <a:dk2>
        <a:srgbClr val="44546A"/>
      </a:dk2>
      <a:lt2>
        <a:srgbClr val="E7E6E6"/>
      </a:lt2>
      <a:accent1>
        <a:srgbClr val="E51E3C"/>
      </a:accent1>
      <a:accent2>
        <a:srgbClr val="B3DCC3"/>
      </a:accent2>
      <a:accent3>
        <a:srgbClr val="6B717E"/>
      </a:accent3>
      <a:accent4>
        <a:srgbClr val="96C1A3"/>
      </a:accent4>
      <a:accent5>
        <a:srgbClr val="BC1932"/>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16x9) V1" id="{6C89B502-CECA-704C-8ABA-99486A1B6FC6}" vid="{F799ABDD-8D2C-8146-AA0A-E0A72DFD58AA}"/>
    </a:ext>
  </a:extLst>
</a:theme>
</file>

<file path=ppt/theme/theme2.xml><?xml version="1.0" encoding="utf-8"?>
<a:theme xmlns:a="http://schemas.openxmlformats.org/drawingml/2006/main" name="2_Custom Design">
  <a:themeElements>
    <a:clrScheme name="MIC Brand Colours">
      <a:dk1>
        <a:srgbClr val="000000"/>
      </a:dk1>
      <a:lt1>
        <a:srgbClr val="FFFFFF"/>
      </a:lt1>
      <a:dk2>
        <a:srgbClr val="44546A"/>
      </a:dk2>
      <a:lt2>
        <a:srgbClr val="E7E6E6"/>
      </a:lt2>
      <a:accent1>
        <a:srgbClr val="E51E3C"/>
      </a:accent1>
      <a:accent2>
        <a:srgbClr val="B3DCC3"/>
      </a:accent2>
      <a:accent3>
        <a:srgbClr val="6B717E"/>
      </a:accent3>
      <a:accent4>
        <a:srgbClr val="96C1A3"/>
      </a:accent4>
      <a:accent5>
        <a:srgbClr val="BC1932"/>
      </a:accent5>
      <a:accent6>
        <a:srgbClr val="FFFFFF"/>
      </a:accent6>
      <a:hlink>
        <a:srgbClr val="0563C1"/>
      </a:hlink>
      <a:folHlink>
        <a:srgbClr val="954F72"/>
      </a:folHlink>
    </a:clrScheme>
    <a:fontScheme name="MC Fonts">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 Template_Wide" id="{EFA5199D-87A3-4AB2-8D63-68CFCDC1CB53}" vid="{FB3B6240-6048-48CE-B38F-008DB33B064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item4.xml>��< ? x m l   v e r s i o n = " 1 . 0 "   e n c o d i n g = " u t f - 1 6 " ? >  
 < p r o p e r t i e s   x m l n s = " h t t p : / / w w w . i m a n a g e . c o m / w o r k / x m l s c h e m a " >  
     < d o c u m e n t i d > A c t i v e ! 4 6 4 3 8 4 6 1 . 1 < / d o c u m e n t i d >  
     < s e n d e r i d > C R Y S T A L . G A M B L E < / s e n d e r i d >  
     < s e n d e r e m a i l > C R Y S T A L . G A M B L E @ M C I N N E S C O O P E R . C O M < / s e n d e r e m a i l >  
     < l a s t m o d i f i e d > 2 0 2 5 - 0 3 - 2 1 T 1 2 : 1 6 : 0 7 . 0 0 0 0 0 0 0 - 0 3 : 0 0 < / l a s t m o d i f i e d >  
     < d a t a b a s e > A c t i v e < / d a t a b a s e >  
 < / p r o p e r t i e s > 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_x002f_Time xmlns="972a035d-98d1-4dfa-af39-2e54d1769783" xsi:nil="true"/>
    <MigrationWizIdVersion xmlns="972a035d-98d1-4dfa-af39-2e54d1769783">62b8ed7c-b3b0-4141-85a3-4ad24b5f8b40-638248491030000000</MigrationWizIdVersion>
    <MigrationWizIdDocumentLibraryPermissions xmlns="972a035d-98d1-4dfa-af39-2e54d1769783" xsi:nil="true"/>
    <lcf76f155ced4ddcb4097134ff3c332f0 xmlns="972a035d-98d1-4dfa-af39-2e54d1769783" xsi:nil="true"/>
    <MigrationWizIdPermissionLevels xmlns="972a035d-98d1-4dfa-af39-2e54d1769783" xsi:nil="true"/>
    <MigrationWizId xmlns="972a035d-98d1-4dfa-af39-2e54d1769783">62b8ed7c-b3b0-4141-85a3-4ad24b5f8b40</MigrationWizId>
    <MigrationWizIdPermissions xmlns="972a035d-98d1-4dfa-af39-2e54d1769783" xsi:nil="true"/>
    <MigrationWizIdSecurityGroups xmlns="972a035d-98d1-4dfa-af39-2e54d1769783" xsi:nil="true"/>
    <TaxCatchAll xmlns="69ce15bd-d09b-4576-816b-a1236e428b87" xsi:nil="true"/>
    <lcf76f155ced4ddcb4097134ff3c332f xmlns="972a035d-98d1-4dfa-af39-2e54d176978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E69F48EA43B9A4A9330CB84C8328B48" ma:contentTypeVersion="23" ma:contentTypeDescription="Create a new document." ma:contentTypeScope="" ma:versionID="3b5ee535162e7a9ef92c2acba0295df8">
  <xsd:schema xmlns:xsd="http://www.w3.org/2001/XMLSchema" xmlns:xs="http://www.w3.org/2001/XMLSchema" xmlns:p="http://schemas.microsoft.com/office/2006/metadata/properties" xmlns:ns2="972a035d-98d1-4dfa-af39-2e54d1769783" xmlns:ns3="69ce15bd-d09b-4576-816b-a1236e428b87" targetNamespace="http://schemas.microsoft.com/office/2006/metadata/properties" ma:root="true" ma:fieldsID="90394893bba8c9b8892932cf94235598" ns2:_="" ns3:_="">
    <xsd:import namespace="972a035d-98d1-4dfa-af39-2e54d1769783"/>
    <xsd:import namespace="69ce15bd-d09b-4576-816b-a1236e428b87"/>
    <xsd:element name="properties">
      <xsd:complexType>
        <xsd:sequence>
          <xsd:element name="documentManagement">
            <xsd:complexType>
              <xsd:all>
                <xsd:element ref="ns2:MigrationWizId" minOccurs="0"/>
                <xsd:element ref="ns2:MigrationWizIdPermissions" minOccurs="0"/>
                <xsd:element ref="ns2:MigrationWizIdVersion" minOccurs="0"/>
                <xsd:element ref="ns2:MigrationWizIdPermissionLevels" minOccurs="0"/>
                <xsd:element ref="ns2:MigrationWizIdDocumentLibraryPermissions" minOccurs="0"/>
                <xsd:element ref="ns2:MigrationWizIdSecurityGroups" minOccurs="0"/>
                <xsd:element ref="ns2:Date_x002f_Time" minOccurs="0"/>
                <xsd:element ref="ns2:lcf76f155ced4ddcb4097134ff3c332f0" minOccurs="0"/>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2a035d-98d1-4dfa-af39-2e54d1769783"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Version" ma:index="10" nillable="true" ma:displayName="MigrationWizIdVersion" ma:internalName="MigrationWizIdVersion">
      <xsd:simpleType>
        <xsd:restriction base="dms:Text"/>
      </xsd:simpleType>
    </xsd:element>
    <xsd:element name="MigrationWizIdPermissionLevels" ma:index="11" nillable="true" ma:displayName="MigrationWizIdPermissionLevels" ma:internalName="MigrationWizIdPermissionLevels">
      <xsd:simpleType>
        <xsd:restriction base="dms:Text"/>
      </xsd:simpleType>
    </xsd:element>
    <xsd:element name="MigrationWizIdDocumentLibraryPermissions" ma:index="12" nillable="true" ma:displayName="MigrationWizIdDocumentLibraryPermissions" ma:internalName="MigrationWizIdDocumentLibraryPermissions">
      <xsd:simpleType>
        <xsd:restriction base="dms:Text"/>
      </xsd:simpleType>
    </xsd:element>
    <xsd:element name="MigrationWizIdSecurityGroups" ma:index="13" nillable="true" ma:displayName="MigrationWizIdSecurityGroups" ma:internalName="MigrationWizIdSecurityGroups">
      <xsd:simpleType>
        <xsd:restriction base="dms:Text"/>
      </xsd:simpleType>
    </xsd:element>
    <xsd:element name="Date_x002f_Time" ma:index="14" nillable="true" ma:displayName="Date/Time" ma:format="DateTime" ma:internalName="Date_x002f_Time" ma:readOnly="false">
      <xsd:simpleType>
        <xsd:restriction base="dms:DateTime"/>
      </xsd:simpleType>
    </xsd:element>
    <xsd:element name="lcf76f155ced4ddcb4097134ff3c332f0" ma:index="15" nillable="true" ma:displayName="Image Tags_0" ma:hidden="true" ma:internalName="lcf76f155ced4ddcb4097134ff3c332f0" ma:readOnly="false">
      <xsd:simpleType>
        <xsd:restriction base="dms:Note"/>
      </xsd:simple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174577e8-6a81-4bfc-8df1-940cf68f23c1" ma:termSetId="09814cd3-568e-fe90-9814-8d621ff8fb84" ma:anchorId="fba54fb3-c3e1-fe81-a776-ca4b69148c4d" ma:open="true" ma:isKeyword="false">
      <xsd:complexType>
        <xsd:sequence>
          <xsd:element ref="pc:Terms" minOccurs="0" maxOccurs="1"/>
        </xsd:sequence>
      </xsd:complexType>
    </xsd:element>
    <xsd:element name="MediaServiceOCR" ma:index="26" nillable="true" ma:displayName="Extracted Text" ma:internalName="MediaServiceOCR" ma:readOnly="true">
      <xsd:simpleType>
        <xsd:restriction base="dms:Note">
          <xsd:maxLength value="255"/>
        </xsd:restrictio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Location" ma:index="3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ce15bd-d09b-4576-816b-a1236e428b87"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89839326-7b5f-4931-970b-172291b94fd6}" ma:internalName="TaxCatchAll" ma:showField="CatchAllData" ma:web="69ce15bd-d09b-4576-816b-a1236e428b87">
      <xsd:complexType>
        <xsd:complexContent>
          <xsd:extension base="dms:MultiChoiceLookup">
            <xsd:sequence>
              <xsd:element name="Value" type="dms:Lookup" maxOccurs="unbounded" minOccurs="0" nillable="true"/>
            </xsd:sequence>
          </xsd:extension>
        </xsd:complexContent>
      </xsd:complexType>
    </xsd:element>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9A27A5-8766-4833-94E5-0CC1D0C28605}">
  <ds:schemaRefs>
    <ds:schemaRef ds:uri="69ce15bd-d09b-4576-816b-a1236e428b87"/>
    <ds:schemaRef ds:uri="972a035d-98d1-4dfa-af39-2e54d1769783"/>
    <ds:schemaRef ds:uri="c5a84a7c-4682-4b84-b820-69246a1607a5"/>
    <ds:schemaRef ds:uri="c86a94b3-1ceb-4822-ba72-8dc40ef3a36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3D4D1AC-BA66-4DB6-99BB-A084BB2095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2a035d-98d1-4dfa-af39-2e54d1769783"/>
    <ds:schemaRef ds:uri="69ce15bd-d09b-4576-816b-a1236e428b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91F31F-D0BE-4124-B829-8958896D93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 (16x9) V1</Template>
  <TotalTime>431</TotalTime>
  <Words>6234</Words>
  <Application>Microsoft Office PowerPoint</Application>
  <PresentationFormat>Widescreen</PresentationFormat>
  <Paragraphs>245</Paragraphs>
  <Slides>18</Slides>
  <Notes>11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Arial</vt:lpstr>
      <vt:lpstr>Calibri</vt:lpstr>
      <vt:lpstr>Courier New</vt:lpstr>
      <vt:lpstr>Georgia</vt:lpstr>
      <vt:lpstr>Gotham A</vt:lpstr>
      <vt:lpstr>Roboto</vt:lpstr>
      <vt:lpstr>Roboto Light</vt:lpstr>
      <vt:lpstr>Wingdings</vt:lpstr>
      <vt:lpstr>1_Custom Design</vt:lpstr>
      <vt:lpstr>2_Custom Design</vt:lpstr>
      <vt:lpstr> Meilleures Pratiques pour le Recrutement et l’Embauche du Personnel Municipal</vt:lpstr>
      <vt:lpstr>Défis Actuels dans les municipalités du Nouveau-Brunswick</vt:lpstr>
      <vt:lpstr>Stratégies de recrutement innovantes</vt:lpstr>
      <vt:lpstr>Rationaliser le Processus de Recrutement</vt:lpstr>
      <vt:lpstr>Pratiques d’Intégration Efficaces</vt:lpstr>
      <vt:lpstr>Stratégies de Rétention</vt:lpstr>
      <vt:lpstr>Principaux Enseignements et Prochaines Étapes</vt:lpstr>
      <vt:lpstr>5 choses à faire et à ne pas faire</vt:lpstr>
      <vt:lpstr>1. Faites appel au formulaire de demande d'emploi</vt:lpstr>
      <vt:lpstr>2. Ne posez pas de questions discriminatoires</vt:lpstr>
      <vt:lpstr>3. Faites attention à l’examen des réseaux sociaux</vt:lpstr>
      <vt:lpstr>4. Parlez avec prudence</vt:lpstr>
      <vt:lpstr>5. Utilisez des contrats d’emploi écrits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Armstrong</dc:creator>
  <cp:lastModifiedBy>Gamble, Crystal</cp:lastModifiedBy>
  <cp:revision>3</cp:revision>
  <dcterms:created xsi:type="dcterms:W3CDTF">2021-09-13T15:17:18Z</dcterms:created>
  <dcterms:modified xsi:type="dcterms:W3CDTF">2025-03-21T15:16:07Z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0x0101009E69F48EA43B9A4A9330CB84C8328B48</vt:lpwstr>
  </property>
  <property fmtid="{D5CDD505-2E9C-101B-9397-08002B2CF9AE}" pid="3" name="Order">
    <vt:r8>28000</vt:r8>
  </property>
  <property fmtid="{D5CDD505-2E9C-101B-9397-08002B2CF9AE}" pid="4" name="_ExtendedDescription">
    <vt:lpwstr/>
  </property>
  <property fmtid="{D5CDD505-2E9C-101B-9397-08002B2CF9AE}" pid="5" name="ComplianceAssetId">
    <vt:lpwstr/>
  </property>
  <property fmtid="{D5CDD505-2E9C-101B-9397-08002B2CF9AE}" pid="6" name="MediaServiceImageTags">
    <vt:lpwstr/>
  </property>
</Properties>
</file>