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1"/>
  </p:notesMasterIdLst>
  <p:sldIdLst>
    <p:sldId id="304" r:id="rId2"/>
    <p:sldId id="258" r:id="rId3"/>
    <p:sldId id="259" r:id="rId4"/>
    <p:sldId id="299" r:id="rId5"/>
    <p:sldId id="267" r:id="rId6"/>
    <p:sldId id="303" r:id="rId7"/>
    <p:sldId id="311" r:id="rId8"/>
    <p:sldId id="312" r:id="rId9"/>
    <p:sldId id="287" r:id="rId10"/>
    <p:sldId id="305" r:id="rId11"/>
    <p:sldId id="296" r:id="rId12"/>
    <p:sldId id="306" r:id="rId13"/>
    <p:sldId id="295" r:id="rId14"/>
    <p:sldId id="307" r:id="rId15"/>
    <p:sldId id="297" r:id="rId16"/>
    <p:sldId id="309" r:id="rId17"/>
    <p:sldId id="293" r:id="rId18"/>
    <p:sldId id="310" r:id="rId19"/>
    <p:sldId id="268"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718B741-F664-4750-AB89-277D10797B02}" type="datetimeFigureOut">
              <a:rPr lang="en-US" smtClean="0"/>
              <a:t>11/24/2023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81623A3-B17E-4871-8E33-A3134B12CE6A}" type="slidenum">
              <a:rPr lang="en-US" smtClean="0"/>
              <a:t>‹#›</a:t>
            </a:fld>
            <a:endParaRPr lang="en-US"/>
          </a:p>
        </p:txBody>
      </p:sp>
    </p:spTree>
    <p:extLst>
      <p:ext uri="{BB962C8B-B14F-4D97-AF65-F5344CB8AC3E}">
        <p14:creationId xmlns:p14="http://schemas.microsoft.com/office/powerpoint/2010/main" val="4231990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1623A3-B17E-4871-8E33-A3134B12CE6A}" type="slidenum">
              <a:rPr lang="en-US" smtClean="0"/>
              <a:t>1</a:t>
            </a:fld>
            <a:endParaRPr lang="en-US"/>
          </a:p>
        </p:txBody>
      </p:sp>
    </p:spTree>
    <p:extLst>
      <p:ext uri="{BB962C8B-B14F-4D97-AF65-F5344CB8AC3E}">
        <p14:creationId xmlns:p14="http://schemas.microsoft.com/office/powerpoint/2010/main" val="2175970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Covid- increased interest in trails and needed a path forward</a:t>
            </a:r>
          </a:p>
          <a:p>
            <a:r>
              <a:rPr lang="en-US" dirty="0"/>
              <a:t>Develop a stronger relationship between government and trail industry</a:t>
            </a:r>
          </a:p>
          <a:p>
            <a:r>
              <a:rPr lang="en-US" dirty="0"/>
              <a:t>Numerous attempts to develop strategies in the past, however, nothing “meaningful” transpired. This time will be different. There is a strong commitment by the Deputy Minister of THC</a:t>
            </a:r>
          </a:p>
        </p:txBody>
      </p:sp>
      <p:sp>
        <p:nvSpPr>
          <p:cNvPr id="4" name="Slide Number Placeholder 3"/>
          <p:cNvSpPr>
            <a:spLocks noGrp="1"/>
          </p:cNvSpPr>
          <p:nvPr>
            <p:ph type="sldNum" sz="quarter" idx="5"/>
          </p:nvPr>
        </p:nvSpPr>
        <p:spPr/>
        <p:txBody>
          <a:bodyPr/>
          <a:lstStyle/>
          <a:p>
            <a:fld id="{B81623A3-B17E-4871-8E33-A3134B12CE6A}" type="slidenum">
              <a:rPr lang="en-US" smtClean="0"/>
              <a:t>2</a:t>
            </a:fld>
            <a:endParaRPr lang="en-US"/>
          </a:p>
        </p:txBody>
      </p:sp>
    </p:spTree>
    <p:extLst>
      <p:ext uri="{BB962C8B-B14F-4D97-AF65-F5344CB8AC3E}">
        <p14:creationId xmlns:p14="http://schemas.microsoft.com/office/powerpoint/2010/main" val="3723559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just reviewed- no need to really spend a lot of time on this slide other than to reinforce “health and wellness” and “vibrant economy”. Wellness is NOT just physical wellness, but wellness from a much broader perspective</a:t>
            </a:r>
          </a:p>
        </p:txBody>
      </p:sp>
      <p:sp>
        <p:nvSpPr>
          <p:cNvPr id="4" name="Slide Number Placeholder 3"/>
          <p:cNvSpPr>
            <a:spLocks noGrp="1"/>
          </p:cNvSpPr>
          <p:nvPr>
            <p:ph type="sldNum" sz="quarter" idx="5"/>
          </p:nvPr>
        </p:nvSpPr>
        <p:spPr/>
        <p:txBody>
          <a:bodyPr/>
          <a:lstStyle/>
          <a:p>
            <a:fld id="{B81623A3-B17E-4871-8E33-A3134B12CE6A}" type="slidenum">
              <a:rPr lang="en-US" smtClean="0"/>
              <a:t>3</a:t>
            </a:fld>
            <a:endParaRPr lang="en-US"/>
          </a:p>
        </p:txBody>
      </p:sp>
    </p:spTree>
    <p:extLst>
      <p:ext uri="{BB962C8B-B14F-4D97-AF65-F5344CB8AC3E}">
        <p14:creationId xmlns:p14="http://schemas.microsoft.com/office/powerpoint/2010/main" val="1583418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Working in the industry, we are all aware of the value trails bring to health and wellbeing and economic development, however, trails provide many more benefits and understanding these lesser-known benefits will also ensure a dynamic strategy that will provide a broader ran of benefits that allow a wider range of stakeholders to see themselves in the strategy and understand how trails impact the work that they do</a:t>
            </a:r>
          </a:p>
        </p:txBody>
      </p:sp>
      <p:sp>
        <p:nvSpPr>
          <p:cNvPr id="4" name="Slide Number Placeholder 3"/>
          <p:cNvSpPr>
            <a:spLocks noGrp="1"/>
          </p:cNvSpPr>
          <p:nvPr>
            <p:ph type="sldNum" sz="quarter" idx="5"/>
          </p:nvPr>
        </p:nvSpPr>
        <p:spPr/>
        <p:txBody>
          <a:bodyPr/>
          <a:lstStyle/>
          <a:p>
            <a:fld id="{B81623A3-B17E-4871-8E33-A3134B12CE6A}" type="slidenum">
              <a:rPr lang="en-US" smtClean="0"/>
              <a:t>5</a:t>
            </a:fld>
            <a:endParaRPr lang="en-US"/>
          </a:p>
        </p:txBody>
      </p:sp>
    </p:spTree>
    <p:extLst>
      <p:ext uri="{BB962C8B-B14F-4D97-AF65-F5344CB8AC3E}">
        <p14:creationId xmlns:p14="http://schemas.microsoft.com/office/powerpoint/2010/main" val="2079578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81623A3-B17E-4871-8E33-A3134B12CE6A}" type="slidenum">
              <a:rPr lang="en-US" smtClean="0"/>
              <a:t>10</a:t>
            </a:fld>
            <a:endParaRPr lang="en-US"/>
          </a:p>
        </p:txBody>
      </p:sp>
    </p:spTree>
    <p:extLst>
      <p:ext uri="{BB962C8B-B14F-4D97-AF65-F5344CB8AC3E}">
        <p14:creationId xmlns:p14="http://schemas.microsoft.com/office/powerpoint/2010/main" val="221401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1623A3-B17E-4871-8E33-A3134B12CE6A}" type="slidenum">
              <a:rPr lang="en-US" smtClean="0"/>
              <a:t>11</a:t>
            </a:fld>
            <a:endParaRPr lang="en-US"/>
          </a:p>
        </p:txBody>
      </p:sp>
    </p:spTree>
    <p:extLst>
      <p:ext uri="{BB962C8B-B14F-4D97-AF65-F5344CB8AC3E}">
        <p14:creationId xmlns:p14="http://schemas.microsoft.com/office/powerpoint/2010/main" val="962441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81623A3-B17E-4871-8E33-A3134B12CE6A}" type="slidenum">
              <a:rPr lang="en-US" smtClean="0"/>
              <a:t>12</a:t>
            </a:fld>
            <a:endParaRPr lang="en-US"/>
          </a:p>
        </p:txBody>
      </p:sp>
    </p:spTree>
    <p:extLst>
      <p:ext uri="{BB962C8B-B14F-4D97-AF65-F5344CB8AC3E}">
        <p14:creationId xmlns:p14="http://schemas.microsoft.com/office/powerpoint/2010/main" val="1097984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B81623A3-B17E-4871-8E33-A3134B12CE6A}" type="slidenum">
              <a:rPr lang="en-US" smtClean="0"/>
              <a:t>16</a:t>
            </a:fld>
            <a:endParaRPr lang="en-US"/>
          </a:p>
        </p:txBody>
      </p:sp>
    </p:spTree>
    <p:extLst>
      <p:ext uri="{BB962C8B-B14F-4D97-AF65-F5344CB8AC3E}">
        <p14:creationId xmlns:p14="http://schemas.microsoft.com/office/powerpoint/2010/main" val="414327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912629" y="1371600"/>
            <a:ext cx="5935540" cy="2696866"/>
          </a:xfrm>
        </p:spPr>
        <p:txBody>
          <a:bodyPr anchor="t">
            <a:normAutofit/>
          </a:bodyPr>
          <a:lstStyle>
            <a:lvl1pPr algn="l">
              <a:defRPr sz="4000"/>
            </a:lvl1pPr>
          </a:lstStyle>
          <a:p>
            <a:r>
              <a:rPr lang="en-US"/>
              <a:t>Click to edit Master title style</a:t>
            </a:r>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912629" y="4584879"/>
            <a:ext cx="593554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0D4E46AA-1EC0-4433-9956-E798E94A6FB7}" type="datetimeFigureOut">
              <a:rPr lang="en-US" smtClean="0"/>
              <a:t>11/24/2023</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358293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0D4E46AA-1EC0-4433-9956-E798E94A6FB7}" type="datetimeFigureOut">
              <a:rPr lang="en-US" smtClean="0"/>
              <a:t>11/24/2023</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2675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198077" y="1401097"/>
            <a:ext cx="2155722" cy="477586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838200" y="1401097"/>
            <a:ext cx="8232058" cy="47758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D4E46AA-1EC0-4433-9956-E798E94A6FB7}" type="datetimeFigureOut">
              <a:rPr lang="en-US" smtClean="0"/>
              <a:t>11/24/2023</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29567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0D4E46AA-1EC0-4433-9956-E798E94A6FB7}" type="datetimeFigureOut">
              <a:rPr lang="en-US" smtClean="0"/>
              <a:t>11/24/2023</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4075182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912629" y="1709738"/>
            <a:ext cx="9214884" cy="3159974"/>
          </a:xfrm>
        </p:spPr>
        <p:txBody>
          <a:bodyPr anchor="b">
            <a:normAutofit/>
          </a:bodyPr>
          <a:lstStyle>
            <a:lvl1pPr>
              <a:defRPr sz="4800"/>
            </a:lvl1pPr>
          </a:lstStyle>
          <a:p>
            <a:r>
              <a:rPr lang="en-US"/>
              <a:t>Click to edit Master title style</a:t>
            </a:r>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912628" y="5018567"/>
            <a:ext cx="7907079" cy="1073889"/>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0D4E46AA-1EC0-4433-9956-E798E94A6FB7}" type="datetimeFigureOut">
              <a:rPr lang="en-US" smtClean="0"/>
              <a:t>11/24/2023</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4042701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914400" y="2849526"/>
            <a:ext cx="5105400" cy="32104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172200" y="2849526"/>
            <a:ext cx="5105400" cy="321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0D4E46AA-1EC0-4433-9956-E798E94A6FB7}" type="datetimeFigureOut">
              <a:rPr lang="en-US" smtClean="0"/>
              <a:t>11/24/2023</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783594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912628" y="1371599"/>
            <a:ext cx="10442760" cy="93975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912628" y="2311353"/>
            <a:ext cx="5084947"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912628" y="3006725"/>
            <a:ext cx="5084947"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172200" y="2311353"/>
            <a:ext cx="5183188"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172200" y="3006725"/>
            <a:ext cx="5183188"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0D4E46AA-1EC0-4433-9956-E798E94A6FB7}" type="datetimeFigureOut">
              <a:rPr lang="en-US" smtClean="0"/>
              <a:t>11/24/2023</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874485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0D4E46AA-1EC0-4433-9956-E798E94A6FB7}" type="datetimeFigureOut">
              <a:rPr lang="en-US" smtClean="0"/>
              <a:t>11/24/2023</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57013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D4E46AA-1EC0-4433-9956-E798E94A6FB7}" type="datetimeFigureOut">
              <a:rPr lang="en-US" smtClean="0"/>
              <a:t>11/24/2023</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03738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912628" y="1463038"/>
            <a:ext cx="3859397" cy="1471548"/>
          </a:xfrm>
        </p:spPr>
        <p:txBody>
          <a:bodyPr anchor="t"/>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5183188" y="987425"/>
            <a:ext cx="6172200"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0D4E46AA-1EC0-4433-9956-E798E94A6FB7}" type="datetimeFigureOut">
              <a:rPr lang="en-US" smtClean="0"/>
              <a:t>11/24/2023</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3318192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912628" y="1463038"/>
            <a:ext cx="3859397" cy="1471548"/>
          </a:xfrm>
        </p:spPr>
        <p:txBody>
          <a:bodyPr anchor="t"/>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0D4E46AA-1EC0-4433-9956-E798E94A6FB7}" type="datetimeFigureOut">
              <a:rPr lang="en-US" smtClean="0"/>
              <a:t>11/24/2023</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3231633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914400" y="1371600"/>
            <a:ext cx="10363200" cy="1314443"/>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914399" y="2853369"/>
            <a:ext cx="10363200" cy="30884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912628"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0D4E46AA-1EC0-4433-9956-E798E94A6FB7}" type="datetimeFigureOut">
              <a:rPr lang="en-US" smtClean="0"/>
              <a:pPr/>
              <a:t>11/24/2023</a:t>
            </a:fld>
            <a:endParaRPr lang="en-US"/>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38C08-47C7-4847-B0BE-B9D8DEEB3D1B}" type="slidenum">
              <a:rPr lang="en-US" smtClean="0"/>
              <a:pPr/>
              <a:t>‹#›</a:t>
            </a:fld>
            <a:endParaRPr lang="en-US"/>
          </a:p>
        </p:txBody>
      </p:sp>
      <p:cxnSp>
        <p:nvCxnSpPr>
          <p:cNvPr id="7" name="Straight Connector 6">
            <a:extLst>
              <a:ext uri="{FF2B5EF4-FFF2-40B4-BE49-F238E27FC236}">
                <a16:creationId xmlns:a16="http://schemas.microsoft.com/office/drawing/2014/main" id="{F209B62C-3402-4623-9A7C-AA048B56F8C3}"/>
              </a:ext>
            </a:extLst>
          </p:cNvPr>
          <p:cNvCxnSpPr>
            <a:cxnSpLocks/>
          </p:cNvCxnSpPr>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269960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67" r:id="rId6"/>
    <p:sldLayoutId id="2147483663" r:id="rId7"/>
    <p:sldLayoutId id="2147483664" r:id="rId8"/>
    <p:sldLayoutId id="2147483665" r:id="rId9"/>
    <p:sldLayoutId id="2147483666" r:id="rId10"/>
    <p:sldLayoutId id="2147483668"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274320" indent="0" algn="l" defTabSz="914400" rtl="0" eaLnBrk="1" latinLnBrk="0" hangingPunct="1">
        <a:lnSpc>
          <a:spcPct val="120000"/>
        </a:lnSpc>
        <a:spcBef>
          <a:spcPts val="500"/>
        </a:spcBef>
        <a:buSzPct val="87000"/>
        <a:buFontTx/>
        <a:buNone/>
        <a:defRPr sz="1800"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594360" indent="0" algn="l" defTabSz="914400" rtl="0" eaLnBrk="1" latinLnBrk="0" hangingPunct="1">
        <a:lnSpc>
          <a:spcPct val="120000"/>
        </a:lnSpc>
        <a:spcBef>
          <a:spcPts val="500"/>
        </a:spcBef>
        <a:buSzPct val="87000"/>
        <a:buFontTx/>
        <a:buNone/>
        <a:defRPr sz="1400"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mericantrails.org/organizations/the-trail-town-progra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Two people riding bikes on a path near a body of water&#10;&#10;Description automatically generated with medium confidence">
            <a:extLst>
              <a:ext uri="{FF2B5EF4-FFF2-40B4-BE49-F238E27FC236}">
                <a16:creationId xmlns:a16="http://schemas.microsoft.com/office/drawing/2014/main" id="{AC2C8016-36A1-B509-FF16-1ACA4A4429DB}"/>
              </a:ext>
            </a:extLst>
          </p:cNvPr>
          <p:cNvPicPr>
            <a:picLocks noChangeAspect="1"/>
          </p:cNvPicPr>
          <p:nvPr/>
        </p:nvPicPr>
        <p:blipFill rotWithShape="1">
          <a:blip r:embed="rId3">
            <a:extLst>
              <a:ext uri="{28A0092B-C50C-407E-A947-70E740481C1C}">
                <a14:useLocalDpi xmlns:a14="http://schemas.microsoft.com/office/drawing/2010/main" val="0"/>
              </a:ext>
            </a:extLst>
          </a:blip>
          <a:srcRect t="4061" b="11670"/>
          <a:stretch/>
        </p:blipFill>
        <p:spPr>
          <a:xfrm>
            <a:off x="-406" y="0"/>
            <a:ext cx="12191979" cy="6857989"/>
          </a:xfrm>
          <a:prstGeom prst="rect">
            <a:avLst/>
          </a:prstGeom>
        </p:spPr>
      </p:pic>
      <p:sp>
        <p:nvSpPr>
          <p:cNvPr id="13" name="Rectangle 12">
            <a:extLst>
              <a:ext uri="{FF2B5EF4-FFF2-40B4-BE49-F238E27FC236}">
                <a16:creationId xmlns:a16="http://schemas.microsoft.com/office/drawing/2014/main" id="{9E9D00D9-C4F5-471E-BE2C-126CB112A6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 y="0"/>
            <a:ext cx="8543515" cy="6858000"/>
          </a:xfrm>
          <a:prstGeom prst="rect">
            <a:avLst/>
          </a:prstGeom>
          <a:gradFill flip="none" rotWithShape="1">
            <a:gsLst>
              <a:gs pos="0">
                <a:srgbClr val="000000">
                  <a:alpha val="0"/>
                </a:srgbClr>
              </a:gs>
              <a:gs pos="58000">
                <a:srgbClr val="000000">
                  <a:alpha val="55000"/>
                </a:srgbClr>
              </a:gs>
              <a:gs pos="93000">
                <a:srgbClr val="000000">
                  <a:alpha val="64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600603-E72E-ABE7-22C8-D3079F335DE2}"/>
              </a:ext>
            </a:extLst>
          </p:cNvPr>
          <p:cNvSpPr>
            <a:spLocks noGrp="1"/>
          </p:cNvSpPr>
          <p:nvPr>
            <p:ph type="ctrTitle"/>
          </p:nvPr>
        </p:nvSpPr>
        <p:spPr>
          <a:xfrm>
            <a:off x="914400" y="914400"/>
            <a:ext cx="4892948" cy="3427867"/>
          </a:xfrm>
        </p:spPr>
        <p:txBody>
          <a:bodyPr anchor="t">
            <a:normAutofit/>
          </a:bodyPr>
          <a:lstStyle/>
          <a:p>
            <a:r>
              <a:rPr lang="en-US" dirty="0">
                <a:solidFill>
                  <a:srgbClr val="FFFFFF"/>
                </a:solidFill>
              </a:rPr>
              <a:t>New Brunswick Provincial Trails Strategy</a:t>
            </a:r>
            <a:br>
              <a:rPr lang="en-US" dirty="0">
                <a:solidFill>
                  <a:srgbClr val="FFFFFF"/>
                </a:solidFill>
              </a:rPr>
            </a:br>
            <a:endParaRPr lang="en-US" dirty="0">
              <a:solidFill>
                <a:srgbClr val="FFFFFF"/>
              </a:solidFill>
            </a:endParaRPr>
          </a:p>
        </p:txBody>
      </p:sp>
      <p:cxnSp>
        <p:nvCxnSpPr>
          <p:cNvPr id="15" name="Straight Connector 14">
            <a:extLst>
              <a:ext uri="{FF2B5EF4-FFF2-40B4-BE49-F238E27FC236}">
                <a16:creationId xmlns:a16="http://schemas.microsoft.com/office/drawing/2014/main" id="{97CC2FE6-3AD0-4131-B4BC-1F4D65E25E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7529" y="4861206"/>
            <a:ext cx="978862"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ubtitle 4">
            <a:extLst>
              <a:ext uri="{FF2B5EF4-FFF2-40B4-BE49-F238E27FC236}">
                <a16:creationId xmlns:a16="http://schemas.microsoft.com/office/drawing/2014/main" id="{BAC26705-BAB0-F92D-A08F-4C3B5E79A2E0}"/>
              </a:ext>
            </a:extLst>
          </p:cNvPr>
          <p:cNvSpPr>
            <a:spLocks noGrp="1"/>
          </p:cNvSpPr>
          <p:nvPr>
            <p:ph type="subTitle" idx="1"/>
          </p:nvPr>
        </p:nvSpPr>
        <p:spPr>
          <a:xfrm>
            <a:off x="912628" y="4584879"/>
            <a:ext cx="6887203" cy="1287887"/>
          </a:xfrm>
        </p:spPr>
        <p:txBody>
          <a:bodyPr/>
          <a:lstStyle/>
          <a:p>
            <a:endParaRPr lang="en-US" dirty="0">
              <a:solidFill>
                <a:schemeClr val="bg1"/>
              </a:solidFill>
            </a:endParaRPr>
          </a:p>
        </p:txBody>
      </p:sp>
      <p:sp>
        <p:nvSpPr>
          <p:cNvPr id="3" name="TextBox 2">
            <a:extLst>
              <a:ext uri="{FF2B5EF4-FFF2-40B4-BE49-F238E27FC236}">
                <a16:creationId xmlns:a16="http://schemas.microsoft.com/office/drawing/2014/main" id="{2A413A63-9875-3A2B-7DBB-4095363EE5B7}"/>
              </a:ext>
            </a:extLst>
          </p:cNvPr>
          <p:cNvSpPr txBox="1"/>
          <p:nvPr/>
        </p:nvSpPr>
        <p:spPr>
          <a:xfrm>
            <a:off x="10040112" y="6488657"/>
            <a:ext cx="2304288" cy="369332"/>
          </a:xfrm>
          <a:prstGeom prst="rect">
            <a:avLst/>
          </a:prstGeom>
          <a:noFill/>
        </p:spPr>
        <p:txBody>
          <a:bodyPr wrap="square" rtlCol="0">
            <a:spAutoFit/>
          </a:bodyPr>
          <a:lstStyle/>
          <a:p>
            <a:r>
              <a:rPr lang="en-US" dirty="0">
                <a:solidFill>
                  <a:schemeClr val="bg1"/>
                </a:solidFill>
              </a:rPr>
              <a:t>As of June 22, 2023</a:t>
            </a:r>
          </a:p>
        </p:txBody>
      </p:sp>
    </p:spTree>
    <p:extLst>
      <p:ext uri="{BB962C8B-B14F-4D97-AF65-F5344CB8AC3E}">
        <p14:creationId xmlns:p14="http://schemas.microsoft.com/office/powerpoint/2010/main" val="3618282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C485D-8BCD-398C-293B-75E7102C4D91}"/>
              </a:ext>
            </a:extLst>
          </p:cNvPr>
          <p:cNvSpPr>
            <a:spLocks noGrp="1"/>
          </p:cNvSpPr>
          <p:nvPr>
            <p:ph type="title"/>
          </p:nvPr>
        </p:nvSpPr>
        <p:spPr>
          <a:xfrm>
            <a:off x="962890" y="379061"/>
            <a:ext cx="10363200" cy="1314443"/>
          </a:xfrm>
        </p:spPr>
        <p:txBody>
          <a:bodyPr>
            <a:normAutofit fontScale="90000"/>
          </a:bodyPr>
          <a:lstStyle/>
          <a:p>
            <a:pPr algn="ctr"/>
            <a:r>
              <a:rPr lang="en-US" b="1" dirty="0">
                <a:solidFill>
                  <a:srgbClr val="0070C0"/>
                </a:solidFill>
                <a:effectLst/>
                <a:latin typeface="Grandview Display" panose="020B0502040204020203" pitchFamily="34" charset="0"/>
                <a:ea typeface="Calibri" panose="020F0502020204030204" pitchFamily="34" charset="0"/>
                <a:cs typeface="Times New Roman" panose="02020603050405020304" pitchFamily="18" charset="0"/>
              </a:rPr>
              <a:t>Goal #1: </a:t>
            </a:r>
            <a:br>
              <a:rPr lang="en-US" b="1" dirty="0">
                <a:solidFill>
                  <a:srgbClr val="0070C0"/>
                </a:solidFill>
                <a:effectLst/>
                <a:latin typeface="Grandview Display" panose="020B0502040204020203" pitchFamily="34" charset="0"/>
                <a:ea typeface="Calibri" panose="020F0502020204030204" pitchFamily="34" charset="0"/>
                <a:cs typeface="Times New Roman" panose="02020603050405020304" pitchFamily="18" charset="0"/>
              </a:rPr>
            </a:br>
            <a:r>
              <a:rPr lang="en-US" b="1" dirty="0">
                <a:solidFill>
                  <a:srgbClr val="0070C0"/>
                </a:solidFill>
                <a:effectLst/>
                <a:latin typeface="Grandview Display" panose="020B0502040204020203" pitchFamily="34" charset="0"/>
                <a:ea typeface="Calibri" panose="020F0502020204030204" pitchFamily="34" charset="0"/>
                <a:cs typeface="Times New Roman" panose="02020603050405020304" pitchFamily="18" charset="0"/>
              </a:rPr>
              <a:t>Improve Government Process for Approving and Supporting Trail Development</a:t>
            </a:r>
            <a:br>
              <a:rPr lang="en-CA" sz="1800" dirty="0">
                <a:effectLst/>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AFC9CA13-04C9-89FA-7A39-9D304847E3F4}"/>
              </a:ext>
            </a:extLst>
          </p:cNvPr>
          <p:cNvSpPr>
            <a:spLocks noGrp="1"/>
          </p:cNvSpPr>
          <p:nvPr>
            <p:ph idx="1"/>
          </p:nvPr>
        </p:nvSpPr>
        <p:spPr>
          <a:xfrm>
            <a:off x="914398" y="1837944"/>
            <a:ext cx="10411692" cy="4499956"/>
          </a:xfrm>
        </p:spPr>
        <p:txBody>
          <a:bodyPr>
            <a:normAutofit fontScale="92500" lnSpcReduction="20000"/>
          </a:bodyPr>
          <a:lstStyle/>
          <a:p>
            <a:pPr marL="0" marR="0" indent="0">
              <a:lnSpc>
                <a:spcPct val="106000"/>
              </a:lnSpc>
              <a:spcBef>
                <a:spcPts val="1000"/>
              </a:spcBef>
              <a:spcAft>
                <a:spcPts val="800"/>
              </a:spcAft>
              <a:buNone/>
              <a:tabLst>
                <a:tab pos="3486150" algn="l"/>
              </a:tabLst>
            </a:pPr>
            <a:r>
              <a:rPr lang="en-US"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Year 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tabLst>
                <a:tab pos="3486150" algn="l"/>
              </a:tabLst>
            </a:pP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Create a trail development portal that is accessible to trail managers.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1000"/>
              </a:spcBef>
              <a:spcAft>
                <a:spcPts val="800"/>
              </a:spcAft>
              <a:buNone/>
              <a:tabLst>
                <a:tab pos="3486150" algn="l"/>
              </a:tabLst>
            </a:pPr>
            <a:r>
              <a:rPr lang="en-US"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Year 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tabLst>
                <a:tab pos="3486150" algn="l"/>
              </a:tabLst>
            </a:pPr>
            <a:r>
              <a:rPr lang="en-US" sz="1800" kern="1200" dirty="0">
                <a:effectLst/>
                <a:latin typeface="Calibri" panose="020F0502020204030204" pitchFamily="34" charset="0"/>
                <a:ea typeface="Calibri" panose="020F0502020204030204" pitchFamily="34" charset="0"/>
                <a:cs typeface="Calibri" panose="020F0502020204030204" pitchFamily="34" charset="0"/>
              </a:rPr>
              <a:t>Conduct a jurisdictional scan </a:t>
            </a: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order to investigate the potential benefit of creating new legislation around trails. </a:t>
            </a:r>
          </a:p>
          <a:p>
            <a:pPr marL="0" indent="0">
              <a:lnSpc>
                <a:spcPct val="106000"/>
              </a:lnSpc>
              <a:spcAft>
                <a:spcPts val="800"/>
              </a:spcAft>
              <a:buNone/>
              <a:tabLst>
                <a:tab pos="3486150" algn="l"/>
              </a:tabLst>
            </a:pPr>
            <a:r>
              <a:rPr lang="en-US"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Year 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tabLst>
                <a:tab pos="3486150" algn="l"/>
              </a:tabLst>
            </a:pPr>
            <a:r>
              <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rPr>
              <a:t>Implement</a:t>
            </a: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 cooperation with trail managers and GNB stakeholder departments, a trail database and mapping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system to facilitate trail planning and development.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tabLst>
                <a:tab pos="348615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Key Outcomes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a:spcBef>
                <a:spcPts val="0"/>
              </a:spcBef>
              <a:tabLst>
                <a:tab pos="-914400" algn="l"/>
                <a:tab pos="3486150" algn="l"/>
              </a:tabLst>
            </a:pP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coordinated approach to trail development on all public land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tabLst>
                <a:tab pos="-914400" algn="l"/>
                <a:tab pos="3486150" algn="l"/>
              </a:tabLst>
            </a:pP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more strategic approach to trail development throughout the province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a:spcBef>
                <a:spcPts val="0"/>
              </a:spcBef>
              <a:tabLst>
                <a:tab pos="-914400" algn="l"/>
                <a:tab pos="3486150" algn="l"/>
              </a:tabLst>
            </a:pP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 engaged trail industry that works collaboratively with GNB to develop and maintain an internationally recognized trail network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CA" dirty="0"/>
          </a:p>
        </p:txBody>
      </p:sp>
    </p:spTree>
    <p:extLst>
      <p:ext uri="{BB962C8B-B14F-4D97-AF65-F5344CB8AC3E}">
        <p14:creationId xmlns:p14="http://schemas.microsoft.com/office/powerpoint/2010/main" val="219477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96CC4-D4C5-EE27-E0D7-875779DB0626}"/>
              </a:ext>
            </a:extLst>
          </p:cNvPr>
          <p:cNvSpPr>
            <a:spLocks noGrp="1"/>
          </p:cNvSpPr>
          <p:nvPr>
            <p:ph type="title"/>
          </p:nvPr>
        </p:nvSpPr>
        <p:spPr/>
        <p:txBody>
          <a:bodyPr/>
          <a:lstStyle/>
          <a:p>
            <a:r>
              <a:rPr lang="en-US" b="1" dirty="0">
                <a:solidFill>
                  <a:srgbClr val="0070C0"/>
                </a:solidFill>
              </a:rPr>
              <a:t>Key Outcomes</a:t>
            </a:r>
            <a:br>
              <a:rPr lang="en-US" dirty="0"/>
            </a:br>
            <a:endParaRPr lang="en-US" dirty="0"/>
          </a:p>
        </p:txBody>
      </p:sp>
      <p:sp>
        <p:nvSpPr>
          <p:cNvPr id="3" name="Content Placeholder 2">
            <a:extLst>
              <a:ext uri="{FF2B5EF4-FFF2-40B4-BE49-F238E27FC236}">
                <a16:creationId xmlns:a16="http://schemas.microsoft.com/office/drawing/2014/main" id="{1BFA6348-9443-BDEB-39D1-0F3B99B3E51E}"/>
              </a:ext>
            </a:extLst>
          </p:cNvPr>
          <p:cNvSpPr>
            <a:spLocks noGrp="1"/>
          </p:cNvSpPr>
          <p:nvPr>
            <p:ph idx="1"/>
          </p:nvPr>
        </p:nvSpPr>
        <p:spPr/>
        <p:txBody>
          <a:bodyPr>
            <a:normAutofit/>
          </a:bodyPr>
          <a:lstStyle/>
          <a:p>
            <a:r>
              <a:rPr lang="en-US" dirty="0">
                <a:latin typeface="Calibri" panose="020F0502020204030204" pitchFamily="34" charset="0"/>
                <a:ea typeface="Calibri" panose="020F0502020204030204" pitchFamily="34" charset="0"/>
                <a:cs typeface="Calibri" panose="020F0502020204030204" pitchFamily="34" charset="0"/>
              </a:rPr>
              <a:t>A coordinated approach to trail development on public land</a:t>
            </a:r>
          </a:p>
          <a:p>
            <a:r>
              <a:rPr lang="en-US" dirty="0">
                <a:latin typeface="Calibri" panose="020F0502020204030204" pitchFamily="34" charset="0"/>
                <a:ea typeface="Calibri" panose="020F0502020204030204" pitchFamily="34" charset="0"/>
                <a:cs typeface="Calibri" panose="020F0502020204030204" pitchFamily="34" charset="0"/>
              </a:rPr>
              <a:t>A more strategic approach to trail development throughout the province</a:t>
            </a:r>
          </a:p>
          <a:p>
            <a:r>
              <a:rPr lang="en-US" dirty="0">
                <a:latin typeface="Calibri" panose="020F0502020204030204" pitchFamily="34" charset="0"/>
                <a:ea typeface="Calibri" panose="020F0502020204030204" pitchFamily="34" charset="0"/>
                <a:cs typeface="Calibri" panose="020F0502020204030204" pitchFamily="34" charset="0"/>
              </a:rPr>
              <a:t>An engaged trail industry that works collaboratively with GNB to develop and maintain an internationally recognized trail network</a:t>
            </a:r>
          </a:p>
          <a:p>
            <a:r>
              <a:rPr lang="en-US" dirty="0">
                <a:latin typeface="Calibri" panose="020F0502020204030204" pitchFamily="34" charset="0"/>
                <a:ea typeface="Calibri" panose="020F0502020204030204" pitchFamily="34" charset="0"/>
                <a:cs typeface="Calibri" panose="020F0502020204030204" pitchFamily="34" charset="0"/>
              </a:rPr>
              <a:t>The development of regional destination trail networks that offer clusters of experiences and extend visitor stay</a:t>
            </a:r>
          </a:p>
          <a:p>
            <a:endParaRPr lang="en-US" dirty="0"/>
          </a:p>
        </p:txBody>
      </p:sp>
    </p:spTree>
    <p:extLst>
      <p:ext uri="{BB962C8B-B14F-4D97-AF65-F5344CB8AC3E}">
        <p14:creationId xmlns:p14="http://schemas.microsoft.com/office/powerpoint/2010/main" val="2340757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8C06A-DA34-9B59-4FE3-0B75381978E6}"/>
              </a:ext>
            </a:extLst>
          </p:cNvPr>
          <p:cNvSpPr>
            <a:spLocks noGrp="1"/>
          </p:cNvSpPr>
          <p:nvPr>
            <p:ph type="title"/>
          </p:nvPr>
        </p:nvSpPr>
        <p:spPr>
          <a:xfrm>
            <a:off x="914399" y="468284"/>
            <a:ext cx="10363200" cy="1314443"/>
          </a:xfrm>
        </p:spPr>
        <p:txBody>
          <a:bodyPr>
            <a:normAutofit fontScale="90000"/>
          </a:bodyPr>
          <a:lstStyle/>
          <a:p>
            <a:pPr algn="ctr"/>
            <a:r>
              <a:rPr lang="en-US" b="1" dirty="0">
                <a:solidFill>
                  <a:srgbClr val="0070C0"/>
                </a:solidFill>
                <a:effectLst/>
                <a:latin typeface="Grandview Display" panose="020B0502040204020203" pitchFamily="34" charset="0"/>
                <a:ea typeface="Calibri" panose="020F0502020204030204" pitchFamily="34" charset="0"/>
                <a:cs typeface="Times New Roman" panose="02020603050405020304" pitchFamily="18" charset="0"/>
              </a:rPr>
              <a:t>Goal #2: </a:t>
            </a:r>
            <a:br>
              <a:rPr lang="en-US" b="1" dirty="0">
                <a:solidFill>
                  <a:srgbClr val="0070C0"/>
                </a:solidFill>
                <a:effectLst/>
                <a:latin typeface="Grandview Display" panose="020B0502040204020203" pitchFamily="34" charset="0"/>
                <a:ea typeface="Calibri" panose="020F0502020204030204" pitchFamily="34" charset="0"/>
                <a:cs typeface="Times New Roman" panose="02020603050405020304" pitchFamily="18" charset="0"/>
              </a:rPr>
            </a:br>
            <a:r>
              <a:rPr lang="en-US" b="1" dirty="0">
                <a:solidFill>
                  <a:srgbClr val="0070C0"/>
                </a:solidFill>
                <a:effectLst/>
                <a:latin typeface="Grandview Display" panose="020B0502040204020203" pitchFamily="34" charset="0"/>
                <a:ea typeface="Calibri" panose="020F0502020204030204" pitchFamily="34" charset="0"/>
                <a:cs typeface="Times New Roman" panose="02020603050405020304" pitchFamily="18" charset="0"/>
              </a:rPr>
              <a:t>Assist in Strengthening the Leadership and Collaboration with the Trail </a:t>
            </a:r>
            <a:r>
              <a:rPr lang="en-US" b="1" dirty="0">
                <a:solidFill>
                  <a:srgbClr val="0070C0"/>
                </a:solidFill>
                <a:latin typeface="Grandview Display" panose="020B0502040204020203" pitchFamily="34" charset="0"/>
                <a:ea typeface="Calibri" panose="020F0502020204030204" pitchFamily="34" charset="0"/>
                <a:cs typeface="Times New Roman" panose="02020603050405020304" pitchFamily="18" charset="0"/>
              </a:rPr>
              <a:t>I</a:t>
            </a:r>
            <a:r>
              <a:rPr lang="en-US" b="1" dirty="0">
                <a:solidFill>
                  <a:srgbClr val="0070C0"/>
                </a:solidFill>
                <a:effectLst/>
                <a:latin typeface="Grandview Display" panose="020B0502040204020203" pitchFamily="34" charset="0"/>
                <a:ea typeface="Calibri" panose="020F0502020204030204" pitchFamily="34" charset="0"/>
                <a:cs typeface="Times New Roman" panose="02020603050405020304" pitchFamily="18" charset="0"/>
              </a:rPr>
              <a:t>ndustry</a:t>
            </a:r>
            <a:br>
              <a:rPr lang="en-CA" sz="1800" dirty="0">
                <a:effectLst/>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75D69169-497D-D559-3932-ADDB9B6F8AEE}"/>
              </a:ext>
            </a:extLst>
          </p:cNvPr>
          <p:cNvSpPr>
            <a:spLocks noGrp="1"/>
          </p:cNvSpPr>
          <p:nvPr>
            <p:ph idx="1"/>
          </p:nvPr>
        </p:nvSpPr>
        <p:spPr>
          <a:xfrm>
            <a:off x="914399" y="2323017"/>
            <a:ext cx="10508674" cy="3935358"/>
          </a:xfrm>
        </p:spPr>
        <p:txBody>
          <a:bodyPr>
            <a:normAutofit fontScale="77500" lnSpcReduction="20000"/>
          </a:bodyPr>
          <a:lstStyle/>
          <a:p>
            <a:pPr marL="0" marR="0" indent="0">
              <a:lnSpc>
                <a:spcPct val="106000"/>
              </a:lnSpc>
              <a:spcBef>
                <a:spcPts val="1000"/>
              </a:spcBef>
              <a:spcAft>
                <a:spcPts val="800"/>
              </a:spcAft>
              <a:buNone/>
              <a:tabLst>
                <a:tab pos="3486150" algn="l"/>
              </a:tabLst>
            </a:pPr>
            <a:r>
              <a:rPr lang="en-US" sz="2100" b="1" kern="1200" dirty="0">
                <a:effectLst/>
                <a:latin typeface="Calibri" panose="020F0502020204030204" pitchFamily="34" charset="0"/>
                <a:ea typeface="Calibri" panose="020F0502020204030204" pitchFamily="34" charset="0"/>
                <a:cs typeface="Times New Roman" panose="02020603050405020304" pitchFamily="18" charset="0"/>
              </a:rPr>
              <a:t>Year 1</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tabLst>
                <a:tab pos="3486150" algn="l"/>
              </a:tabLst>
            </a:pPr>
            <a:r>
              <a:rPr lang="en-US" sz="2100" kern="1200" dirty="0">
                <a:effectLst/>
                <a:latin typeface="Calibri" panose="020F0502020204030204" pitchFamily="34" charset="0"/>
                <a:ea typeface="Calibri" panose="020F0502020204030204" pitchFamily="34" charset="0"/>
                <a:cs typeface="Times New Roman" panose="02020603050405020304" pitchFamily="18" charset="0"/>
              </a:rPr>
              <a:t>Identify opportunities for collaboration between trail managers that create more sustainable trail networks</a:t>
            </a:r>
            <a:r>
              <a:rPr lang="en-US" sz="2100" dirty="0">
                <a:effectLst/>
                <a:latin typeface="Calibri" panose="020F0502020204030204" pitchFamily="34" charset="0"/>
                <a:ea typeface="Calibri" panose="020F0502020204030204" pitchFamily="34" charset="0"/>
                <a:cs typeface="Times New Roman" panose="02020603050405020304" pitchFamily="18" charset="0"/>
              </a:rPr>
              <a:t> </a:t>
            </a:r>
            <a:r>
              <a:rPr lang="en-US" sz="2100" kern="1200" dirty="0">
                <a:effectLst/>
                <a:latin typeface="Calibri" panose="020F0502020204030204" pitchFamily="34" charset="0"/>
                <a:ea typeface="Calibri" panose="020F0502020204030204" pitchFamily="34" charset="0"/>
                <a:cs typeface="Times New Roman" panose="02020603050405020304" pitchFamily="18" charset="0"/>
              </a:rPr>
              <a:t>.</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tabLst>
                <a:tab pos="3486150" algn="l"/>
              </a:tabLst>
            </a:pPr>
            <a:r>
              <a:rPr lang="en-US" sz="2100" kern="1200" dirty="0">
                <a:effectLst/>
                <a:latin typeface="Calibri" panose="020F0502020204030204" pitchFamily="34" charset="0"/>
                <a:ea typeface="Calibri" panose="020F0502020204030204" pitchFamily="34" charset="0"/>
                <a:cs typeface="Times New Roman" panose="02020603050405020304" pitchFamily="18" charset="0"/>
              </a:rPr>
              <a:t> Foster the re-establishment of a provincial greenway organization that ensures the successful implementation of the Strategy and a voice for all trail users and builders</a:t>
            </a:r>
            <a:r>
              <a:rPr lang="en-US" sz="2100" dirty="0">
                <a:effectLst/>
                <a:latin typeface="Calibri" panose="020F0502020204030204" pitchFamily="34" charset="0"/>
                <a:ea typeface="Calibri" panose="020F0502020204030204" pitchFamily="34" charset="0"/>
                <a:cs typeface="Times New Roman" panose="02020603050405020304" pitchFamily="18" charset="0"/>
              </a:rPr>
              <a:t> </a:t>
            </a:r>
            <a:r>
              <a:rPr lang="en-US" sz="2100" kern="1200" dirty="0">
                <a:effectLst/>
                <a:latin typeface="Calibri" panose="020F0502020204030204" pitchFamily="34" charset="0"/>
                <a:ea typeface="Calibri" panose="020F0502020204030204" pitchFamily="34" charset="0"/>
                <a:cs typeface="Times New Roman" panose="02020603050405020304" pitchFamily="18" charset="0"/>
              </a:rPr>
              <a:t>. </a:t>
            </a: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1000"/>
              </a:spcBef>
              <a:spcAft>
                <a:spcPts val="800"/>
              </a:spcAft>
              <a:buNone/>
              <a:tabLst>
                <a:tab pos="3486150" algn="l"/>
              </a:tabLst>
            </a:pPr>
            <a:r>
              <a:rPr lang="en-US" sz="2100" b="1" kern="1200" dirty="0">
                <a:effectLst/>
                <a:latin typeface="Calibri" panose="020F0502020204030204" pitchFamily="34" charset="0"/>
                <a:ea typeface="Calibri" panose="020F0502020204030204" pitchFamily="34" charset="0"/>
                <a:cs typeface="Times New Roman" panose="02020603050405020304" pitchFamily="18" charset="0"/>
              </a:rPr>
              <a:t>Year 2</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tabLst>
                <a:tab pos="3486150" algn="l"/>
              </a:tabLst>
            </a:pPr>
            <a:r>
              <a:rPr lang="en-US" sz="2100" kern="1200" dirty="0">
                <a:effectLst/>
                <a:latin typeface="Calibri" panose="020F0502020204030204" pitchFamily="34" charset="0"/>
                <a:ea typeface="Calibri" panose="020F0502020204030204" pitchFamily="34" charset="0"/>
                <a:cs typeface="Times New Roman" panose="02020603050405020304" pitchFamily="18" charset="0"/>
              </a:rPr>
              <a:t>Foster collaboration within the trail industry and with key stakeholder organizations to ensure that there are opportunities to leverage resources to reduce duplication of efforts.</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tabLst>
                <a:tab pos="3486150" algn="l"/>
              </a:tabLst>
            </a:pPr>
            <a:r>
              <a:rPr lang="en-US" sz="2100" b="1" dirty="0">
                <a:effectLst/>
                <a:latin typeface="Calibri" panose="020F0502020204030204" pitchFamily="34" charset="0"/>
                <a:ea typeface="Calibri" panose="020F0502020204030204" pitchFamily="34" charset="0"/>
                <a:cs typeface="Times New Roman" panose="02020603050405020304" pitchFamily="18" charset="0"/>
              </a:rPr>
              <a:t>Key Outcomes</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tabLst>
                <a:tab pos="3486150" algn="l"/>
              </a:tabLst>
            </a:pPr>
            <a:r>
              <a:rPr lang="en-US" sz="2100" dirty="0">
                <a:effectLst/>
                <a:latin typeface="Calibri" panose="020F0502020204030204" pitchFamily="34" charset="0"/>
                <a:ea typeface="Times New Roman" panose="02020603050405020304" pitchFamily="18" charset="0"/>
                <a:cs typeface="Calibri" panose="020F0502020204030204" pitchFamily="34" charset="0"/>
              </a:rPr>
              <a:t>Quarterly meetings of PTAC are scheduled annually and Working Group meetings are held (at a minimum) on a bi-monthly basis to provide opportunities for collaboration and engagement between the Trail Industry and GNB.</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tabLst>
                <a:tab pos="3486150" algn="l"/>
              </a:tabLst>
            </a:pPr>
            <a:r>
              <a:rPr lang="en-US" sz="2100" dirty="0">
                <a:effectLst/>
                <a:latin typeface="Calibri" panose="020F0502020204030204" pitchFamily="34" charset="0"/>
                <a:ea typeface="Times New Roman" panose="02020603050405020304" pitchFamily="18" charset="0"/>
                <a:cs typeface="Calibri" panose="020F0502020204030204" pitchFamily="34" charset="0"/>
              </a:rPr>
              <a:t>A governance model for the establishment of a Greenway Organization has been developed.</a:t>
            </a:r>
          </a:p>
          <a:p>
            <a:pPr>
              <a:spcBef>
                <a:spcPts val="0"/>
              </a:spcBef>
              <a:tabLst>
                <a:tab pos="3486150" algn="l"/>
              </a:tabLst>
            </a:pPr>
            <a:r>
              <a:rPr lang="en-US" sz="2100" dirty="0">
                <a:effectLst/>
                <a:latin typeface="Calibri" panose="020F0502020204030204" pitchFamily="34" charset="0"/>
                <a:ea typeface="Times New Roman" panose="02020603050405020304" pitchFamily="18" charset="0"/>
                <a:cs typeface="Calibri" panose="020F0502020204030204" pitchFamily="34" charset="0"/>
              </a:rPr>
              <a:t>5 new programs are developed to encourage increased use by underrepresented communities and/or celebrate the culture and heritage of the province.</a:t>
            </a:r>
          </a:p>
          <a:p>
            <a:pPr>
              <a:spcBef>
                <a:spcPts val="0"/>
              </a:spcBef>
              <a:tabLst>
                <a:tab pos="34861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1610545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F96E0-8079-4994-6D95-E7DDED11E03B}"/>
              </a:ext>
            </a:extLst>
          </p:cNvPr>
          <p:cNvSpPr>
            <a:spLocks noGrp="1"/>
          </p:cNvSpPr>
          <p:nvPr>
            <p:ph type="title"/>
          </p:nvPr>
        </p:nvSpPr>
        <p:spPr/>
        <p:txBody>
          <a:bodyPr/>
          <a:lstStyle/>
          <a:p>
            <a:r>
              <a:rPr lang="en-US" b="1" dirty="0">
                <a:solidFill>
                  <a:srgbClr val="0070C0"/>
                </a:solidFill>
              </a:rPr>
              <a:t>Key Outcomes</a:t>
            </a:r>
          </a:p>
        </p:txBody>
      </p:sp>
      <p:sp>
        <p:nvSpPr>
          <p:cNvPr id="3" name="Content Placeholder 2">
            <a:extLst>
              <a:ext uri="{FF2B5EF4-FFF2-40B4-BE49-F238E27FC236}">
                <a16:creationId xmlns:a16="http://schemas.microsoft.com/office/drawing/2014/main" id="{9D16ABA6-A135-0DFE-A3FF-A57E342B462C}"/>
              </a:ext>
            </a:extLst>
          </p:cNvPr>
          <p:cNvSpPr>
            <a:spLocks noGrp="1"/>
          </p:cNvSpPr>
          <p:nvPr>
            <p:ph idx="1"/>
          </p:nvPr>
        </p:nvSpPr>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Greater alignment between the trail industry, key stakeholder organizations, communities and all levels government</a:t>
            </a:r>
          </a:p>
          <a:p>
            <a:r>
              <a:rPr lang="en-US" dirty="0">
                <a:latin typeface="Calibri" panose="020F0502020204030204" pitchFamily="34" charset="0"/>
                <a:ea typeface="Calibri" panose="020F0502020204030204" pitchFamily="34" charset="0"/>
                <a:cs typeface="Calibri" panose="020F0502020204030204" pitchFamily="34" charset="0"/>
              </a:rPr>
              <a:t>A strong voice for all trail users</a:t>
            </a:r>
          </a:p>
          <a:p>
            <a:r>
              <a:rPr lang="en-US" dirty="0">
                <a:latin typeface="Calibri" panose="020F0502020204030204" pitchFamily="34" charset="0"/>
                <a:ea typeface="Calibri" panose="020F0502020204030204" pitchFamily="34" charset="0"/>
                <a:cs typeface="Calibri" panose="020F0502020204030204" pitchFamily="34" charset="0"/>
              </a:rPr>
              <a:t>Collaboration with key stakeholders and communities that will create stronger "trail towns" and develop a "trail culture"</a:t>
            </a:r>
          </a:p>
          <a:p>
            <a:endParaRPr lang="en-US" dirty="0"/>
          </a:p>
        </p:txBody>
      </p:sp>
    </p:spTree>
    <p:extLst>
      <p:ext uri="{BB962C8B-B14F-4D97-AF65-F5344CB8AC3E}">
        <p14:creationId xmlns:p14="http://schemas.microsoft.com/office/powerpoint/2010/main" val="3760070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91E29-156D-0CEF-92C5-68BBB99E685A}"/>
              </a:ext>
            </a:extLst>
          </p:cNvPr>
          <p:cNvSpPr>
            <a:spLocks noGrp="1"/>
          </p:cNvSpPr>
          <p:nvPr>
            <p:ph type="title"/>
          </p:nvPr>
        </p:nvSpPr>
        <p:spPr>
          <a:xfrm>
            <a:off x="841247" y="457200"/>
            <a:ext cx="10363200" cy="1314443"/>
          </a:xfrm>
        </p:spPr>
        <p:txBody>
          <a:bodyPr>
            <a:normAutofit fontScale="90000"/>
          </a:bodyPr>
          <a:lstStyle/>
          <a:p>
            <a:pPr algn="ctr"/>
            <a:r>
              <a:rPr lang="en-US" b="1" dirty="0">
                <a:solidFill>
                  <a:srgbClr val="0070C0"/>
                </a:solidFill>
                <a:effectLst/>
                <a:latin typeface="Grandview Display" panose="020B0502040204020203" pitchFamily="34" charset="0"/>
                <a:ea typeface="Calibri" panose="020F0502020204030204" pitchFamily="34" charset="0"/>
                <a:cs typeface="Times New Roman" panose="02020603050405020304" pitchFamily="18" charset="0"/>
              </a:rPr>
              <a:t>Goal #3: </a:t>
            </a:r>
            <a:br>
              <a:rPr lang="en-US" b="1" dirty="0">
                <a:solidFill>
                  <a:srgbClr val="0070C0"/>
                </a:solidFill>
                <a:effectLst/>
                <a:latin typeface="Grandview Display" panose="020B0502040204020203" pitchFamily="34" charset="0"/>
                <a:ea typeface="Calibri" panose="020F0502020204030204" pitchFamily="34" charset="0"/>
                <a:cs typeface="Times New Roman" panose="02020603050405020304" pitchFamily="18" charset="0"/>
              </a:rPr>
            </a:br>
            <a:r>
              <a:rPr lang="en-US" b="1" dirty="0">
                <a:solidFill>
                  <a:srgbClr val="0070C0"/>
                </a:solidFill>
                <a:effectLst/>
                <a:latin typeface="Grandview Display" panose="020B0502040204020203" pitchFamily="34" charset="0"/>
                <a:ea typeface="Calibri" panose="020F0502020204030204" pitchFamily="34" charset="0"/>
                <a:cs typeface="Times New Roman" panose="02020603050405020304" pitchFamily="18" charset="0"/>
              </a:rPr>
              <a:t>Increase Trail Use and Maximize Tourism Potential</a:t>
            </a:r>
            <a:br>
              <a:rPr lang="en-CA" sz="1800" dirty="0">
                <a:effectLst/>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F387D5EA-9734-DB97-B73D-300D7129FF51}"/>
              </a:ext>
            </a:extLst>
          </p:cNvPr>
          <p:cNvSpPr>
            <a:spLocks noGrp="1"/>
          </p:cNvSpPr>
          <p:nvPr>
            <p:ph idx="1"/>
          </p:nvPr>
        </p:nvSpPr>
        <p:spPr>
          <a:xfrm>
            <a:off x="987553" y="1674457"/>
            <a:ext cx="10817352" cy="4726343"/>
          </a:xfrm>
        </p:spPr>
        <p:txBody>
          <a:bodyPr>
            <a:noAutofit/>
          </a:bodyPr>
          <a:lstStyle/>
          <a:p>
            <a:pPr marL="0" marR="0" indent="0">
              <a:lnSpc>
                <a:spcPct val="100000"/>
              </a:lnSpc>
              <a:spcBef>
                <a:spcPts val="1000"/>
              </a:spcBef>
              <a:spcAft>
                <a:spcPts val="800"/>
              </a:spcAft>
              <a:buNone/>
              <a:tabLst>
                <a:tab pos="3486150" algn="l"/>
              </a:tabLst>
            </a:pPr>
            <a:r>
              <a:rPr lang="en-US"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Year 1</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tabLst>
                <a:tab pos="3486150" algn="l"/>
              </a:tabLst>
            </a:pPr>
            <a:r>
              <a:rPr lang="en-US"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Establish a performance measurement framework for trail usage on trails in New Brunswick.</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800"/>
              </a:spcAft>
              <a:tabLst>
                <a:tab pos="3486150" algn="l"/>
              </a:tabLst>
            </a:pPr>
            <a:r>
              <a:rPr lang="en-US"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Review and update the Signature Trail Program.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1000"/>
              </a:spcBef>
              <a:spcAft>
                <a:spcPts val="800"/>
              </a:spcAft>
              <a:buNone/>
              <a:tabLst>
                <a:tab pos="3486150" algn="l"/>
              </a:tabLst>
            </a:pPr>
            <a:r>
              <a:rPr lang="en-US"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Year 2</a:t>
            </a:r>
            <a:endParaRPr lang="en-US"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tabLst>
                <a:tab pos="3486150" algn="l"/>
              </a:tabLst>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Create tourism focused experiences for trails in cooperation with the trail managers.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tabLst>
                <a:tab pos="3486150" algn="l"/>
              </a:tabLst>
            </a:pPr>
            <a:r>
              <a:rPr lang="en-US"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Develop Risk Management Program that will provide guidance to trail organizations to ensure  a safe experiences for users and their volunteers. </a:t>
            </a:r>
          </a:p>
          <a:p>
            <a:pPr marL="0" indent="0">
              <a:lnSpc>
                <a:spcPct val="106000"/>
              </a:lnSpc>
              <a:spcAft>
                <a:spcPts val="800"/>
              </a:spcAft>
              <a:buNone/>
              <a:tabLst>
                <a:tab pos="3486150" algn="l"/>
              </a:tabLst>
            </a:pPr>
            <a:r>
              <a:rPr lang="en-US"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Year 3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tabLst>
                <a:tab pos="3486150" algn="l"/>
              </a:tabLst>
            </a:pPr>
            <a:r>
              <a:rPr lang="en-US"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Establish marketing and promotional programs aimed at both signature and recreational trails that will increase use by residents and visitors of the diverse trail network in New Brunswick*.</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000" dirty="0">
                <a:effectLst/>
                <a:latin typeface="Calibri" panose="020F0502020204030204" pitchFamily="34" charset="0"/>
                <a:ea typeface="Calibri" panose="020F0502020204030204" pitchFamily="34" charset="0"/>
                <a:cs typeface="Times New Roman" panose="02020603050405020304" pitchFamily="18" charset="0"/>
              </a:rPr>
              <a:t> *This will be determined at the end of Year 2</a:t>
            </a:r>
            <a:endParaRPr lang="en-CA" sz="1000" dirty="0"/>
          </a:p>
        </p:txBody>
      </p:sp>
    </p:spTree>
    <p:extLst>
      <p:ext uri="{BB962C8B-B14F-4D97-AF65-F5344CB8AC3E}">
        <p14:creationId xmlns:p14="http://schemas.microsoft.com/office/powerpoint/2010/main" val="2811936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2D9AB-8BC2-F6BD-5E29-E09A6C722E81}"/>
              </a:ext>
            </a:extLst>
          </p:cNvPr>
          <p:cNvSpPr>
            <a:spLocks noGrp="1"/>
          </p:cNvSpPr>
          <p:nvPr>
            <p:ph type="title"/>
          </p:nvPr>
        </p:nvSpPr>
        <p:spPr/>
        <p:txBody>
          <a:bodyPr/>
          <a:lstStyle/>
          <a:p>
            <a:r>
              <a:rPr lang="en-US" b="1" dirty="0">
                <a:solidFill>
                  <a:srgbClr val="0070C0"/>
                </a:solidFill>
              </a:rPr>
              <a:t>Key Outcomes</a:t>
            </a:r>
          </a:p>
        </p:txBody>
      </p:sp>
      <p:sp>
        <p:nvSpPr>
          <p:cNvPr id="3" name="Content Placeholder 2">
            <a:extLst>
              <a:ext uri="{FF2B5EF4-FFF2-40B4-BE49-F238E27FC236}">
                <a16:creationId xmlns:a16="http://schemas.microsoft.com/office/drawing/2014/main" id="{ABB34B90-665A-8730-589A-29F37BBC3A8F}"/>
              </a:ext>
            </a:extLst>
          </p:cNvPr>
          <p:cNvSpPr>
            <a:spLocks noGrp="1"/>
          </p:cNvSpPr>
          <p:nvPr>
            <p:ph idx="1"/>
          </p:nvPr>
        </p:nvSpPr>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A baseline of information to establish a measurement for future years</a:t>
            </a:r>
          </a:p>
          <a:p>
            <a:r>
              <a:rPr lang="en-US" dirty="0">
                <a:latin typeface="Calibri" panose="020F0502020204030204" pitchFamily="34" charset="0"/>
                <a:ea typeface="Calibri" panose="020F0502020204030204" pitchFamily="34" charset="0"/>
                <a:cs typeface="Calibri" panose="020F0502020204030204" pitchFamily="34" charset="0"/>
              </a:rPr>
              <a:t>An advanced appreciation of our cultural and natural heritage through trail use </a:t>
            </a:r>
          </a:p>
          <a:p>
            <a:r>
              <a:rPr lang="en-US" dirty="0">
                <a:latin typeface="Calibri" panose="020F0502020204030204" pitchFamily="34" charset="0"/>
                <a:ea typeface="Calibri" panose="020F0502020204030204" pitchFamily="34" charset="0"/>
                <a:cs typeface="Calibri" panose="020F0502020204030204" pitchFamily="34" charset="0"/>
              </a:rPr>
              <a:t>A better understanding of the trail user and their expectations</a:t>
            </a:r>
          </a:p>
          <a:p>
            <a:r>
              <a:rPr lang="en-US" dirty="0">
                <a:latin typeface="Calibri" panose="020F0502020204030204" pitchFamily="34" charset="0"/>
                <a:ea typeface="Calibri" panose="020F0502020204030204" pitchFamily="34" charset="0"/>
                <a:cs typeface="Calibri" panose="020F0502020204030204" pitchFamily="34" charset="0"/>
              </a:rPr>
              <a:t>An exceptional user experience for both visitors and residents</a:t>
            </a:r>
          </a:p>
          <a:p>
            <a:r>
              <a:rPr lang="en-US" dirty="0">
                <a:latin typeface="Calibri" panose="020F0502020204030204" pitchFamily="34" charset="0"/>
                <a:ea typeface="Calibri" panose="020F0502020204030204" pitchFamily="34" charset="0"/>
                <a:cs typeface="Calibri" panose="020F0502020204030204" pitchFamily="34" charset="0"/>
              </a:rPr>
              <a:t>An increased awareness of and use of the extensive trail network</a:t>
            </a:r>
          </a:p>
          <a:p>
            <a:r>
              <a:rPr lang="en-US" dirty="0">
                <a:latin typeface="Calibri" panose="020F0502020204030204" pitchFamily="34" charset="0"/>
                <a:ea typeface="Calibri" panose="020F0502020204030204" pitchFamily="34" charset="0"/>
                <a:cs typeface="Calibri" panose="020F0502020204030204" pitchFamily="34" charset="0"/>
              </a:rPr>
              <a:t>An internationally recognized Signature Trail Network</a:t>
            </a:r>
          </a:p>
        </p:txBody>
      </p:sp>
    </p:spTree>
    <p:extLst>
      <p:ext uri="{BB962C8B-B14F-4D97-AF65-F5344CB8AC3E}">
        <p14:creationId xmlns:p14="http://schemas.microsoft.com/office/powerpoint/2010/main" val="923910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92698-9DC3-F416-221A-2311970F0EFC}"/>
              </a:ext>
            </a:extLst>
          </p:cNvPr>
          <p:cNvSpPr>
            <a:spLocks noGrp="1"/>
          </p:cNvSpPr>
          <p:nvPr>
            <p:ph type="title"/>
          </p:nvPr>
        </p:nvSpPr>
        <p:spPr>
          <a:xfrm>
            <a:off x="914398" y="573579"/>
            <a:ext cx="10363200" cy="1314443"/>
          </a:xfrm>
        </p:spPr>
        <p:txBody>
          <a:bodyPr>
            <a:normAutofit fontScale="90000"/>
          </a:bodyPr>
          <a:lstStyle/>
          <a:p>
            <a:pPr algn="ctr"/>
            <a:r>
              <a:rPr lang="en-US" b="1" dirty="0">
                <a:solidFill>
                  <a:srgbClr val="0070C0"/>
                </a:solidFill>
                <a:effectLst/>
                <a:latin typeface="Grandview Display" panose="020B0502040204020203" pitchFamily="34" charset="0"/>
                <a:ea typeface="Calibri" panose="020F0502020204030204" pitchFamily="34" charset="0"/>
                <a:cs typeface="Times New Roman" panose="02020603050405020304" pitchFamily="18" charset="0"/>
              </a:rPr>
              <a:t>Goal #4: </a:t>
            </a:r>
            <a:br>
              <a:rPr lang="en-US" b="1" dirty="0">
                <a:solidFill>
                  <a:srgbClr val="0070C0"/>
                </a:solidFill>
                <a:effectLst/>
                <a:latin typeface="Grandview Display" panose="020B0502040204020203" pitchFamily="34" charset="0"/>
                <a:ea typeface="Calibri" panose="020F0502020204030204" pitchFamily="34" charset="0"/>
                <a:cs typeface="Times New Roman" panose="02020603050405020304" pitchFamily="18" charset="0"/>
              </a:rPr>
            </a:br>
            <a:r>
              <a:rPr lang="en-US" b="1" dirty="0">
                <a:solidFill>
                  <a:srgbClr val="0070C0"/>
                </a:solidFill>
                <a:effectLst/>
                <a:latin typeface="Grandview Display" panose="020B0502040204020203" pitchFamily="34" charset="0"/>
                <a:ea typeface="Calibri" panose="020F0502020204030204" pitchFamily="34" charset="0"/>
                <a:cs typeface="Times New Roman" panose="02020603050405020304" pitchFamily="18" charset="0"/>
              </a:rPr>
              <a:t>Maximize Funding, Resources, and Capacity for Trail Development, Maintenance and Operations</a:t>
            </a:r>
            <a:br>
              <a:rPr lang="en-CA" sz="1800" dirty="0">
                <a:effectLst/>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7A693188-7F43-3426-ADFF-E016E4856564}"/>
              </a:ext>
            </a:extLst>
          </p:cNvPr>
          <p:cNvSpPr>
            <a:spLocks noGrp="1"/>
          </p:cNvSpPr>
          <p:nvPr>
            <p:ph idx="1"/>
          </p:nvPr>
        </p:nvSpPr>
        <p:spPr>
          <a:xfrm>
            <a:off x="914398" y="2313872"/>
            <a:ext cx="10661906" cy="4297240"/>
          </a:xfrm>
        </p:spPr>
        <p:txBody>
          <a:bodyPr>
            <a:normAutofit fontScale="92500" lnSpcReduction="20000"/>
          </a:bodyPr>
          <a:lstStyle/>
          <a:p>
            <a:pPr marL="0" marR="0" indent="0">
              <a:lnSpc>
                <a:spcPct val="106000"/>
              </a:lnSpc>
              <a:spcBef>
                <a:spcPts val="1000"/>
              </a:spcBef>
              <a:spcAft>
                <a:spcPts val="800"/>
              </a:spcAft>
              <a:buNone/>
              <a:tabLst>
                <a:tab pos="3486150" algn="l"/>
              </a:tabLst>
            </a:pPr>
            <a:r>
              <a:rPr lang="en-US" sz="19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Year 1</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tabLst>
                <a:tab pos="3486150" algn="l"/>
              </a:tabLst>
            </a:pPr>
            <a:r>
              <a:rPr lang="en-US" sz="19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Conduct a review of existing funding programs to maximize return on investment and assess any gaps in funding priorities.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1000"/>
              </a:spcBef>
              <a:spcAft>
                <a:spcPts val="800"/>
              </a:spcAft>
              <a:buNone/>
              <a:tabLst>
                <a:tab pos="3486150" algn="l"/>
              </a:tabLst>
            </a:pPr>
            <a:r>
              <a:rPr lang="en-US" sz="19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Year 2</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tabLst>
                <a:tab pos="3486150" algn="l"/>
              </a:tabLst>
            </a:pPr>
            <a:r>
              <a:rPr lang="en-US" sz="19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Develop a sel</a:t>
            </a:r>
            <a:r>
              <a:rPr lang="en-US"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f-assessment tool to assist trail organizations to assess the long-term sustainability of their organization.</a:t>
            </a:r>
            <a:endParaRPr lang="en-US" sz="19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tabLst>
                <a:tab pos="3486150" algn="l"/>
              </a:tabLst>
            </a:pPr>
            <a:r>
              <a:rPr lang="en-US" sz="19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Work with the trail industry to develop programs to increase on-the-ground maintenance capacity for trail organizations.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tabLst>
                <a:tab pos="3486150" algn="l"/>
              </a:tabLst>
            </a:pPr>
            <a:r>
              <a:rPr lang="en-US" sz="1900" b="1" dirty="0">
                <a:effectLst/>
                <a:latin typeface="Calibri" panose="020F0502020204030204" pitchFamily="34" charset="0"/>
                <a:ea typeface="Calibri" panose="020F0502020204030204" pitchFamily="34" charset="0"/>
                <a:cs typeface="Times New Roman" panose="02020603050405020304" pitchFamily="18" charset="0"/>
              </a:rPr>
              <a:t>Key Outcomes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tabLst>
                <a:tab pos="457200" algn="l"/>
                <a:tab pos="3486150" algn="l"/>
              </a:tabLst>
            </a:pPr>
            <a:r>
              <a:rPr lang="en-US" sz="1900" dirty="0">
                <a:effectLst/>
                <a:latin typeface="Calibri" panose="020F0502020204030204" pitchFamily="34" charset="0"/>
                <a:ea typeface="Times New Roman" panose="02020603050405020304" pitchFamily="18" charset="0"/>
                <a:cs typeface="Calibri" panose="020F0502020204030204" pitchFamily="34" charset="0"/>
              </a:rPr>
              <a:t>Clearly defined funding programs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tabLst>
                <a:tab pos="457200" algn="l"/>
                <a:tab pos="3486150" algn="l"/>
              </a:tabLst>
            </a:pPr>
            <a:r>
              <a:rPr lang="en-US" sz="19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Strong and sustainable trail and user groups organizations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tabLst>
                <a:tab pos="457200" algn="l"/>
                <a:tab pos="3486150" algn="l"/>
              </a:tabLst>
            </a:pPr>
            <a:r>
              <a:rPr lang="en-US" sz="19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Well maintained trails that exceed the expectations of the trail user</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460130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074FA-7457-443F-B6A9-1DCB59C176E4}"/>
              </a:ext>
            </a:extLst>
          </p:cNvPr>
          <p:cNvSpPr>
            <a:spLocks noGrp="1"/>
          </p:cNvSpPr>
          <p:nvPr>
            <p:ph type="title"/>
          </p:nvPr>
        </p:nvSpPr>
        <p:spPr>
          <a:xfrm>
            <a:off x="914399" y="1097280"/>
            <a:ext cx="10363200" cy="1314443"/>
          </a:xfrm>
        </p:spPr>
        <p:txBody>
          <a:bodyPr/>
          <a:lstStyle/>
          <a:p>
            <a:r>
              <a:rPr lang="en-US" b="1" dirty="0">
                <a:solidFill>
                  <a:srgbClr val="0070C0"/>
                </a:solidFill>
              </a:rPr>
              <a:t>Long-Term Outcomes</a:t>
            </a:r>
          </a:p>
        </p:txBody>
      </p:sp>
      <p:sp>
        <p:nvSpPr>
          <p:cNvPr id="3" name="Content Placeholder 2">
            <a:extLst>
              <a:ext uri="{FF2B5EF4-FFF2-40B4-BE49-F238E27FC236}">
                <a16:creationId xmlns:a16="http://schemas.microsoft.com/office/drawing/2014/main" id="{91F2E719-52D5-A7F5-7E19-EFC9064DFDAD}"/>
              </a:ext>
            </a:extLst>
          </p:cNvPr>
          <p:cNvSpPr>
            <a:spLocks noGrp="1"/>
          </p:cNvSpPr>
          <p:nvPr>
            <p:ph idx="1"/>
          </p:nvPr>
        </p:nvSpPr>
        <p:spPr>
          <a:xfrm>
            <a:off x="914399" y="2121408"/>
            <a:ext cx="10140697" cy="3820421"/>
          </a:xfrm>
        </p:spPr>
        <p:txBody>
          <a:bodyPr>
            <a:normAutofit fontScale="92500" lnSpcReduction="10000"/>
          </a:bodyPr>
          <a:lstStyle/>
          <a:p>
            <a:pPr marL="0" marR="0" indent="0" algn="just">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Through the development of this Strategy the Trail Industry and Government are committed to the following long-term outcomes:</a:t>
            </a:r>
          </a:p>
          <a:p>
            <a:pPr marL="0" marR="0" indent="0" algn="just">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gn="just">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All residents of the province of New Brunswick benefit from a sustainable well-managed trail network for generations to come, </a:t>
            </a:r>
          </a:p>
          <a:p>
            <a:pPr marL="0" marR="0" lvl="0" indent="0" algn="just">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gn="just">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Trails contribute to the vibrancy, resiliency and economic prosperity of communities throughout the province,</a:t>
            </a: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New Brunswick’s trails are recognized as industry leading tourism products and recreational infrastructure throughout North America and around the world,</a:t>
            </a:r>
          </a:p>
          <a:p>
            <a:pPr marL="0" marR="0" indent="0" algn="just">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Trails are developed in a manner that respects that natural environment of the province and contributes to the preservation of our unique biodiversity.</a:t>
            </a:r>
          </a:p>
          <a:p>
            <a:endParaRPr lang="en-US" dirty="0"/>
          </a:p>
        </p:txBody>
      </p:sp>
    </p:spTree>
    <p:extLst>
      <p:ext uri="{BB962C8B-B14F-4D97-AF65-F5344CB8AC3E}">
        <p14:creationId xmlns:p14="http://schemas.microsoft.com/office/powerpoint/2010/main" val="711314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29C7C-6EB8-F030-7BDD-23FDAF437F69}"/>
              </a:ext>
            </a:extLst>
          </p:cNvPr>
          <p:cNvSpPr>
            <a:spLocks noGrp="1"/>
          </p:cNvSpPr>
          <p:nvPr>
            <p:ph type="title"/>
          </p:nvPr>
        </p:nvSpPr>
        <p:spPr>
          <a:xfrm>
            <a:off x="914400" y="147711"/>
            <a:ext cx="10363200" cy="1314443"/>
          </a:xfrm>
        </p:spPr>
        <p:txBody>
          <a:bodyPr/>
          <a:lstStyle/>
          <a:p>
            <a:r>
              <a:rPr lang="en-US" b="1" dirty="0">
                <a:solidFill>
                  <a:srgbClr val="0070C0"/>
                </a:solidFill>
              </a:rPr>
              <a:t>Take Aways for Municipalities</a:t>
            </a:r>
          </a:p>
        </p:txBody>
      </p:sp>
      <p:sp>
        <p:nvSpPr>
          <p:cNvPr id="3" name="Content Placeholder 2">
            <a:extLst>
              <a:ext uri="{FF2B5EF4-FFF2-40B4-BE49-F238E27FC236}">
                <a16:creationId xmlns:a16="http://schemas.microsoft.com/office/drawing/2014/main" id="{169B3D1F-0DF8-E631-101C-0FB43E561C87}"/>
              </a:ext>
            </a:extLst>
          </p:cNvPr>
          <p:cNvSpPr>
            <a:spLocks noGrp="1"/>
          </p:cNvSpPr>
          <p:nvPr>
            <p:ph idx="1"/>
          </p:nvPr>
        </p:nvSpPr>
        <p:spPr>
          <a:xfrm>
            <a:off x="914397" y="1181686"/>
            <a:ext cx="10944667" cy="5233182"/>
          </a:xfrm>
        </p:spPr>
        <p:txBody>
          <a:bodyPr>
            <a:normAutofit/>
          </a:bodyPr>
          <a:lstStyle/>
          <a:p>
            <a:r>
              <a:rPr lang="en-US" dirty="0">
                <a:latin typeface="Calibri" panose="020F0502020204030204" pitchFamily="34" charset="0"/>
                <a:ea typeface="Calibri" panose="020F0502020204030204" pitchFamily="34" charset="0"/>
                <a:cs typeface="Calibri" panose="020F0502020204030204" pitchFamily="34" charset="0"/>
              </a:rPr>
              <a:t>Think of trails as a way to connect people </a:t>
            </a:r>
            <a:r>
              <a:rPr lang="en-US" dirty="0">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to places and </a:t>
            </a:r>
            <a:r>
              <a:rPr lang="en-US">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each other</a:t>
            </a:r>
            <a:endParaRPr lang="en-US">
              <a:latin typeface="Calibri" panose="020F0502020204030204" pitchFamily="34" charset="0"/>
              <a:ea typeface="Calibri" panose="020F0502020204030204" pitchFamily="34" charset="0"/>
              <a:cs typeface="Calibri" panose="020F0502020204030204" pitchFamily="34" charset="0"/>
            </a:endParaRPr>
          </a:p>
          <a:p>
            <a:r>
              <a:rPr lang="en-US" dirty="0">
                <a:latin typeface="Calibri" panose="020F0502020204030204" pitchFamily="34" charset="0"/>
                <a:ea typeface="Calibri" panose="020F0502020204030204" pitchFamily="34" charset="0"/>
                <a:cs typeface="Calibri" panose="020F0502020204030204" pitchFamily="34" charset="0"/>
              </a:rPr>
              <a:t>Understand the future trends of trails and be ready to adapt to these changes</a:t>
            </a:r>
          </a:p>
          <a:p>
            <a:r>
              <a:rPr lang="en-US" dirty="0">
                <a:latin typeface="Calibri" panose="020F0502020204030204" pitchFamily="34" charset="0"/>
                <a:ea typeface="Calibri" panose="020F0502020204030204" pitchFamily="34" charset="0"/>
                <a:cs typeface="Calibri" panose="020F0502020204030204" pitchFamily="34" charset="0"/>
              </a:rPr>
              <a:t>Work with your local trail organizations to facilitate development, maintenance and programming</a:t>
            </a:r>
          </a:p>
          <a:p>
            <a:r>
              <a:rPr lang="en-US" dirty="0">
                <a:latin typeface="Calibri" panose="020F0502020204030204" pitchFamily="34" charset="0"/>
                <a:ea typeface="Calibri" panose="020F0502020204030204" pitchFamily="34" charset="0"/>
                <a:cs typeface="Calibri" panose="020F0502020204030204" pitchFamily="34" charset="0"/>
              </a:rPr>
              <a:t>Ensure that the work that you are doing with respect to trails aligns with the objectives of the Provincial Trail Strategy</a:t>
            </a:r>
          </a:p>
          <a:p>
            <a:r>
              <a:rPr lang="en-US" dirty="0">
                <a:latin typeface="Calibri" panose="020F0502020204030204" pitchFamily="34" charset="0"/>
                <a:ea typeface="Calibri" panose="020F0502020204030204" pitchFamily="34" charset="0"/>
                <a:cs typeface="Calibri" panose="020F0502020204030204" pitchFamily="34" charset="0"/>
              </a:rPr>
              <a:t>Ensure that your community is “trail friendly”: infrastructure to support trail users </a:t>
            </a:r>
            <a:r>
              <a:rPr lang="en-US" dirty="0">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bicycle/snowmobile/ATV storage in visible areas, access to washroom facilities, water, good directional signage</a:t>
            </a:r>
            <a:endParaRPr lang="en-US" dirty="0">
              <a:latin typeface="Calibri" panose="020F0502020204030204" pitchFamily="34" charset="0"/>
              <a:ea typeface="Calibri" panose="020F0502020204030204" pitchFamily="34" charset="0"/>
              <a:cs typeface="Calibri" panose="020F0502020204030204" pitchFamily="34" charset="0"/>
            </a:endParaRPr>
          </a:p>
          <a:p>
            <a:r>
              <a:rPr lang="en-US" dirty="0">
                <a:latin typeface="Calibri" panose="020F0502020204030204" pitchFamily="34" charset="0"/>
                <a:ea typeface="Calibri" panose="020F0502020204030204" pitchFamily="34" charset="0"/>
                <a:cs typeface="Calibri" panose="020F0502020204030204" pitchFamily="34" charset="0"/>
              </a:rPr>
              <a:t>Reach out to the Department of Tourism, Heritage and Culture</a:t>
            </a:r>
          </a:p>
          <a:p>
            <a:pPr lvl="1"/>
            <a:r>
              <a:rPr lang="en-US" dirty="0">
                <a:latin typeface="Calibri" panose="020F0502020204030204" pitchFamily="34" charset="0"/>
                <a:ea typeface="Calibri" panose="020F0502020204030204" pitchFamily="34" charset="0"/>
                <a:cs typeface="Calibri" panose="020F0502020204030204" pitchFamily="34" charset="0"/>
              </a:rPr>
              <a:t>	Sport and Recreation Branch: Community/Recreational Trails</a:t>
            </a:r>
          </a:p>
          <a:p>
            <a:pPr lvl="1"/>
            <a:r>
              <a:rPr lang="en-US" dirty="0">
                <a:latin typeface="Calibri" panose="020F0502020204030204" pitchFamily="34" charset="0"/>
                <a:ea typeface="Calibri" panose="020F0502020204030204" pitchFamily="34" charset="0"/>
                <a:cs typeface="Calibri" panose="020F0502020204030204" pitchFamily="34" charset="0"/>
              </a:rPr>
              <a:t>	Tourism Development: Signature Trails</a:t>
            </a:r>
          </a:p>
          <a:p>
            <a:pPr lvl="1"/>
            <a:endParaRPr lang="en-US" dirty="0"/>
          </a:p>
        </p:txBody>
      </p:sp>
    </p:spTree>
    <p:extLst>
      <p:ext uri="{BB962C8B-B14F-4D97-AF65-F5344CB8AC3E}">
        <p14:creationId xmlns:p14="http://schemas.microsoft.com/office/powerpoint/2010/main" val="3469760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0" name="Straight Connector 59">
            <a:extLst>
              <a:ext uri="{FF2B5EF4-FFF2-40B4-BE49-F238E27FC236}">
                <a16:creationId xmlns:a16="http://schemas.microsoft.com/office/drawing/2014/main" id="{F209B62C-3402-4623-9A7C-AA048B56F8C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useBgFill="1">
        <p:nvSpPr>
          <p:cNvPr id="62" name="Rectangle 61">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grass, outdoor, nature, promontory&#10;&#10;Description automatically generated">
            <a:extLst>
              <a:ext uri="{FF2B5EF4-FFF2-40B4-BE49-F238E27FC236}">
                <a16:creationId xmlns:a16="http://schemas.microsoft.com/office/drawing/2014/main" id="{C7F57985-EAE3-D2FE-0093-DE8AE95434DD}"/>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16045"/>
          <a:stretch/>
        </p:blipFill>
        <p:spPr>
          <a:xfrm>
            <a:off x="20" y="10"/>
            <a:ext cx="12191980" cy="6857985"/>
          </a:xfrm>
          <a:prstGeom prst="rect">
            <a:avLst/>
          </a:prstGeom>
        </p:spPr>
      </p:pic>
      <p:sp>
        <p:nvSpPr>
          <p:cNvPr id="64" name="Rectangle 63">
            <a:extLst>
              <a:ext uri="{FF2B5EF4-FFF2-40B4-BE49-F238E27FC236}">
                <a16:creationId xmlns:a16="http://schemas.microsoft.com/office/drawing/2014/main" id="{38390362-5868-4DF6-BD74-91C728840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035382" y="-1298619"/>
            <a:ext cx="4121238" cy="12191998"/>
          </a:xfrm>
          <a:prstGeom prst="rect">
            <a:avLst/>
          </a:prstGeom>
          <a:gradFill flip="none" rotWithShape="1">
            <a:gsLst>
              <a:gs pos="36000">
                <a:srgbClr val="000000">
                  <a:alpha val="26000"/>
                </a:srgbClr>
              </a:gs>
              <a:gs pos="0">
                <a:srgbClr val="000000">
                  <a:alpha val="0"/>
                </a:srgbClr>
              </a:gs>
              <a:gs pos="61000">
                <a:srgbClr val="0E0D12">
                  <a:alpha val="58000"/>
                </a:srgbClr>
              </a:gs>
              <a:gs pos="88000">
                <a:srgbClr val="000000">
                  <a:alpha val="58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260FFF-1C90-1E5E-A4C0-2A13709379AB}"/>
              </a:ext>
            </a:extLst>
          </p:cNvPr>
          <p:cNvSpPr>
            <a:spLocks noGrp="1"/>
          </p:cNvSpPr>
          <p:nvPr>
            <p:ph type="title"/>
          </p:nvPr>
        </p:nvSpPr>
        <p:spPr>
          <a:xfrm>
            <a:off x="914400" y="3612995"/>
            <a:ext cx="6835698" cy="1855646"/>
          </a:xfrm>
        </p:spPr>
        <p:txBody>
          <a:bodyPr vert="horz" lIns="91440" tIns="45720" rIns="91440" bIns="45720" rtlCol="0" anchor="b">
            <a:normAutofit/>
          </a:bodyPr>
          <a:lstStyle/>
          <a:p>
            <a:r>
              <a:rPr lang="en-US" dirty="0">
                <a:solidFill>
                  <a:srgbClr val="FFFFFF"/>
                </a:solidFill>
              </a:rPr>
              <a:t>Questions?</a:t>
            </a:r>
            <a:br>
              <a:rPr lang="en-US" dirty="0">
                <a:solidFill>
                  <a:srgbClr val="FFFFFF"/>
                </a:solidFill>
              </a:rPr>
            </a:br>
            <a:endParaRPr lang="en-US" dirty="0">
              <a:solidFill>
                <a:srgbClr val="FFFFFF"/>
              </a:solidFill>
            </a:endParaRPr>
          </a:p>
        </p:txBody>
      </p:sp>
      <p:cxnSp>
        <p:nvCxnSpPr>
          <p:cNvPr id="66" name="Straight Connector 65">
            <a:extLst>
              <a:ext uri="{FF2B5EF4-FFF2-40B4-BE49-F238E27FC236}">
                <a16:creationId xmlns:a16="http://schemas.microsoft.com/office/drawing/2014/main" id="{8A5C8BF2-C035-4BFF-8802-A397238344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2570" y="5821999"/>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1083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44CAA32-F237-419C-A2DD-43C28D920D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15A4CF-3614-A097-AB0B-7CE13C5418CE}"/>
              </a:ext>
            </a:extLst>
          </p:cNvPr>
          <p:cNvSpPr>
            <a:spLocks noGrp="1"/>
          </p:cNvSpPr>
          <p:nvPr>
            <p:ph type="title"/>
          </p:nvPr>
        </p:nvSpPr>
        <p:spPr>
          <a:xfrm>
            <a:off x="7353038" y="1371600"/>
            <a:ext cx="3924562" cy="1314443"/>
          </a:xfrm>
        </p:spPr>
        <p:txBody>
          <a:bodyPr>
            <a:normAutofit/>
          </a:bodyPr>
          <a:lstStyle/>
          <a:p>
            <a:r>
              <a:rPr lang="en-CA" b="1" dirty="0">
                <a:solidFill>
                  <a:srgbClr val="0070C0"/>
                </a:solidFill>
              </a:rPr>
              <a:t>Why?</a:t>
            </a:r>
          </a:p>
        </p:txBody>
      </p:sp>
      <p:cxnSp>
        <p:nvCxnSpPr>
          <p:cNvPr id="19" name="Straight Connector 18">
            <a:extLst>
              <a:ext uri="{FF2B5EF4-FFF2-40B4-BE49-F238E27FC236}">
                <a16:creationId xmlns:a16="http://schemas.microsoft.com/office/drawing/2014/main" id="{691422F5-4221-4812-AFD9-5479C6D60AD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37121" y="1031005"/>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746D8A6-97A1-ED75-E416-4E0DD680C2E0}"/>
              </a:ext>
            </a:extLst>
          </p:cNvPr>
          <p:cNvSpPr>
            <a:spLocks noGrp="1"/>
          </p:cNvSpPr>
          <p:nvPr>
            <p:ph idx="1"/>
          </p:nvPr>
        </p:nvSpPr>
        <p:spPr>
          <a:xfrm>
            <a:off x="7353036" y="2062010"/>
            <a:ext cx="4534163" cy="4085571"/>
          </a:xfrm>
        </p:spPr>
        <p:txBody>
          <a:bodyPr>
            <a:normAutofit/>
          </a:bodyPr>
          <a:lstStyle/>
          <a:p>
            <a:pPr marL="0" indent="0">
              <a:lnSpc>
                <a:spcPct val="110000"/>
              </a:lnSpc>
              <a:buNone/>
            </a:pPr>
            <a:r>
              <a:rPr lang="en-CA" sz="2400" dirty="0">
                <a:effectLst/>
                <a:latin typeface="Calibri" panose="020F0502020204030204" pitchFamily="34" charset="0"/>
                <a:ea typeface="Calibri" panose="020F0502020204030204" pitchFamily="34" charset="0"/>
              </a:rPr>
              <a:t>The New Brunswick Trail Industry, government stakeholders, and key external stakeholders require a progressive provincial trails strategy in order to achieve better coordination of the planning, development, management, programming, and marketing of its diverse managed trail network.</a:t>
            </a:r>
          </a:p>
          <a:p>
            <a:pPr>
              <a:lnSpc>
                <a:spcPct val="110000"/>
              </a:lnSpc>
            </a:pPr>
            <a:endParaRPr lang="en-CA" sz="1900" dirty="0"/>
          </a:p>
        </p:txBody>
      </p:sp>
      <p:pic>
        <p:nvPicPr>
          <p:cNvPr id="5" name="Picture 4" descr="A person and child on skis&#10;&#10;Description automatically generated with medium confidence">
            <a:extLst>
              <a:ext uri="{FF2B5EF4-FFF2-40B4-BE49-F238E27FC236}">
                <a16:creationId xmlns:a16="http://schemas.microsoft.com/office/drawing/2014/main" id="{400231E0-0BBA-1E72-EDA0-3162B18F1888}"/>
              </a:ext>
            </a:extLst>
          </p:cNvPr>
          <p:cNvPicPr>
            <a:picLocks noChangeAspect="1"/>
          </p:cNvPicPr>
          <p:nvPr/>
        </p:nvPicPr>
        <p:blipFill rotWithShape="1">
          <a:blip r:embed="rId3">
            <a:extLst>
              <a:ext uri="{28A0092B-C50C-407E-A947-70E740481C1C}">
                <a14:useLocalDpi xmlns:a14="http://schemas.microsoft.com/office/drawing/2010/main" val="0"/>
              </a:ext>
            </a:extLst>
          </a:blip>
          <a:srcRect l="29865"/>
          <a:stretch/>
        </p:blipFill>
        <p:spPr>
          <a:xfrm>
            <a:off x="0" y="1"/>
            <a:ext cx="7209197" cy="6857999"/>
          </a:xfrm>
          <a:prstGeom prst="rect">
            <a:avLst/>
          </a:prstGeom>
        </p:spPr>
      </p:pic>
    </p:spTree>
    <p:extLst>
      <p:ext uri="{BB962C8B-B14F-4D97-AF65-F5344CB8AC3E}">
        <p14:creationId xmlns:p14="http://schemas.microsoft.com/office/powerpoint/2010/main" val="2819763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44CAA32-F237-419C-A2DD-43C28D920D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4EBCFF-35BE-BE70-4D96-89ED45D76E4C}"/>
              </a:ext>
            </a:extLst>
          </p:cNvPr>
          <p:cNvSpPr>
            <a:spLocks noGrp="1"/>
          </p:cNvSpPr>
          <p:nvPr>
            <p:ph type="title"/>
          </p:nvPr>
        </p:nvSpPr>
        <p:spPr>
          <a:xfrm>
            <a:off x="7353038" y="1371600"/>
            <a:ext cx="3924562" cy="1314443"/>
          </a:xfrm>
        </p:spPr>
        <p:txBody>
          <a:bodyPr>
            <a:normAutofit/>
          </a:bodyPr>
          <a:lstStyle/>
          <a:p>
            <a:r>
              <a:rPr lang="en-CA" b="1" dirty="0">
                <a:solidFill>
                  <a:srgbClr val="0070C0"/>
                </a:solidFill>
              </a:rPr>
              <a:t>Vision</a:t>
            </a:r>
          </a:p>
        </p:txBody>
      </p:sp>
      <p:cxnSp>
        <p:nvCxnSpPr>
          <p:cNvPr id="14" name="Straight Connector 13">
            <a:extLst>
              <a:ext uri="{FF2B5EF4-FFF2-40B4-BE49-F238E27FC236}">
                <a16:creationId xmlns:a16="http://schemas.microsoft.com/office/drawing/2014/main" id="{691422F5-4221-4812-AFD9-5479C6D60AD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37121" y="1031005"/>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8BEAB21-8C96-7E01-6A83-2C5DA3AE2ADC}"/>
              </a:ext>
            </a:extLst>
          </p:cNvPr>
          <p:cNvSpPr>
            <a:spLocks noGrp="1"/>
          </p:cNvSpPr>
          <p:nvPr>
            <p:ph idx="1"/>
          </p:nvPr>
        </p:nvSpPr>
        <p:spPr>
          <a:xfrm>
            <a:off x="7353037" y="2853369"/>
            <a:ext cx="3924562" cy="3088460"/>
          </a:xfrm>
        </p:spPr>
        <p:txBody>
          <a:bodyPr>
            <a:normAutofit/>
          </a:bodyPr>
          <a:lstStyle/>
          <a:p>
            <a:pPr marL="0" indent="0">
              <a:lnSpc>
                <a:spcPct val="110000"/>
              </a:lnSpc>
              <a:buNone/>
            </a:pPr>
            <a:r>
              <a:rPr lang="en-CA" sz="2400" i="1" dirty="0">
                <a:effectLst/>
                <a:latin typeface="Calibri" panose="020F0502020204030204" pitchFamily="34" charset="0"/>
                <a:ea typeface="Calibri" panose="020F0502020204030204" pitchFamily="34" charset="0"/>
                <a:cs typeface="Times New Roman" panose="02020603050405020304" pitchFamily="18" charset="0"/>
              </a:rPr>
              <a:t>A sustainably managed and internationally recognized trail tourism destination that supports a thriving economy through its diverse offering of trail experiences.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endParaRPr lang="en-CA" sz="1900" dirty="0"/>
          </a:p>
        </p:txBody>
      </p:sp>
      <p:pic>
        <p:nvPicPr>
          <p:cNvPr id="5" name="Picture 4" descr="A person in a kayak on a lake&#10;&#10;Description automatically generated with medium confidence">
            <a:extLst>
              <a:ext uri="{FF2B5EF4-FFF2-40B4-BE49-F238E27FC236}">
                <a16:creationId xmlns:a16="http://schemas.microsoft.com/office/drawing/2014/main" id="{0C56CA50-7C7B-6B98-95BE-9F8F7A76E7CC}"/>
              </a:ext>
            </a:extLst>
          </p:cNvPr>
          <p:cNvPicPr>
            <a:picLocks noChangeAspect="1"/>
          </p:cNvPicPr>
          <p:nvPr/>
        </p:nvPicPr>
        <p:blipFill rotWithShape="1">
          <a:blip r:embed="rId3">
            <a:extLst>
              <a:ext uri="{28A0092B-C50C-407E-A947-70E740481C1C}">
                <a14:useLocalDpi xmlns:a14="http://schemas.microsoft.com/office/drawing/2010/main" val="0"/>
              </a:ext>
            </a:extLst>
          </a:blip>
          <a:srcRect l="27359"/>
          <a:stretch/>
        </p:blipFill>
        <p:spPr>
          <a:xfrm>
            <a:off x="0" y="0"/>
            <a:ext cx="6961328" cy="6857999"/>
          </a:xfrm>
          <a:prstGeom prst="rect">
            <a:avLst/>
          </a:prstGeom>
        </p:spPr>
      </p:pic>
    </p:spTree>
    <p:extLst>
      <p:ext uri="{BB962C8B-B14F-4D97-AF65-F5344CB8AC3E}">
        <p14:creationId xmlns:p14="http://schemas.microsoft.com/office/powerpoint/2010/main" val="1690460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34500-A370-56C1-FF7C-93DE46EB710A}"/>
              </a:ext>
            </a:extLst>
          </p:cNvPr>
          <p:cNvSpPr>
            <a:spLocks noGrp="1"/>
          </p:cNvSpPr>
          <p:nvPr>
            <p:ph type="title"/>
          </p:nvPr>
        </p:nvSpPr>
        <p:spPr>
          <a:xfrm>
            <a:off x="920496" y="122390"/>
            <a:ext cx="10351008" cy="841248"/>
          </a:xfrm>
        </p:spPr>
        <p:txBody>
          <a:bodyPr/>
          <a:lstStyle/>
          <a:p>
            <a:r>
              <a:rPr lang="en-US" b="1" dirty="0">
                <a:solidFill>
                  <a:srgbClr val="0070C0"/>
                </a:solidFill>
              </a:rPr>
              <a:t>Guiding Principles</a:t>
            </a:r>
          </a:p>
        </p:txBody>
      </p:sp>
      <p:sp>
        <p:nvSpPr>
          <p:cNvPr id="3" name="Content Placeholder 2">
            <a:extLst>
              <a:ext uri="{FF2B5EF4-FFF2-40B4-BE49-F238E27FC236}">
                <a16:creationId xmlns:a16="http://schemas.microsoft.com/office/drawing/2014/main" id="{9F95B37A-25F0-45F8-AF45-3DF54B306416}"/>
              </a:ext>
            </a:extLst>
          </p:cNvPr>
          <p:cNvSpPr>
            <a:spLocks noGrp="1"/>
          </p:cNvSpPr>
          <p:nvPr>
            <p:ph idx="1"/>
          </p:nvPr>
        </p:nvSpPr>
        <p:spPr>
          <a:xfrm>
            <a:off x="969263" y="1111347"/>
            <a:ext cx="11016411" cy="5514535"/>
          </a:xfrm>
        </p:spPr>
        <p:txBody>
          <a:bodyPr>
            <a:normAutofit/>
          </a:bodyPr>
          <a:lstStyle/>
          <a:p>
            <a:pPr marL="342900" marR="0" lvl="0" indent="-342900" algn="just">
              <a:lnSpc>
                <a:spcPct val="105000"/>
              </a:lnSpc>
              <a:spcBef>
                <a:spcPts val="0"/>
              </a:spcBef>
              <a:spcAft>
                <a:spcPts val="0"/>
              </a:spcAft>
              <a:buFont typeface="Arial" panose="020B0604020202020204" pitchFamily="34" charset="0"/>
              <a:buChar char="•"/>
              <a:tabLst>
                <a:tab pos="457200" algn="l"/>
              </a:tabLst>
            </a:pPr>
            <a:r>
              <a:rPr lang="en-C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Stewardship: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05000"/>
              </a:lnSpc>
              <a:spcBef>
                <a:spcPts val="0"/>
              </a:spcBef>
              <a:spcAft>
                <a:spcPts val="0"/>
              </a:spcAft>
              <a:buFont typeface="Arial" panose="020B0604020202020204" pitchFamily="34" charset="0"/>
              <a:buChar char="•"/>
              <a:tabLst>
                <a:tab pos="914400" algn="l"/>
              </a:tabLst>
            </a:pPr>
            <a:r>
              <a:rPr lang="en-C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Ensure that trail development and trail management are grounded in sound environmental stewardship and management practices.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05000"/>
              </a:lnSpc>
              <a:spcBef>
                <a:spcPts val="0"/>
              </a:spcBef>
              <a:spcAft>
                <a:spcPts val="0"/>
              </a:spcAft>
              <a:buFont typeface="Arial" panose="020B0604020202020204" pitchFamily="34" charset="0"/>
              <a:buChar char="•"/>
              <a:tabLst>
                <a:tab pos="914400" algn="l"/>
              </a:tabLst>
            </a:pPr>
            <a:r>
              <a:rPr lang="en-C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Stewardship of landowners, including adjacent landowners is critically important.</a:t>
            </a:r>
          </a:p>
          <a:p>
            <a:pPr marL="742950" marR="0" lvl="1" indent="-285750" algn="just">
              <a:lnSpc>
                <a:spcPct val="105000"/>
              </a:lnSpc>
              <a:spcBef>
                <a:spcPts val="0"/>
              </a:spcBef>
              <a:spcAft>
                <a:spcPts val="0"/>
              </a:spcAft>
              <a:buFont typeface="Arial" panose="020B0604020202020204" pitchFamily="34" charset="0"/>
              <a:buChar char="•"/>
              <a:tabLst>
                <a:tab pos="914400" algn="l"/>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Encourage responsible use and conservation of the land through Leave No Trace Principles.</a:t>
            </a:r>
          </a:p>
          <a:p>
            <a:pPr marL="342900" marR="0" lvl="0" indent="-342900" algn="just">
              <a:lnSpc>
                <a:spcPct val="105000"/>
              </a:lnSpc>
              <a:spcBef>
                <a:spcPts val="0"/>
              </a:spcBef>
              <a:spcAft>
                <a:spcPts val="0"/>
              </a:spcAft>
              <a:buFont typeface="Arial" panose="020B0604020202020204" pitchFamily="34" charset="0"/>
              <a:buChar char="•"/>
              <a:tabLst>
                <a:tab pos="457200" algn="l"/>
              </a:tabLst>
            </a:pPr>
            <a:r>
              <a:rPr lang="en-C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Diversity &amp; Inclusion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05000"/>
              </a:lnSpc>
              <a:spcBef>
                <a:spcPts val="0"/>
              </a:spcBef>
              <a:spcAft>
                <a:spcPts val="0"/>
              </a:spcAft>
              <a:buFont typeface="Arial" panose="020B0604020202020204" pitchFamily="34" charset="0"/>
              <a:buChar char="•"/>
              <a:tabLst>
                <a:tab pos="914400" algn="l"/>
              </a:tabLst>
            </a:pPr>
            <a:r>
              <a:rPr lang="en-C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 users are able to participate in trail experiences.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05000"/>
              </a:lnSpc>
              <a:spcBef>
                <a:spcPts val="0"/>
              </a:spcBef>
              <a:spcAft>
                <a:spcPts val="0"/>
              </a:spcAft>
              <a:buFont typeface="Arial" panose="020B0604020202020204" pitchFamily="34" charset="0"/>
              <a:buChar char="•"/>
              <a:tabLst>
                <a:tab pos="914400" algn="l"/>
              </a:tabLst>
            </a:pPr>
            <a:r>
              <a:rPr lang="en-C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diversity of the landscape of New Brunswick needs to be celebrated when trails are developed.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05000"/>
              </a:lnSpc>
              <a:spcBef>
                <a:spcPts val="0"/>
              </a:spcBef>
              <a:spcAft>
                <a:spcPts val="0"/>
              </a:spcAft>
              <a:buFont typeface="Arial" panose="020B0604020202020204" pitchFamily="34" charset="0"/>
              <a:buChar char="•"/>
              <a:tabLst>
                <a:tab pos="914400" algn="l"/>
              </a:tabLst>
            </a:pPr>
            <a:r>
              <a:rPr lang="en-C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Ensure that there are diverse trail experiences.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Arial" panose="020B0604020202020204" pitchFamily="34" charset="0"/>
              <a:buChar char="•"/>
              <a:tabLst>
                <a:tab pos="457200" algn="l"/>
              </a:tabLst>
            </a:pPr>
            <a:r>
              <a:rPr lang="en-C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Sustainability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05000"/>
              </a:lnSpc>
              <a:spcBef>
                <a:spcPts val="0"/>
              </a:spcBef>
              <a:spcAft>
                <a:spcPts val="0"/>
              </a:spcAft>
              <a:buFont typeface="Arial" panose="020B0604020202020204" pitchFamily="34" charset="0"/>
              <a:buChar char="•"/>
              <a:tabLst>
                <a:tab pos="914400" algn="l"/>
              </a:tabLst>
            </a:pPr>
            <a:r>
              <a:rPr lang="en-C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Trails are managed and developed as sustainable infrastructure for the long-term.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05000"/>
              </a:lnSpc>
              <a:spcBef>
                <a:spcPts val="0"/>
              </a:spcBef>
              <a:spcAft>
                <a:spcPts val="0"/>
              </a:spcAft>
              <a:buFont typeface="Arial" panose="020B0604020202020204" pitchFamily="34" charset="0"/>
              <a:buChar char="•"/>
              <a:tabLst>
                <a:tab pos="914400" algn="l"/>
              </a:tabLst>
            </a:pPr>
            <a:r>
              <a:rPr lang="en-C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Trail organizations have a sustainable management plan in place.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Arial" panose="020B0604020202020204" pitchFamily="34" charset="0"/>
              <a:buChar char="•"/>
              <a:tabLst>
                <a:tab pos="457200" algn="l"/>
              </a:tabLst>
            </a:pPr>
            <a:r>
              <a:rPr lang="en-C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Community Development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05000"/>
              </a:lnSpc>
              <a:spcBef>
                <a:spcPts val="0"/>
              </a:spcBef>
              <a:spcAft>
                <a:spcPts val="0"/>
              </a:spcAft>
              <a:buFont typeface="Arial" panose="020B0604020202020204" pitchFamily="34" charset="0"/>
              <a:buChar char="•"/>
              <a:tabLst>
                <a:tab pos="914400" algn="l"/>
              </a:tabLst>
            </a:pPr>
            <a:r>
              <a:rPr lang="en-C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Communities are encouraged to take ownership in the management and their trails and promote experiences that meet the needs of the community.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Arial" panose="020B0604020202020204" pitchFamily="34" charset="0"/>
              <a:buChar char="•"/>
              <a:tabLst>
                <a:tab pos="457200" algn="l"/>
              </a:tabLst>
            </a:pPr>
            <a:r>
              <a:rPr lang="en-C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Safe and Secure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05000"/>
              </a:lnSpc>
              <a:spcBef>
                <a:spcPts val="0"/>
              </a:spcBef>
              <a:spcAft>
                <a:spcPts val="0"/>
              </a:spcAft>
              <a:buFont typeface="Arial" panose="020B0604020202020204" pitchFamily="34" charset="0"/>
              <a:buChar char="•"/>
              <a:tabLst>
                <a:tab pos="914400" algn="l"/>
              </a:tabLst>
            </a:pPr>
            <a:r>
              <a:rPr lang="en-C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Risk Management is paramount in the development and management trails in New Brunswick.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Arial" panose="020B0604020202020204" pitchFamily="34" charset="0"/>
              <a:buChar char="•"/>
              <a:tabLst>
                <a:tab pos="457200" algn="l"/>
              </a:tabLst>
            </a:pPr>
            <a:r>
              <a:rPr lang="en-C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Partnerships, Collaboration &amp; Engagement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05000"/>
              </a:lnSpc>
              <a:spcBef>
                <a:spcPts val="0"/>
              </a:spcBef>
              <a:spcAft>
                <a:spcPts val="0"/>
              </a:spcAft>
              <a:buFont typeface="Arial" panose="020B0604020202020204" pitchFamily="34" charset="0"/>
              <a:buChar char="•"/>
              <a:tabLst>
                <a:tab pos="914400" algn="l"/>
              </a:tabLst>
            </a:pPr>
            <a:r>
              <a:rPr lang="en-C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Encourage greater collaboration among trail user groups and other key stakeholders to capitalize on the potential opportunities for trails.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14550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B8704-E481-B460-AF6F-4D95811914BB}"/>
              </a:ext>
            </a:extLst>
          </p:cNvPr>
          <p:cNvSpPr>
            <a:spLocks noGrp="1"/>
          </p:cNvSpPr>
          <p:nvPr>
            <p:ph type="title"/>
          </p:nvPr>
        </p:nvSpPr>
        <p:spPr>
          <a:xfrm>
            <a:off x="512041" y="242315"/>
            <a:ext cx="3603463" cy="651511"/>
          </a:xfrm>
        </p:spPr>
        <p:txBody>
          <a:bodyPr>
            <a:noAutofit/>
          </a:bodyPr>
          <a:lstStyle/>
          <a:p>
            <a:pPr algn="ctr">
              <a:lnSpc>
                <a:spcPct val="90000"/>
              </a:lnSpc>
            </a:pPr>
            <a:r>
              <a:rPr lang="en-CA" b="1" dirty="0">
                <a:solidFill>
                  <a:srgbClr val="0070C0"/>
                </a:solidFill>
              </a:rPr>
              <a:t>Key Benefits</a:t>
            </a:r>
          </a:p>
        </p:txBody>
      </p:sp>
      <p:sp>
        <p:nvSpPr>
          <p:cNvPr id="4" name="Content Placeholder 3">
            <a:extLst>
              <a:ext uri="{FF2B5EF4-FFF2-40B4-BE49-F238E27FC236}">
                <a16:creationId xmlns:a16="http://schemas.microsoft.com/office/drawing/2014/main" id="{B2D55FA4-AE68-27A6-537A-BC18FAA8C105}"/>
              </a:ext>
            </a:extLst>
          </p:cNvPr>
          <p:cNvSpPr>
            <a:spLocks noGrp="1"/>
          </p:cNvSpPr>
          <p:nvPr>
            <p:ph idx="1"/>
          </p:nvPr>
        </p:nvSpPr>
        <p:spPr>
          <a:xfrm>
            <a:off x="633046" y="1083212"/>
            <a:ext cx="11558954" cy="5894363"/>
          </a:xfrm>
        </p:spPr>
        <p:txBody>
          <a:bodyPr>
            <a:normAutofit fontScale="85000" lnSpcReduction="10000"/>
          </a:bodyPr>
          <a:lstStyle/>
          <a:p>
            <a:pPr marL="0" marR="0" indent="0">
              <a:spcBef>
                <a:spcPts val="0"/>
              </a:spcBef>
              <a:spcAft>
                <a:spcPts val="0"/>
              </a:spcAft>
              <a:buNone/>
            </a:pPr>
            <a:r>
              <a:rPr lang="en-CA" sz="1800" b="1" dirty="0">
                <a:effectLst/>
                <a:latin typeface="Calibri" panose="020F0502020204030204" pitchFamily="34" charset="0"/>
                <a:ea typeface="Calibri" panose="020F0502020204030204" pitchFamily="34" charset="0"/>
                <a:cs typeface="Times New Roman" panose="02020603050405020304" pitchFamily="18" charset="0"/>
              </a:rPr>
              <a:t>Tourism Impact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Trail use boosts spending at local businesses. Communities in trail towns benefit from the influx of trail tourists going to restaurants and other retail establishments. On longer trails/larger trail networks, hotels, bed and breakfasts, and outdoor outfitter benefit.</a:t>
            </a:r>
          </a:p>
          <a:p>
            <a:pPr marL="342900" marR="0" lvl="0" indent="-342900">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CA" sz="1800" b="1" dirty="0">
                <a:effectLst/>
                <a:latin typeface="Calibri" panose="020F0502020204030204" pitchFamily="34" charset="0"/>
                <a:ea typeface="Calibri" panose="020F0502020204030204" pitchFamily="34" charset="0"/>
                <a:cs typeface="Times New Roman" panose="02020603050405020304" pitchFamily="18" charset="0"/>
              </a:rPr>
              <a:t>Revitalization of Rural Communities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Trails have been proven to revive many of the small communities that they pass through by creating opportunities for small businesses, providing recreation infrastructure and increasing their aesthetic and vibrancy.</a:t>
            </a:r>
          </a:p>
          <a:p>
            <a:pPr marL="342900" marR="0" lvl="0" indent="-342900">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CA" sz="1800" b="1" dirty="0">
                <a:effectLst/>
                <a:latin typeface="Calibri" panose="020F0502020204030204" pitchFamily="34" charset="0"/>
                <a:ea typeface="Calibri" panose="020F0502020204030204" pitchFamily="34" charset="0"/>
                <a:cs typeface="Times New Roman" panose="02020603050405020304" pitchFamily="18" charset="0"/>
              </a:rPr>
              <a:t>Preservation and Interpretation of Culture and Heritage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Trails can tell the stories of our First Nations Communities, Acadian Culture, and other natural and social histories of the Province.</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Tourists are increasingly attracted to educational oriented experiences provided by cultural and historic sites.</a:t>
            </a:r>
          </a:p>
          <a:p>
            <a:pPr marL="342900" marR="0" lvl="0" indent="-342900">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CA" sz="1800" b="1" dirty="0">
                <a:effectLst/>
                <a:latin typeface="Calibri" panose="020F0502020204030204" pitchFamily="34" charset="0"/>
                <a:ea typeface="Calibri" panose="020F0502020204030204" pitchFamily="34" charset="0"/>
                <a:cs typeface="Times New Roman" panose="02020603050405020304" pitchFamily="18" charset="0"/>
              </a:rPr>
              <a:t>Conservation of the Environment</a:t>
            </a:r>
          </a:p>
          <a:p>
            <a:pPr marL="342900" marR="0" lvl="0" indent="-342900">
              <a:spcBef>
                <a:spcPts val="0"/>
              </a:spcBef>
              <a:spcAft>
                <a:spcPts val="0"/>
              </a:spcAft>
              <a:buFont typeface="Symbol" panose="05050102010706020507" pitchFamily="18"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Sustainably built trails contribute to enhanced environmental awareness and foster environmental stewardship by providing access to nature. </a:t>
            </a:r>
          </a:p>
          <a:p>
            <a:pPr marL="342900" marR="0" lvl="0" indent="-342900">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CA" sz="1800" b="1" dirty="0">
                <a:effectLst/>
                <a:latin typeface="Calibri" panose="020F0502020204030204" pitchFamily="34" charset="0"/>
                <a:ea typeface="Calibri" panose="020F0502020204030204" pitchFamily="34" charset="0"/>
                <a:cs typeface="Times New Roman" panose="02020603050405020304" pitchFamily="18" charset="0"/>
              </a:rPr>
              <a:t>Active Transportation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Trails are critical infrastructure in Active Transportation networks, which create greener communities, reduce greenhouse gas emissions and improve the health and wellness of commuters.</a:t>
            </a:r>
          </a:p>
          <a:p>
            <a:pPr marL="342900" marR="0" lvl="0" indent="-342900">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CA" sz="1800" b="1" dirty="0">
                <a:effectLst/>
                <a:latin typeface="Calibri" panose="020F0502020204030204" pitchFamily="34" charset="0"/>
                <a:ea typeface="Calibri" panose="020F0502020204030204" pitchFamily="34" charset="0"/>
                <a:cs typeface="Times New Roman" panose="02020603050405020304" pitchFamily="18" charset="0"/>
              </a:rPr>
              <a:t>Social Inclusion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Trails are a safe and inclusive space for underrepresented groups communities when developed in a manner that takes everyone’s needs into consideration.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Gathering places for trail users such as trail heads, trail cafes, club houses, restaurants or a trail office, creates a sense of community.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24555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E1A0B-1841-4036-F21B-DB040EF896D1}"/>
              </a:ext>
            </a:extLst>
          </p:cNvPr>
          <p:cNvSpPr>
            <a:spLocks noGrp="1"/>
          </p:cNvSpPr>
          <p:nvPr>
            <p:ph type="title"/>
          </p:nvPr>
        </p:nvSpPr>
        <p:spPr>
          <a:xfrm>
            <a:off x="914400" y="218048"/>
            <a:ext cx="10363200" cy="1314443"/>
          </a:xfrm>
        </p:spPr>
        <p:txBody>
          <a:bodyPr/>
          <a:lstStyle/>
          <a:p>
            <a:r>
              <a:rPr lang="en-US" b="1" dirty="0">
                <a:solidFill>
                  <a:srgbClr val="0070C0"/>
                </a:solidFill>
              </a:rPr>
              <a:t>Tourism Value of Trails</a:t>
            </a:r>
          </a:p>
        </p:txBody>
      </p:sp>
      <p:sp>
        <p:nvSpPr>
          <p:cNvPr id="3" name="Content Placeholder 2">
            <a:extLst>
              <a:ext uri="{FF2B5EF4-FFF2-40B4-BE49-F238E27FC236}">
                <a16:creationId xmlns:a16="http://schemas.microsoft.com/office/drawing/2014/main" id="{2F08A3CA-9DEE-D848-ED7D-0CBC9E61DBCC}"/>
              </a:ext>
            </a:extLst>
          </p:cNvPr>
          <p:cNvSpPr>
            <a:spLocks noGrp="1"/>
          </p:cNvSpPr>
          <p:nvPr>
            <p:ph idx="1"/>
          </p:nvPr>
        </p:nvSpPr>
        <p:spPr>
          <a:xfrm>
            <a:off x="647114" y="1252025"/>
            <a:ext cx="11211951" cy="5387927"/>
          </a:xfrm>
        </p:spPr>
        <p:txBody>
          <a:bodyPr>
            <a:normAutofit/>
          </a:bodyPr>
          <a:lstStyle/>
          <a:p>
            <a:r>
              <a:rPr lang="en-US" sz="1900" dirty="0">
                <a:latin typeface="Calibri" panose="020F0502020204030204" pitchFamily="34" charset="0"/>
                <a:ea typeface="Calibri" panose="020F0502020204030204" pitchFamily="34" charset="0"/>
                <a:cs typeface="Calibri" panose="020F0502020204030204" pitchFamily="34" charset="0"/>
              </a:rPr>
              <a:t>Trail use increased during the Covid 19 Pandemic. A 2022 survey showed that over the people surveyed increased their use of trails and 100% of those will continue to use them and 55% will include a trail component as part of their next vacation</a:t>
            </a:r>
          </a:p>
          <a:p>
            <a:r>
              <a:rPr lang="en-US" sz="1900" dirty="0">
                <a:effectLst/>
                <a:latin typeface="Calibri" panose="020F0502020204030204" pitchFamily="34" charset="0"/>
                <a:ea typeface="Calibri" panose="020F0502020204030204" pitchFamily="34" charset="0"/>
                <a:cs typeface="Times New Roman" panose="02020603050405020304" pitchFamily="18" charset="0"/>
              </a:rPr>
              <a:t>78% of the respondents felt that trails play a very important part of the tourism economy with 85% stating that they support local businesses by spending money when they use the trail</a:t>
            </a:r>
          </a:p>
          <a:p>
            <a:r>
              <a:rPr lang="en-US" sz="1900" dirty="0">
                <a:latin typeface="Calibri" panose="020F0502020204030204" pitchFamily="34" charset="0"/>
                <a:ea typeface="Calibri" panose="020F0502020204030204" pitchFamily="34" charset="0"/>
                <a:cs typeface="Times New Roman" panose="02020603050405020304" pitchFamily="18" charset="0"/>
              </a:rPr>
              <a:t>Transformative placemaking and regenerative tourism principles will be fundamental in future trail development</a:t>
            </a:r>
          </a:p>
          <a:p>
            <a:pPr marL="0" indent="0" algn="ctr">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“There aren’t cash registers on the trail. If you want trail users to boost your local economy, you have to tap your town in that opportunity- actively. Move your whole community forward by transforming into a trail-friendly destination where people want to stay, explore, and spend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The Trail Town Program - American Trails</a:t>
            </a:r>
            <a:r>
              <a:rPr lang="en-US" sz="1800" i="1"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75794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B2A3D-9AB5-9CAE-4345-7249670078B3}"/>
              </a:ext>
            </a:extLst>
          </p:cNvPr>
          <p:cNvSpPr>
            <a:spLocks noGrp="1"/>
          </p:cNvSpPr>
          <p:nvPr>
            <p:ph type="title"/>
          </p:nvPr>
        </p:nvSpPr>
        <p:spPr>
          <a:xfrm>
            <a:off x="543951" y="0"/>
            <a:ext cx="10363200" cy="1314443"/>
          </a:xfrm>
        </p:spPr>
        <p:txBody>
          <a:bodyPr/>
          <a:lstStyle/>
          <a:p>
            <a:r>
              <a:rPr lang="en-US" b="1" dirty="0">
                <a:solidFill>
                  <a:srgbClr val="0070C0"/>
                </a:solidFill>
              </a:rPr>
              <a:t>Trends in Trails</a:t>
            </a:r>
          </a:p>
        </p:txBody>
      </p:sp>
      <p:sp>
        <p:nvSpPr>
          <p:cNvPr id="3" name="Content Placeholder 2">
            <a:extLst>
              <a:ext uri="{FF2B5EF4-FFF2-40B4-BE49-F238E27FC236}">
                <a16:creationId xmlns:a16="http://schemas.microsoft.com/office/drawing/2014/main" id="{33476558-B0AF-07A0-E969-A5AA6EBD5D8F}"/>
              </a:ext>
            </a:extLst>
          </p:cNvPr>
          <p:cNvSpPr>
            <a:spLocks noGrp="1"/>
          </p:cNvSpPr>
          <p:nvPr>
            <p:ph idx="1"/>
          </p:nvPr>
        </p:nvSpPr>
        <p:spPr>
          <a:xfrm>
            <a:off x="422032" y="1139483"/>
            <a:ext cx="11563642" cy="5444197"/>
          </a:xfrm>
        </p:spPr>
        <p:txBody>
          <a:bodyPr>
            <a:normAutofit/>
          </a:bodyPr>
          <a:lstStyle/>
          <a:p>
            <a:pPr marL="0" marR="0" indent="0" algn="just">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CA" sz="1800" u="sng" dirty="0">
                <a:effectLst/>
                <a:latin typeface="Calibri" panose="020F0502020204030204" pitchFamily="34" charset="0"/>
                <a:ea typeface="Calibri" panose="020F0502020204030204" pitchFamily="34" charset="0"/>
                <a:cs typeface="Times New Roman" panose="02020603050405020304" pitchFamily="18" charset="0"/>
              </a:rPr>
              <a:t>Trail Tourism</a:t>
            </a:r>
            <a:r>
              <a:rPr lang="en-CA" sz="1800" dirty="0">
                <a:effectLst/>
                <a:latin typeface="Calibri" panose="020F0502020204030204" pitchFamily="34" charset="0"/>
                <a:ea typeface="Calibri" panose="020F0502020204030204" pitchFamily="34" charset="0"/>
                <a:cs typeface="Times New Roman" panose="02020603050405020304" pitchFamily="18" charset="0"/>
              </a:rPr>
              <a:t>: The potential for trails to draw tourists and become economic drivers in their communities is becoming increasingly known. As more communities look to benefit from trail tourism and economic infusion, it will be important to accurately measure and monitor the Return on Investment and ensure the long-term sustainability of these trails.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CA" sz="1800" u="sng" dirty="0">
                <a:effectLst/>
                <a:latin typeface="Calibri" panose="020F0502020204030204" pitchFamily="34" charset="0"/>
                <a:ea typeface="Calibri" panose="020F0502020204030204" pitchFamily="34" charset="0"/>
                <a:cs typeface="Times New Roman" panose="02020603050405020304" pitchFamily="18" charset="0"/>
              </a:rPr>
              <a:t>Climate Change</a:t>
            </a:r>
            <a:r>
              <a:rPr lang="en-CA" sz="1800" dirty="0">
                <a:effectLst/>
                <a:latin typeface="Calibri" panose="020F0502020204030204" pitchFamily="34" charset="0"/>
                <a:ea typeface="Calibri" panose="020F0502020204030204" pitchFamily="34" charset="0"/>
                <a:cs typeface="Times New Roman" panose="02020603050405020304" pitchFamily="18" charset="0"/>
              </a:rPr>
              <a:t>: Climate change will continue to have an impact on trails with more major weather events taking place more frequently. Catastrophic infrastructure failure can be avoided if trails are assessed and upgraded in advance of these major weather events. </a:t>
            </a:r>
            <a:endParaRPr lang="en-CA" sz="1800"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CA" sz="1800" u="sng" dirty="0">
                <a:effectLst/>
                <a:latin typeface="Calibri" panose="020F0502020204030204" pitchFamily="34" charset="0"/>
                <a:ea typeface="Calibri" panose="020F0502020204030204" pitchFamily="34" charset="0"/>
                <a:cs typeface="Times New Roman" panose="02020603050405020304" pitchFamily="18" charset="0"/>
              </a:rPr>
              <a:t>Renewed Interest in Outdoor Recreation</a:t>
            </a:r>
            <a:r>
              <a:rPr lang="en-CA" sz="1800" dirty="0">
                <a:effectLst/>
                <a:latin typeface="Calibri" panose="020F0502020204030204" pitchFamily="34" charset="0"/>
                <a:ea typeface="Calibri" panose="020F0502020204030204" pitchFamily="34" charset="0"/>
                <a:cs typeface="Times New Roman" panose="02020603050405020304" pitchFamily="18" charset="0"/>
              </a:rPr>
              <a:t>: There has been an increase in outdoor recreation and there will be pressures put on recreational infrastructure to support the increased demand. This includes trails.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CA" sz="1800" u="sng" dirty="0">
                <a:effectLst/>
                <a:latin typeface="Calibri" panose="020F0502020204030204" pitchFamily="34" charset="0"/>
                <a:ea typeface="Calibri" panose="020F0502020204030204" pitchFamily="34" charset="0"/>
                <a:cs typeface="Times New Roman" panose="02020603050405020304" pitchFamily="18" charset="0"/>
              </a:rPr>
              <a:t>Aging Population</a:t>
            </a:r>
            <a:r>
              <a:rPr lang="en-CA" sz="1800" dirty="0">
                <a:effectLst/>
                <a:latin typeface="Calibri" panose="020F0502020204030204" pitchFamily="34" charset="0"/>
                <a:ea typeface="Calibri" panose="020F0502020204030204" pitchFamily="34" charset="0"/>
                <a:cs typeface="Times New Roman" panose="02020603050405020304" pitchFamily="18" charset="0"/>
              </a:rPr>
              <a:t>: New Brunswick’s population is aging, and the province needs to ensure that older adults have the services necessary to live a fulfilling life. This includes developing age-friendly communities, with accessible transportation and recreation options being critical components.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CA" sz="1800" u="sng" dirty="0">
                <a:effectLst/>
                <a:latin typeface="Calibri" panose="020F0502020204030204" pitchFamily="34" charset="0"/>
                <a:ea typeface="Calibri" panose="020F0502020204030204" pitchFamily="34" charset="0"/>
                <a:cs typeface="Times New Roman" panose="02020603050405020304" pitchFamily="18" charset="0"/>
              </a:rPr>
              <a:t>Community Wellbeing</a:t>
            </a:r>
            <a:r>
              <a:rPr lang="en-CA" sz="1800" dirty="0">
                <a:effectLst/>
                <a:latin typeface="Calibri" panose="020F0502020204030204" pitchFamily="34" charset="0"/>
                <a:ea typeface="Calibri" panose="020F0502020204030204" pitchFamily="34" charset="0"/>
                <a:cs typeface="Times New Roman" panose="02020603050405020304" pitchFamily="18" charset="0"/>
              </a:rPr>
              <a:t>: The pandemic has seen an uptick in the number of people moving to New Brunswick for a more balanced and slower pace of life. Trails are a key component to vibrant and healthy communities, something that newcomers to the province are expecting.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567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801FEC-7A8D-9AA1-672F-3E8A014CEAC0}"/>
              </a:ext>
            </a:extLst>
          </p:cNvPr>
          <p:cNvSpPr>
            <a:spLocks noGrp="1"/>
          </p:cNvSpPr>
          <p:nvPr>
            <p:ph idx="1"/>
          </p:nvPr>
        </p:nvSpPr>
        <p:spPr>
          <a:xfrm>
            <a:off x="914398" y="1209822"/>
            <a:ext cx="11099411" cy="5373858"/>
          </a:xfrm>
        </p:spPr>
        <p:txBody>
          <a:bodyPr>
            <a:normAutofit/>
          </a:bodyPr>
          <a:lstStyle/>
          <a:p>
            <a:pPr marL="0" marR="0" algn="just">
              <a:lnSpc>
                <a:spcPct val="107000"/>
              </a:lnSpc>
              <a:spcBef>
                <a:spcPts val="0"/>
              </a:spcBef>
              <a:spcAft>
                <a:spcPts val="800"/>
              </a:spcAft>
            </a:pPr>
            <a:r>
              <a:rPr lang="en-CA" sz="2000" u="sng" dirty="0">
                <a:effectLst/>
                <a:latin typeface="Calibri" panose="020F0502020204030204" pitchFamily="34" charset="0"/>
                <a:ea typeface="Calibri" panose="020F0502020204030204" pitchFamily="34" charset="0"/>
                <a:cs typeface="Times New Roman" panose="02020603050405020304" pitchFamily="18" charset="0"/>
              </a:rPr>
              <a:t>Increased Diversity of Trail Users</a:t>
            </a:r>
            <a:r>
              <a:rPr lang="en-CA" sz="2000" dirty="0">
                <a:effectLst/>
                <a:latin typeface="Calibri" panose="020F0502020204030204" pitchFamily="34" charset="0"/>
                <a:ea typeface="Calibri" panose="020F0502020204030204" pitchFamily="34" charset="0"/>
                <a:cs typeface="Times New Roman" panose="02020603050405020304" pitchFamily="18" charset="0"/>
              </a:rPr>
              <a:t>: The pandemic spurred an increase in trail use, which included introducing a wider range of users from </a:t>
            </a:r>
            <a:r>
              <a:rPr lang="en-CA"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underrepresented communities</a:t>
            </a:r>
            <a:r>
              <a:rPr lang="en-CA"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CA" sz="2000" u="sng" dirty="0">
                <a:effectLst/>
                <a:latin typeface="Calibri" panose="020F0502020204030204" pitchFamily="34" charset="0"/>
                <a:ea typeface="Calibri" panose="020F0502020204030204" pitchFamily="34" charset="0"/>
                <a:cs typeface="Times New Roman" panose="02020603050405020304" pitchFamily="18" charset="0"/>
              </a:rPr>
              <a:t>Broader Range of Trail Uses</a:t>
            </a:r>
            <a:r>
              <a:rPr lang="en-CA" sz="2000" dirty="0">
                <a:effectLst/>
                <a:latin typeface="Calibri" panose="020F0502020204030204" pitchFamily="34" charset="0"/>
                <a:ea typeface="Calibri" panose="020F0502020204030204" pitchFamily="34" charset="0"/>
                <a:cs typeface="Times New Roman" panose="02020603050405020304" pitchFamily="18" charset="0"/>
              </a:rPr>
              <a:t>: Growing user groups such as mountain bikers and dirt bike riders have increasing demands for new and unique trails. Developing ways to accommodate and integrate these new uses into the trail network (independent trail networks, shared trails, joint use trails, etc.) will be essential.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CA" sz="2000" u="sng" dirty="0">
                <a:effectLst/>
                <a:latin typeface="Calibri" panose="020F0502020204030204" pitchFamily="34" charset="0"/>
                <a:ea typeface="Calibri" panose="020F0502020204030204" pitchFamily="34" charset="0"/>
                <a:cs typeface="Times New Roman" panose="02020603050405020304" pitchFamily="18" charset="0"/>
              </a:rPr>
              <a:t>Active Transportation</a:t>
            </a:r>
            <a:r>
              <a:rPr lang="en-CA" sz="2000" dirty="0">
                <a:effectLst/>
                <a:latin typeface="Calibri" panose="020F0502020204030204" pitchFamily="34" charset="0"/>
                <a:ea typeface="Calibri" panose="020F0502020204030204" pitchFamily="34" charset="0"/>
                <a:cs typeface="Times New Roman" panose="02020603050405020304" pitchFamily="18" charset="0"/>
              </a:rPr>
              <a:t>: In order to mitigate the risks of climate change as well as create more vibrant and healthy communities, many municipalities are developing and implementing active transportation strategies. Ensuring legislation and policy are in place to facilitate the development of these routes is a key consideration.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CA" sz="2000" u="sng" dirty="0">
                <a:effectLst/>
                <a:latin typeface="Calibri" panose="020F0502020204030204" pitchFamily="34" charset="0"/>
                <a:ea typeface="Calibri" panose="020F0502020204030204" pitchFamily="34" charset="0"/>
                <a:cs typeface="Times New Roman" panose="02020603050405020304" pitchFamily="18" charset="0"/>
              </a:rPr>
              <a:t>Advancement of Technologies</a:t>
            </a:r>
            <a:r>
              <a:rPr lang="en-CA" sz="2000" dirty="0">
                <a:effectLst/>
                <a:latin typeface="Calibri" panose="020F0502020204030204" pitchFamily="34" charset="0"/>
                <a:ea typeface="Calibri" panose="020F0502020204030204" pitchFamily="34" charset="0"/>
                <a:cs typeface="Times New Roman" panose="02020603050405020304" pitchFamily="18" charset="0"/>
              </a:rPr>
              <a:t>: Legislation, policies, and even how trails have traditionally been built may not adequately accommodate the advances in the technology of some things such as </a:t>
            </a:r>
            <a:r>
              <a:rPr lang="en-CA" sz="2000" dirty="0" err="1">
                <a:effectLst/>
                <a:latin typeface="Calibri" panose="020F0502020204030204" pitchFamily="34" charset="0"/>
                <a:ea typeface="Calibri" panose="020F0502020204030204" pitchFamily="34" charset="0"/>
                <a:cs typeface="Times New Roman" panose="02020603050405020304" pitchFamily="18" charset="0"/>
              </a:rPr>
              <a:t>eBikes</a:t>
            </a:r>
            <a:r>
              <a:rPr lang="en-CA" sz="2000" dirty="0">
                <a:effectLst/>
                <a:latin typeface="Calibri" panose="020F0502020204030204" pitchFamily="34" charset="0"/>
                <a:ea typeface="Calibri" panose="020F0502020204030204" pitchFamily="34" charset="0"/>
                <a:cs typeface="Times New Roman" panose="02020603050405020304" pitchFamily="18" charset="0"/>
              </a:rPr>
              <a:t>, </a:t>
            </a:r>
            <a:r>
              <a:rPr lang="en-CA" sz="2000" dirty="0" err="1">
                <a:effectLst/>
                <a:latin typeface="Calibri" panose="020F0502020204030204" pitchFamily="34" charset="0"/>
                <a:ea typeface="Calibri" panose="020F0502020204030204" pitchFamily="34" charset="0"/>
                <a:cs typeface="Times New Roman" panose="02020603050405020304" pitchFamily="18" charset="0"/>
              </a:rPr>
              <a:t>eScooters</a:t>
            </a:r>
            <a:r>
              <a:rPr lang="en-CA" sz="2000" dirty="0">
                <a:effectLst/>
                <a:latin typeface="Calibri" panose="020F0502020204030204" pitchFamily="34" charset="0"/>
                <a:ea typeface="Calibri" panose="020F0502020204030204" pitchFamily="34" charset="0"/>
                <a:cs typeface="Times New Roman" panose="02020603050405020304" pitchFamily="18" charset="0"/>
              </a:rPr>
              <a:t>, adaptive devices, side by sides, and increased width of tracks on snowmobiles.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652778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209B62C-3402-4623-9A7C-AA048B56F8C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FE1277-83E9-73E6-ED5F-8D36CEE41468}"/>
              </a:ext>
            </a:extLst>
          </p:cNvPr>
          <p:cNvSpPr>
            <a:spLocks noGrp="1"/>
          </p:cNvSpPr>
          <p:nvPr>
            <p:ph type="title"/>
          </p:nvPr>
        </p:nvSpPr>
        <p:spPr>
          <a:xfrm>
            <a:off x="914401" y="914401"/>
            <a:ext cx="5181599" cy="2183362"/>
          </a:xfrm>
        </p:spPr>
        <p:txBody>
          <a:bodyPr vert="horz" lIns="91440" tIns="45720" rIns="91440" bIns="45720" rtlCol="0" anchor="t">
            <a:normAutofit/>
          </a:bodyPr>
          <a:lstStyle/>
          <a:p>
            <a:r>
              <a:rPr lang="en-US" b="1" dirty="0">
                <a:solidFill>
                  <a:srgbClr val="0070C0"/>
                </a:solidFill>
              </a:rPr>
              <a:t>Goals and Actions</a:t>
            </a:r>
            <a:br>
              <a:rPr lang="en-US" b="1" dirty="0">
                <a:solidFill>
                  <a:srgbClr val="0070C0"/>
                </a:solidFill>
              </a:rPr>
            </a:br>
            <a:r>
              <a:rPr lang="en-US" b="1" dirty="0">
                <a:solidFill>
                  <a:srgbClr val="0070C0"/>
                </a:solidFill>
              </a:rPr>
              <a:t>and Key Outcomes</a:t>
            </a:r>
          </a:p>
        </p:txBody>
      </p:sp>
      <p:cxnSp>
        <p:nvCxnSpPr>
          <p:cNvPr id="14" name="Straight Connector 13">
            <a:extLst>
              <a:ext uri="{FF2B5EF4-FFF2-40B4-BE49-F238E27FC236}">
                <a16:creationId xmlns:a16="http://schemas.microsoft.com/office/drawing/2014/main" id="{59D7B6BE-A4E0-4483-BEC5-493AC3E5D2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7529" y="4861206"/>
            <a:ext cx="978862"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descr="A person carrying a backpack walking on a path in the woods&#10;&#10;Description automatically generated with low confidence">
            <a:extLst>
              <a:ext uri="{FF2B5EF4-FFF2-40B4-BE49-F238E27FC236}">
                <a16:creationId xmlns:a16="http://schemas.microsoft.com/office/drawing/2014/main" id="{95F1B33A-7E50-C870-AEBD-882B7A04F75D}"/>
              </a:ext>
            </a:extLst>
          </p:cNvPr>
          <p:cNvPicPr>
            <a:picLocks noChangeAspect="1"/>
          </p:cNvPicPr>
          <p:nvPr/>
        </p:nvPicPr>
        <p:blipFill rotWithShape="1">
          <a:blip r:embed="rId2">
            <a:extLst>
              <a:ext uri="{28A0092B-C50C-407E-A947-70E740481C1C}">
                <a14:useLocalDpi xmlns:a14="http://schemas.microsoft.com/office/drawing/2010/main" val="0"/>
              </a:ext>
            </a:extLst>
          </a:blip>
          <a:srcRect l="3314" r="37073"/>
          <a:stretch/>
        </p:blipFill>
        <p:spPr>
          <a:xfrm>
            <a:off x="6072674" y="0"/>
            <a:ext cx="6111551" cy="6858000"/>
          </a:xfrm>
          <a:prstGeom prst="rect">
            <a:avLst/>
          </a:prstGeom>
        </p:spPr>
      </p:pic>
    </p:spTree>
    <p:extLst>
      <p:ext uri="{BB962C8B-B14F-4D97-AF65-F5344CB8AC3E}">
        <p14:creationId xmlns:p14="http://schemas.microsoft.com/office/powerpoint/2010/main" val="3417549802"/>
      </p:ext>
    </p:extLst>
  </p:cSld>
  <p:clrMapOvr>
    <a:masterClrMapping/>
  </p:clrMapOvr>
</p:sld>
</file>

<file path=ppt/theme/theme1.xml><?xml version="1.0" encoding="utf-8"?>
<a:theme xmlns:a="http://schemas.openxmlformats.org/drawingml/2006/main" name="DashVTI">
  <a:themeElements>
    <a:clrScheme name="AnalogousFromLightSeedRightStep">
      <a:dk1>
        <a:srgbClr val="000000"/>
      </a:dk1>
      <a:lt1>
        <a:srgbClr val="FFFFFF"/>
      </a:lt1>
      <a:dk2>
        <a:srgbClr val="412E24"/>
      </a:dk2>
      <a:lt2>
        <a:srgbClr val="E2E8E6"/>
      </a:lt2>
      <a:accent1>
        <a:srgbClr val="C696A5"/>
      </a:accent1>
      <a:accent2>
        <a:srgbClr val="BA857F"/>
      </a:accent2>
      <a:accent3>
        <a:srgbClr val="BB9F80"/>
      </a:accent3>
      <a:accent4>
        <a:srgbClr val="A9A673"/>
      </a:accent4>
      <a:accent5>
        <a:srgbClr val="9AA980"/>
      </a:accent5>
      <a:accent6>
        <a:srgbClr val="83AD76"/>
      </a:accent6>
      <a:hlink>
        <a:srgbClr val="568F7D"/>
      </a:hlink>
      <a:folHlink>
        <a:srgbClr val="7F7F7F"/>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42B0E7C6-1071-483F-A575-9AF7EE1B96AC}" vid="{E18014FF-B132-4F63-9D72-5B85E99D64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2564</TotalTime>
  <Words>2144</Words>
  <Application>Microsoft Office PowerPoint</Application>
  <PresentationFormat>Widescreen</PresentationFormat>
  <Paragraphs>153</Paragraphs>
  <Slides>19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Grandview Display</vt:lpstr>
      <vt:lpstr>Symbol</vt:lpstr>
      <vt:lpstr>Times New Roman</vt:lpstr>
      <vt:lpstr>DashVTI</vt:lpstr>
      <vt:lpstr>New Brunswick Provincial Trails Strategy </vt:lpstr>
      <vt:lpstr>Why?</vt:lpstr>
      <vt:lpstr>Vision</vt:lpstr>
      <vt:lpstr>Guiding Principles</vt:lpstr>
      <vt:lpstr>Key Benefits</vt:lpstr>
      <vt:lpstr>Tourism Value of Trails</vt:lpstr>
      <vt:lpstr>Trends in Trails</vt:lpstr>
      <vt:lpstr>PowerPoint Presentation</vt:lpstr>
      <vt:lpstr>Goals and Actions and Key Outcomes</vt:lpstr>
      <vt:lpstr>Goal #1:  Improve Government Process for Approving and Supporting Trail Development </vt:lpstr>
      <vt:lpstr>Key Outcomes </vt:lpstr>
      <vt:lpstr>Goal #2:  Assist in Strengthening the Leadership and Collaboration with the Trail Industry </vt:lpstr>
      <vt:lpstr>Key Outcomes</vt:lpstr>
      <vt:lpstr>Goal #3:  Increase Trail Use and Maximize Tourism Potential </vt:lpstr>
      <vt:lpstr>Key Outcomes</vt:lpstr>
      <vt:lpstr>Goal #4:  Maximize Funding, Resources, and Capacity for Trail Development, Maintenance and Operations </vt:lpstr>
      <vt:lpstr>Long-Term Outcomes</vt:lpstr>
      <vt:lpstr>Take Aways for Municipalities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Trail Strategies Matter</dc:title>
  <dc:creator>Jane McCulloch</dc:creator>
  <cp:lastModifiedBy>Jane McCulloch</cp:lastModifiedBy>
  <cp:revision>20</cp:revision>
  <cp:lastPrinted>2022-06-01T21:37:37Z</cp:lastPrinted>
  <dcterms:created xsi:type="dcterms:W3CDTF">2022-05-26T16:24:05Z</dcterms:created>
  <dcterms:modified xsi:type="dcterms:W3CDTF">2023-11-24T12:04:53Z</dcterms:modified>
</cp:coreProperties>
</file>