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7" r:id="rId2"/>
    <p:sldId id="260" r:id="rId3"/>
    <p:sldId id="261" r:id="rId4"/>
    <p:sldId id="285" r:id="rId5"/>
    <p:sldId id="268" r:id="rId6"/>
    <p:sldId id="284" r:id="rId7"/>
    <p:sldId id="263" r:id="rId8"/>
    <p:sldId id="264" r:id="rId9"/>
    <p:sldId id="265" r:id="rId10"/>
    <p:sldId id="275" r:id="rId11"/>
    <p:sldId id="278" r:id="rId12"/>
    <p:sldId id="277" r:id="rId13"/>
    <p:sldId id="273" r:id="rId14"/>
    <p:sldId id="274" r:id="rId15"/>
    <p:sldId id="272" r:id="rId16"/>
  </p:sldIdLst>
  <p:sldSz cx="12192000" cy="6858000"/>
  <p:notesSz cx="9144000" cy="685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2" pos="688" userDrawn="1">
          <p15:clr>
            <a:srgbClr val="A4A3A4"/>
          </p15:clr>
        </p15:guide>
        <p15:guide id="3" orient="horz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21A42"/>
    <a:srgbClr val="36B744"/>
    <a:srgbClr val="BF8B2E"/>
    <a:srgbClr val="3A7BC8"/>
    <a:srgbClr val="FD9D25"/>
    <a:srgbClr val="CD326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505E3EF-67EA-436B-97B2-0124C06EBD24}" styleName="Medium Style 4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1577"/>
    <p:restoredTop sz="96327"/>
  </p:normalViewPr>
  <p:slideViewPr>
    <p:cSldViewPr snapToGrid="0" showGuides="1">
      <p:cViewPr varScale="1">
        <p:scale>
          <a:sx n="99" d="100"/>
          <a:sy n="99" d="100"/>
        </p:scale>
        <p:origin x="208" y="1000"/>
      </p:cViewPr>
      <p:guideLst>
        <p:guide pos="688"/>
        <p:guide orient="horz"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FCE9E7-FEC2-AA26-6B92-427CCB1FE88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2A5FCFD-1386-73D4-B429-7DDFE20E779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47F690A-F4C9-C57E-2E56-BB8A1ABEDA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DA3911-76AA-4149-A6A3-4604D9C93D9F}" type="datetimeFigureOut">
              <a:rPr lang="en-US" smtClean="0"/>
              <a:t>11/16/23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19E00F1-9D41-98F5-2CBC-A2270D74C5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A4728B2-06A2-4D0C-E761-9FFCE9412F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6F39D-34E4-CF43-966D-F53880941D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62614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19AF72-2221-18BE-33FB-F28BEC4DB6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80A5C64-DC4A-4EAD-1671-3E23BBDB8F8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0152569-0CF9-852B-2D3B-8D9E7851A0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DA3911-76AA-4149-A6A3-4604D9C93D9F}" type="datetimeFigureOut">
              <a:rPr lang="en-US" smtClean="0"/>
              <a:t>11/16/23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8ACAC0F-D3F2-6531-F128-F8BCCDF6D2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5600BB1-0CA3-8050-2CFB-49C130A345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6F39D-34E4-CF43-966D-F53880941D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19781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D91D8D6-8BE3-7E5D-445C-C2832104D83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DC0EB04-ABE1-3CD5-1F49-63B09725EA1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7D8739E-781D-F9D7-107B-96E1A426CC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DA3911-76AA-4149-A6A3-4604D9C93D9F}" type="datetimeFigureOut">
              <a:rPr lang="en-US" smtClean="0"/>
              <a:t>11/16/23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A675F5E-3026-F858-22FA-5B0FD542A2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12E6225-60DD-5A19-383E-0D735401E1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6F39D-34E4-CF43-966D-F53880941D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21208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80267B-1145-6546-3C8D-10C16F85F8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A32ABCD-09D7-63BC-6FFE-731B2E96BC5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1BD3BAA-1B0D-7D78-7996-0FBBB59AE9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DA3911-76AA-4149-A6A3-4604D9C93D9F}" type="datetimeFigureOut">
              <a:rPr lang="en-US" smtClean="0"/>
              <a:t>11/16/23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916EA5C-E787-28E9-F990-474C5C1B59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6EE4982-6246-B6FF-95E3-D7472AD961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6F39D-34E4-CF43-966D-F53880941D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17175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F9A97A-CFA9-5552-172B-573A48BDD4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3F8CC35-4E19-BC69-959D-D6BB5AF6B2F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4C65455-EB8D-086A-CEAE-A28EC68B2A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DA3911-76AA-4149-A6A3-4604D9C93D9F}" type="datetimeFigureOut">
              <a:rPr lang="en-US" smtClean="0"/>
              <a:t>11/16/23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ABB6CA5-6EBB-0F84-23FC-6BD9D13D7E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E93E402-A3D8-FCE8-ECAD-CE6C3DCEB1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6F39D-34E4-CF43-966D-F53880941D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66392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CAD7C1-669A-6610-9FD9-7D9A5832A3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DE80A2A-1359-34CD-F531-ABA4F2AD01D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7B10156-3657-BB3A-FB0F-25140347CEF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69BCD78-3EC4-1078-32B5-C3E85CC237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DA3911-76AA-4149-A6A3-4604D9C93D9F}" type="datetimeFigureOut">
              <a:rPr lang="en-US" smtClean="0"/>
              <a:t>11/16/23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FCF6E41-6431-65B6-6F0F-189DB6D67F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CFEAFB3-6873-13CC-6F36-FC38D91A3D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6F39D-34E4-CF43-966D-F53880941D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44386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AD7307-041C-E6FF-64DB-DAA8A80F20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34DB347-CC9E-16C0-1316-6DB7ED17D5E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BB7CF55-764A-C422-302B-9F706976A6F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4C3E812-215E-3D31-7315-61A25BCF380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719804A-E69A-0495-8EEE-5E30261AC6A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48A391A-A89C-34B9-3A45-BBB744692C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DA3911-76AA-4149-A6A3-4604D9C93D9F}" type="datetimeFigureOut">
              <a:rPr lang="en-US" smtClean="0"/>
              <a:t>11/16/23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61A7917-1C22-2CE6-33A5-855C81FFE4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EA4A47E-33A3-6C54-F47B-ADBB4E71DD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6F39D-34E4-CF43-966D-F53880941D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61194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58AF7B-30BD-BAD6-FD24-2235A19F58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1FCE680-597D-A60A-AC97-92DA754698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DA3911-76AA-4149-A6A3-4604D9C93D9F}" type="datetimeFigureOut">
              <a:rPr lang="en-US" smtClean="0"/>
              <a:t>11/16/23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90ABDD4-3D28-DCE3-6E32-CCBD2CCF69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A9E270D-7124-EC7B-3140-997E64D31B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6F39D-34E4-CF43-966D-F53880941D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90858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7EB66C5-BC28-5779-1BFC-8B20BC7D56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DA3911-76AA-4149-A6A3-4604D9C93D9F}" type="datetimeFigureOut">
              <a:rPr lang="en-US" smtClean="0"/>
              <a:t>11/16/23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294F0F7-7737-CDB5-6319-9CB7CD1A71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BE3AF33-3201-FB70-8175-BF70EC6149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6F39D-34E4-CF43-966D-F53880941D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71210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7F89EC-EFBE-B13C-71C1-7E0CF0A5D6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DF4228E-B0F6-E9A8-1500-BD6649CD720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36B03CE-37FF-DDD1-AF8F-59C4C3CEF45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00E46B7-8A2D-6FAE-E567-85080A5CC7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DA3911-76AA-4149-A6A3-4604D9C93D9F}" type="datetimeFigureOut">
              <a:rPr lang="en-US" smtClean="0"/>
              <a:t>11/16/23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766B458-0471-C8DD-C65D-D90364A183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2CC4251-8A69-5F8F-18A4-9DBB56A54D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6F39D-34E4-CF43-966D-F53880941D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6225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9B8736-1486-BF7C-8ACD-6EE3B172A0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62CF124-6E82-65A9-FF19-5FE0D0F86B0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8D2255A-6C44-E5AC-D8B5-DC70E9F22EB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CF7AA6E-BF27-81DB-57F7-FFBBAB38E6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DA3911-76AA-4149-A6A3-4604D9C93D9F}" type="datetimeFigureOut">
              <a:rPr lang="en-US" smtClean="0"/>
              <a:t>11/16/23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94C0381-9C98-C8EA-EBC3-1B0EFDD1DE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8700D60-7FBE-4026-C87A-AC5E6BF028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6F39D-34E4-CF43-966D-F53880941D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11525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2BE37E5-06B9-96EF-40F6-7DD50C19AA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E0BBB1A-B996-7C35-C086-84E0AD70C75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67C8486-D165-A3CD-54BA-B1AD25747C2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DA3911-76AA-4149-A6A3-4604D9C93D9F}" type="datetimeFigureOut">
              <a:rPr lang="en-US" smtClean="0"/>
              <a:t>11/16/23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0E43D54-197C-65F2-D449-DB747CDC87A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9F7573C-C293-7FB6-F57B-37123F08157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36F39D-34E4-CF43-966D-F53880941D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74573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svg"/><Relationship Id="rId5" Type="http://schemas.openxmlformats.org/officeDocument/2006/relationships/image" Target="../media/image24.png"/><Relationship Id="rId4" Type="http://schemas.openxmlformats.org/officeDocument/2006/relationships/image" Target="../media/image23.sv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svg"/><Relationship Id="rId3" Type="http://schemas.openxmlformats.org/officeDocument/2006/relationships/image" Target="../media/image22.png"/><Relationship Id="rId7" Type="http://schemas.openxmlformats.org/officeDocument/2006/relationships/image" Target="../media/image24.png"/><Relationship Id="rId12" Type="http://schemas.openxmlformats.org/officeDocument/2006/relationships/image" Target="../media/image31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svg"/><Relationship Id="rId11" Type="http://schemas.openxmlformats.org/officeDocument/2006/relationships/image" Target="../media/image30.png"/><Relationship Id="rId5" Type="http://schemas.openxmlformats.org/officeDocument/2006/relationships/image" Target="../media/image26.png"/><Relationship Id="rId10" Type="http://schemas.openxmlformats.org/officeDocument/2006/relationships/image" Target="../media/image29.svg"/><Relationship Id="rId4" Type="http://schemas.openxmlformats.org/officeDocument/2006/relationships/image" Target="../media/image23.svg"/><Relationship Id="rId9" Type="http://schemas.openxmlformats.org/officeDocument/2006/relationships/image" Target="../media/image28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svg"/><Relationship Id="rId3" Type="http://schemas.openxmlformats.org/officeDocument/2006/relationships/image" Target="../media/image22.png"/><Relationship Id="rId7" Type="http://schemas.openxmlformats.org/officeDocument/2006/relationships/image" Target="../media/image2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svg"/><Relationship Id="rId5" Type="http://schemas.openxmlformats.org/officeDocument/2006/relationships/image" Target="../media/image26.png"/><Relationship Id="rId10" Type="http://schemas.openxmlformats.org/officeDocument/2006/relationships/image" Target="../media/image29.svg"/><Relationship Id="rId4" Type="http://schemas.openxmlformats.org/officeDocument/2006/relationships/image" Target="../media/image23.svg"/><Relationship Id="rId9" Type="http://schemas.openxmlformats.org/officeDocument/2006/relationships/image" Target="../media/image28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png"/><Relationship Id="rId4" Type="http://schemas.openxmlformats.org/officeDocument/2006/relationships/image" Target="../media/image5.jp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sv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svg"/><Relationship Id="rId5" Type="http://schemas.openxmlformats.org/officeDocument/2006/relationships/image" Target="../media/image11.png"/><Relationship Id="rId4" Type="http://schemas.openxmlformats.org/officeDocument/2006/relationships/image" Target="../media/image10.sv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5.jpg"/><Relationship Id="rId7" Type="http://schemas.openxmlformats.org/officeDocument/2006/relationships/image" Target="../media/image19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4" descr="A person in a hot air balloon&#10;&#10;Description automatically generated">
            <a:extLst>
              <a:ext uri="{FF2B5EF4-FFF2-40B4-BE49-F238E27FC236}">
                <a16:creationId xmlns:a16="http://schemas.microsoft.com/office/drawing/2014/main" id="{EC2664C9-593D-F2B0-B589-C1A28927012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210694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Content Placeholder 4" descr="A white background with yellow dots&#10;&#10;Description automatically generated">
            <a:extLst>
              <a:ext uri="{FF2B5EF4-FFF2-40B4-BE49-F238E27FC236}">
                <a16:creationId xmlns:a16="http://schemas.microsoft.com/office/drawing/2014/main" id="{3FF1999C-684E-F0B2-816B-AC2DF6014A5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aphicFrame>
        <p:nvGraphicFramePr>
          <p:cNvPr id="11" name="Table 10">
            <a:extLst>
              <a:ext uri="{FF2B5EF4-FFF2-40B4-BE49-F238E27FC236}">
                <a16:creationId xmlns:a16="http://schemas.microsoft.com/office/drawing/2014/main" id="{72E7B1C4-0162-0096-1A15-2F658EA99AD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34665164"/>
              </p:ext>
            </p:extLst>
          </p:nvPr>
        </p:nvGraphicFramePr>
        <p:xfrm>
          <a:off x="1125269" y="1503773"/>
          <a:ext cx="10278160" cy="3808872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3002721">
                  <a:extLst>
                    <a:ext uri="{9D8B030D-6E8A-4147-A177-3AD203B41FA5}">
                      <a16:colId xmlns:a16="http://schemas.microsoft.com/office/drawing/2014/main" val="2005835718"/>
                    </a:ext>
                  </a:extLst>
                </a:gridCol>
                <a:gridCol w="1967948">
                  <a:extLst>
                    <a:ext uri="{9D8B030D-6E8A-4147-A177-3AD203B41FA5}">
                      <a16:colId xmlns:a16="http://schemas.microsoft.com/office/drawing/2014/main" val="1542852641"/>
                    </a:ext>
                  </a:extLst>
                </a:gridCol>
                <a:gridCol w="1908313">
                  <a:extLst>
                    <a:ext uri="{9D8B030D-6E8A-4147-A177-3AD203B41FA5}">
                      <a16:colId xmlns:a16="http://schemas.microsoft.com/office/drawing/2014/main" val="1858506800"/>
                    </a:ext>
                  </a:extLst>
                </a:gridCol>
                <a:gridCol w="1828800">
                  <a:extLst>
                    <a:ext uri="{9D8B030D-6E8A-4147-A177-3AD203B41FA5}">
                      <a16:colId xmlns:a16="http://schemas.microsoft.com/office/drawing/2014/main" val="3178547884"/>
                    </a:ext>
                  </a:extLst>
                </a:gridCol>
                <a:gridCol w="1570378">
                  <a:extLst>
                    <a:ext uri="{9D8B030D-6E8A-4147-A177-3AD203B41FA5}">
                      <a16:colId xmlns:a16="http://schemas.microsoft.com/office/drawing/2014/main" val="449905962"/>
                    </a:ext>
                  </a:extLst>
                </a:gridCol>
              </a:tblGrid>
              <a:tr h="634812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R w="28575" cap="flat" cmpd="sng" algn="ctr">
                      <a:solidFill>
                        <a:srgbClr val="36B7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28575" cap="flat" cmpd="sng" algn="ctr">
                      <a:solidFill>
                        <a:srgbClr val="36B7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rgbClr val="36B7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36B7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28575" cap="flat" cmpd="sng" algn="ctr">
                      <a:solidFill>
                        <a:srgbClr val="36B7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28575" cap="flat" cmpd="sng" algn="ctr">
                      <a:solidFill>
                        <a:srgbClr val="36B7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36B7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28575" cap="flat" cmpd="sng" algn="ctr">
                      <a:solidFill>
                        <a:srgbClr val="36B7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rgbClr val="36B7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36B7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28575" cap="flat" cmpd="sng" algn="ctr">
                      <a:solidFill>
                        <a:srgbClr val="36B7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rgbClr val="36B7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28575" cap="flat" cmpd="sng" algn="ctr">
                      <a:solidFill>
                        <a:srgbClr val="36B7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64707402"/>
                  </a:ext>
                </a:extLst>
              </a:tr>
              <a:tr h="634812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R w="28575" cap="flat" cmpd="sng" algn="ctr">
                      <a:solidFill>
                        <a:srgbClr val="36B7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36B7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36B7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rgbClr val="36B7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36B7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36B7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36B7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28575" cap="flat" cmpd="sng" algn="ctr">
                      <a:solidFill>
                        <a:srgbClr val="36B7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36B7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36B7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36B7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28575" cap="flat" cmpd="sng" algn="ctr">
                      <a:solidFill>
                        <a:srgbClr val="36B7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36B7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36B7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36B7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28575" cap="flat" cmpd="sng" algn="ctr">
                      <a:solidFill>
                        <a:srgbClr val="36B7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28575" cap="flat" cmpd="sng" algn="ctr">
                      <a:solidFill>
                        <a:srgbClr val="36B7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36B7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58326058"/>
                  </a:ext>
                </a:extLst>
              </a:tr>
              <a:tr h="634812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R w="28575" cap="flat" cmpd="sng" algn="ctr">
                      <a:solidFill>
                        <a:srgbClr val="36B7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36B7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36B7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28575" cap="flat" cmpd="sng" algn="ctr">
                      <a:solidFill>
                        <a:srgbClr val="36B7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36B7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36B7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36B7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rgbClr val="36B7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36B7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36B7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36B7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28575" cap="flat" cmpd="sng" algn="ctr">
                      <a:solidFill>
                        <a:srgbClr val="36B7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36B7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36B7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36B7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rgbClr val="36B7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28575" cap="flat" cmpd="sng" algn="ctr">
                      <a:solidFill>
                        <a:srgbClr val="36B7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36B7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49764181"/>
                  </a:ext>
                </a:extLst>
              </a:tr>
              <a:tr h="634812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R w="28575" cap="flat" cmpd="sng" algn="ctr">
                      <a:solidFill>
                        <a:srgbClr val="36B7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36B7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36B7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28575" cap="flat" cmpd="sng" algn="ctr">
                      <a:solidFill>
                        <a:srgbClr val="36B7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36B7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36B7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36B7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28575" cap="flat" cmpd="sng" algn="ctr">
                      <a:solidFill>
                        <a:srgbClr val="36B7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36B7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36B7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36B7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28575" cap="flat" cmpd="sng" algn="ctr">
                      <a:solidFill>
                        <a:srgbClr val="36B7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36B7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36B7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36B7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rgbClr val="36B7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28575" cap="flat" cmpd="sng" algn="ctr">
                      <a:solidFill>
                        <a:srgbClr val="36B7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36B7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98504792"/>
                  </a:ext>
                </a:extLst>
              </a:tr>
              <a:tr h="634812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R w="28575" cap="flat" cmpd="sng" algn="ctr">
                      <a:solidFill>
                        <a:srgbClr val="36B7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36B7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36B7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28575" cap="flat" cmpd="sng" algn="ctr">
                      <a:solidFill>
                        <a:srgbClr val="36B7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36B7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36B7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36B7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28575" cap="flat" cmpd="sng" algn="ctr">
                      <a:solidFill>
                        <a:srgbClr val="36B7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36B7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36B7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36B7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28575" cap="flat" cmpd="sng" algn="ctr">
                      <a:solidFill>
                        <a:srgbClr val="36B7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36B7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36B7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36B7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rgbClr val="36B7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28575" cap="flat" cmpd="sng" algn="ctr">
                      <a:solidFill>
                        <a:srgbClr val="36B7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36B7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88557334"/>
                  </a:ext>
                </a:extLst>
              </a:tr>
              <a:tr h="634812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R w="28575" cap="flat" cmpd="sng" algn="ctr">
                      <a:solidFill>
                        <a:srgbClr val="36B7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36B7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28575" cap="flat" cmpd="sng" algn="ctr">
                      <a:solidFill>
                        <a:srgbClr val="36B7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36B7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36B7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rgbClr val="36B7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36B7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36B7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rgbClr val="36B7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36B7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36B7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rgbClr val="36B7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28575" cap="flat" cmpd="sng" algn="ctr">
                      <a:solidFill>
                        <a:srgbClr val="36B7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0440654"/>
                  </a:ext>
                </a:extLst>
              </a:tr>
            </a:tbl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E243E588-5F94-7204-5DDB-0485AC4BDD91}"/>
              </a:ext>
            </a:extLst>
          </p:cNvPr>
          <p:cNvSpPr txBox="1"/>
          <p:nvPr/>
        </p:nvSpPr>
        <p:spPr>
          <a:xfrm>
            <a:off x="9923947" y="1551702"/>
            <a:ext cx="166157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rgbClr val="3A7BC8"/>
                </a:solidFill>
                <a:latin typeface="Avenir Heavy" panose="02000503020000020003" pitchFamily="2" charset="0"/>
              </a:rPr>
              <a:t>Prototyping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322516B-271D-728E-0B10-B707C5ACE245}"/>
              </a:ext>
            </a:extLst>
          </p:cNvPr>
          <p:cNvSpPr txBox="1"/>
          <p:nvPr/>
        </p:nvSpPr>
        <p:spPr>
          <a:xfrm>
            <a:off x="4069915" y="1380373"/>
            <a:ext cx="201427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rgbClr val="A21A42"/>
                </a:solidFill>
                <a:latin typeface="Avenir Heavy" panose="02000503020000020003" pitchFamily="2" charset="0"/>
              </a:rPr>
              <a:t>Research &amp; Evaluation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F5D0596-80CA-4820-C311-653CFA31210C}"/>
              </a:ext>
            </a:extLst>
          </p:cNvPr>
          <p:cNvSpPr txBox="1"/>
          <p:nvPr/>
        </p:nvSpPr>
        <p:spPr>
          <a:xfrm>
            <a:off x="8222703" y="1397814"/>
            <a:ext cx="138328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rgbClr val="BF8B2E"/>
                </a:solidFill>
                <a:latin typeface="Avenir Heavy" panose="02000503020000020003" pitchFamily="2" charset="0"/>
              </a:rPr>
              <a:t>Learning Events</a:t>
            </a:r>
          </a:p>
        </p:txBody>
      </p:sp>
      <p:sp>
        <p:nvSpPr>
          <p:cNvPr id="6" name="Title 9">
            <a:extLst>
              <a:ext uri="{FF2B5EF4-FFF2-40B4-BE49-F238E27FC236}">
                <a16:creationId xmlns:a16="http://schemas.microsoft.com/office/drawing/2014/main" id="{3C5314CC-FD85-4DAA-F42F-10A5A1F2E4B6}"/>
              </a:ext>
            </a:extLst>
          </p:cNvPr>
          <p:cNvSpPr txBox="1">
            <a:spLocks/>
          </p:cNvSpPr>
          <p:nvPr/>
        </p:nvSpPr>
        <p:spPr>
          <a:xfrm>
            <a:off x="1006549" y="310097"/>
            <a:ext cx="10515600" cy="938308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5100" b="1" dirty="0">
                <a:solidFill>
                  <a:srgbClr val="35B744"/>
                </a:solidFill>
                <a:latin typeface="Avenir Heavy" panose="02000503020000020003" pitchFamily="2" charset="0"/>
              </a:rPr>
              <a:t>Our Work 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FB8E481-1ED0-D6C4-BD40-113E32FFA4ED}"/>
              </a:ext>
            </a:extLst>
          </p:cNvPr>
          <p:cNvSpPr txBox="1"/>
          <p:nvPr/>
        </p:nvSpPr>
        <p:spPr>
          <a:xfrm>
            <a:off x="1092200" y="2105700"/>
            <a:ext cx="298953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bg2">
                    <a:lumMod val="50000"/>
                  </a:schemeClr>
                </a:solidFill>
                <a:latin typeface="Avenir Heavy" panose="02000503020000020003" pitchFamily="2" charset="0"/>
              </a:rPr>
              <a:t>Digital maps of </a:t>
            </a:r>
          </a:p>
          <a:p>
            <a:r>
              <a:rPr lang="en-US" sz="2000" b="1" dirty="0">
                <a:solidFill>
                  <a:schemeClr val="bg2">
                    <a:lumMod val="50000"/>
                  </a:schemeClr>
                </a:solidFill>
                <a:latin typeface="Avenir Heavy" panose="02000503020000020003" pitchFamily="2" charset="0"/>
              </a:rPr>
              <a:t>tourism assets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442A3E9-D362-604F-020E-A6F3ABABFA3C}"/>
              </a:ext>
            </a:extLst>
          </p:cNvPr>
          <p:cNvSpPr txBox="1"/>
          <p:nvPr/>
        </p:nvSpPr>
        <p:spPr>
          <a:xfrm>
            <a:off x="1092199" y="2731212"/>
            <a:ext cx="298953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bg2">
                    <a:lumMod val="50000"/>
                  </a:schemeClr>
                </a:solidFill>
                <a:latin typeface="Avenir Heavy" panose="02000503020000020003" pitchFamily="2" charset="0"/>
              </a:rPr>
              <a:t>Digital footprint assessment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F128A833-4C32-DE70-7B66-9E2C74F8C6CE}"/>
              </a:ext>
            </a:extLst>
          </p:cNvPr>
          <p:cNvSpPr txBox="1"/>
          <p:nvPr/>
        </p:nvSpPr>
        <p:spPr>
          <a:xfrm>
            <a:off x="1092200" y="3399995"/>
            <a:ext cx="298953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bg2">
                    <a:lumMod val="50000"/>
                  </a:schemeClr>
                </a:solidFill>
                <a:latin typeface="Avenir Heavy" panose="02000503020000020003" pitchFamily="2" charset="0"/>
              </a:rPr>
              <a:t>Heritage &amp; culture inventory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AB31A64B-69D9-F58F-3326-BFD8101B5106}"/>
              </a:ext>
            </a:extLst>
          </p:cNvPr>
          <p:cNvSpPr txBox="1"/>
          <p:nvPr/>
        </p:nvSpPr>
        <p:spPr>
          <a:xfrm>
            <a:off x="1092198" y="4031263"/>
            <a:ext cx="298953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bg2">
                    <a:lumMod val="50000"/>
                  </a:schemeClr>
                </a:solidFill>
                <a:latin typeface="Avenir Heavy" panose="02000503020000020003" pitchFamily="2" charset="0"/>
              </a:rPr>
              <a:t>Regional plans review 1996-2022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F1E4D8F0-9E22-4B7F-3435-2268BC57D01E}"/>
              </a:ext>
            </a:extLst>
          </p:cNvPr>
          <p:cNvSpPr txBox="1"/>
          <p:nvPr/>
        </p:nvSpPr>
        <p:spPr>
          <a:xfrm>
            <a:off x="1092200" y="4680863"/>
            <a:ext cx="298953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bg2">
                    <a:lumMod val="50000"/>
                  </a:schemeClr>
                </a:solidFill>
                <a:latin typeface="Avenir Heavy" panose="02000503020000020003" pitchFamily="2" charset="0"/>
              </a:rPr>
              <a:t>Community survey of attitudes towards tourism</a:t>
            </a:r>
          </a:p>
        </p:txBody>
      </p:sp>
      <p:pic>
        <p:nvPicPr>
          <p:cNvPr id="19" name="Graphic 18" descr="Checkmark with solid fill">
            <a:extLst>
              <a:ext uri="{FF2B5EF4-FFF2-40B4-BE49-F238E27FC236}">
                <a16:creationId xmlns:a16="http://schemas.microsoft.com/office/drawing/2014/main" id="{96F4E8F9-0387-1146-A40F-00BDE6891BB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734921" y="2118184"/>
            <a:ext cx="707886" cy="707886"/>
          </a:xfrm>
          <a:prstGeom prst="rect">
            <a:avLst/>
          </a:prstGeom>
        </p:spPr>
      </p:pic>
      <p:pic>
        <p:nvPicPr>
          <p:cNvPr id="20" name="Graphic 19" descr="Checkmark with solid fill">
            <a:extLst>
              <a:ext uri="{FF2B5EF4-FFF2-40B4-BE49-F238E27FC236}">
                <a16:creationId xmlns:a16="http://schemas.microsoft.com/office/drawing/2014/main" id="{72C1F471-D3E5-219B-D5E8-F7AC6D386E2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780201" y="4026002"/>
            <a:ext cx="707886" cy="707886"/>
          </a:xfrm>
          <a:prstGeom prst="rect">
            <a:avLst/>
          </a:prstGeom>
        </p:spPr>
      </p:pic>
      <p:pic>
        <p:nvPicPr>
          <p:cNvPr id="21" name="Graphic 20" descr="Checkmark with solid fill">
            <a:extLst>
              <a:ext uri="{FF2B5EF4-FFF2-40B4-BE49-F238E27FC236}">
                <a16:creationId xmlns:a16="http://schemas.microsoft.com/office/drawing/2014/main" id="{B7BD28B5-EAE4-7F62-9ADC-0178D0585D0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6727328" y="4642753"/>
            <a:ext cx="707886" cy="707886"/>
          </a:xfrm>
          <a:prstGeom prst="rect">
            <a:avLst/>
          </a:prstGeom>
        </p:spPr>
      </p:pic>
      <p:pic>
        <p:nvPicPr>
          <p:cNvPr id="22" name="Graphic 21" descr="Checkmark with solid fill">
            <a:extLst>
              <a:ext uri="{FF2B5EF4-FFF2-40B4-BE49-F238E27FC236}">
                <a16:creationId xmlns:a16="http://schemas.microsoft.com/office/drawing/2014/main" id="{68A15B07-18A4-6707-BC2C-CB5F23C3276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739859" y="4642753"/>
            <a:ext cx="707886" cy="707886"/>
          </a:xfrm>
          <a:prstGeom prst="rect">
            <a:avLst/>
          </a:prstGeom>
        </p:spPr>
      </p:pic>
      <p:pic>
        <p:nvPicPr>
          <p:cNvPr id="23" name="Graphic 22" descr="Checkmark with solid fill">
            <a:extLst>
              <a:ext uri="{FF2B5EF4-FFF2-40B4-BE49-F238E27FC236}">
                <a16:creationId xmlns:a16="http://schemas.microsoft.com/office/drawing/2014/main" id="{1ECA577B-D0FE-80B0-9751-2032B6E1705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813270" y="2727495"/>
            <a:ext cx="707886" cy="707886"/>
          </a:xfrm>
          <a:prstGeom prst="rect">
            <a:avLst/>
          </a:prstGeom>
        </p:spPr>
      </p:pic>
      <p:pic>
        <p:nvPicPr>
          <p:cNvPr id="24" name="Graphic 23" descr="Checkmark with solid fill">
            <a:extLst>
              <a:ext uri="{FF2B5EF4-FFF2-40B4-BE49-F238E27FC236}">
                <a16:creationId xmlns:a16="http://schemas.microsoft.com/office/drawing/2014/main" id="{ECD44C0C-318B-036B-604F-D443A839C00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796241" y="3408209"/>
            <a:ext cx="707886" cy="707886"/>
          </a:xfrm>
          <a:prstGeom prst="rect">
            <a:avLst/>
          </a:prstGeom>
        </p:spPr>
      </p:pic>
      <p:pic>
        <p:nvPicPr>
          <p:cNvPr id="25" name="Graphic 24" descr="Checkmark with solid fill">
            <a:extLst>
              <a:ext uri="{FF2B5EF4-FFF2-40B4-BE49-F238E27FC236}">
                <a16:creationId xmlns:a16="http://schemas.microsoft.com/office/drawing/2014/main" id="{A7ED33FB-B62A-6444-4ADB-F08119D1CB6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6727328" y="3345316"/>
            <a:ext cx="707886" cy="707886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993D6E64-5915-88E3-C74A-34D8A0A1CB5A}"/>
              </a:ext>
            </a:extLst>
          </p:cNvPr>
          <p:cNvSpPr txBox="1"/>
          <p:nvPr/>
        </p:nvSpPr>
        <p:spPr>
          <a:xfrm>
            <a:off x="6108989" y="1096353"/>
            <a:ext cx="179744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rgbClr val="FD9D25"/>
                </a:solidFill>
                <a:latin typeface="Avenir Heavy" panose="02000503020000020003" pitchFamily="2" charset="0"/>
              </a:rPr>
              <a:t>Community Building &amp; Facilitation</a:t>
            </a:r>
          </a:p>
        </p:txBody>
      </p:sp>
    </p:spTree>
    <p:extLst>
      <p:ext uri="{BB962C8B-B14F-4D97-AF65-F5344CB8AC3E}">
        <p14:creationId xmlns:p14="http://schemas.microsoft.com/office/powerpoint/2010/main" val="235089191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Content Placeholder 4" descr="A white background with yellow dots&#10;&#10;Description automatically generated">
            <a:extLst>
              <a:ext uri="{FF2B5EF4-FFF2-40B4-BE49-F238E27FC236}">
                <a16:creationId xmlns:a16="http://schemas.microsoft.com/office/drawing/2014/main" id="{3FF1999C-684E-F0B2-816B-AC2DF6014A5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aphicFrame>
        <p:nvGraphicFramePr>
          <p:cNvPr id="11" name="Table 10">
            <a:extLst>
              <a:ext uri="{FF2B5EF4-FFF2-40B4-BE49-F238E27FC236}">
                <a16:creationId xmlns:a16="http://schemas.microsoft.com/office/drawing/2014/main" id="{72E7B1C4-0162-0096-1A15-2F658EA99AD4}"/>
              </a:ext>
            </a:extLst>
          </p:cNvPr>
          <p:cNvGraphicFramePr>
            <a:graphicFrameLocks noGrp="1"/>
          </p:cNvGraphicFramePr>
          <p:nvPr/>
        </p:nvGraphicFramePr>
        <p:xfrm>
          <a:off x="1125269" y="1503773"/>
          <a:ext cx="10278160" cy="3808872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3002721">
                  <a:extLst>
                    <a:ext uri="{9D8B030D-6E8A-4147-A177-3AD203B41FA5}">
                      <a16:colId xmlns:a16="http://schemas.microsoft.com/office/drawing/2014/main" val="2005835718"/>
                    </a:ext>
                  </a:extLst>
                </a:gridCol>
                <a:gridCol w="1967948">
                  <a:extLst>
                    <a:ext uri="{9D8B030D-6E8A-4147-A177-3AD203B41FA5}">
                      <a16:colId xmlns:a16="http://schemas.microsoft.com/office/drawing/2014/main" val="1542852641"/>
                    </a:ext>
                  </a:extLst>
                </a:gridCol>
                <a:gridCol w="1908313">
                  <a:extLst>
                    <a:ext uri="{9D8B030D-6E8A-4147-A177-3AD203B41FA5}">
                      <a16:colId xmlns:a16="http://schemas.microsoft.com/office/drawing/2014/main" val="1858506800"/>
                    </a:ext>
                  </a:extLst>
                </a:gridCol>
                <a:gridCol w="1828800">
                  <a:extLst>
                    <a:ext uri="{9D8B030D-6E8A-4147-A177-3AD203B41FA5}">
                      <a16:colId xmlns:a16="http://schemas.microsoft.com/office/drawing/2014/main" val="3178547884"/>
                    </a:ext>
                  </a:extLst>
                </a:gridCol>
                <a:gridCol w="1570378">
                  <a:extLst>
                    <a:ext uri="{9D8B030D-6E8A-4147-A177-3AD203B41FA5}">
                      <a16:colId xmlns:a16="http://schemas.microsoft.com/office/drawing/2014/main" val="449905962"/>
                    </a:ext>
                  </a:extLst>
                </a:gridCol>
              </a:tblGrid>
              <a:tr h="634812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R w="28575" cap="flat" cmpd="sng" algn="ctr">
                      <a:solidFill>
                        <a:srgbClr val="36B7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28575" cap="flat" cmpd="sng" algn="ctr">
                      <a:solidFill>
                        <a:srgbClr val="36B7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rgbClr val="36B7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36B7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28575" cap="flat" cmpd="sng" algn="ctr">
                      <a:solidFill>
                        <a:srgbClr val="36B7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28575" cap="flat" cmpd="sng" algn="ctr">
                      <a:solidFill>
                        <a:srgbClr val="36B7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36B7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28575" cap="flat" cmpd="sng" algn="ctr">
                      <a:solidFill>
                        <a:srgbClr val="36B7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rgbClr val="36B7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36B7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28575" cap="flat" cmpd="sng" algn="ctr">
                      <a:solidFill>
                        <a:srgbClr val="36B7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rgbClr val="36B7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28575" cap="flat" cmpd="sng" algn="ctr">
                      <a:solidFill>
                        <a:srgbClr val="36B7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64707402"/>
                  </a:ext>
                </a:extLst>
              </a:tr>
              <a:tr h="634812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R w="28575" cap="flat" cmpd="sng" algn="ctr">
                      <a:solidFill>
                        <a:srgbClr val="36B7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36B7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36B7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rgbClr val="36B7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36B7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36B7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36B7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28575" cap="flat" cmpd="sng" algn="ctr">
                      <a:solidFill>
                        <a:srgbClr val="36B7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36B7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36B7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36B7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28575" cap="flat" cmpd="sng" algn="ctr">
                      <a:solidFill>
                        <a:srgbClr val="36B7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36B7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36B7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36B7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28575" cap="flat" cmpd="sng" algn="ctr">
                      <a:solidFill>
                        <a:srgbClr val="36B7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28575" cap="flat" cmpd="sng" algn="ctr">
                      <a:solidFill>
                        <a:srgbClr val="36B7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36B7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58326058"/>
                  </a:ext>
                </a:extLst>
              </a:tr>
              <a:tr h="634812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R w="28575" cap="flat" cmpd="sng" algn="ctr">
                      <a:solidFill>
                        <a:srgbClr val="36B7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36B7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36B7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28575" cap="flat" cmpd="sng" algn="ctr">
                      <a:solidFill>
                        <a:srgbClr val="36B7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36B7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36B7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36B7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rgbClr val="36B7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36B7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36B7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36B7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28575" cap="flat" cmpd="sng" algn="ctr">
                      <a:solidFill>
                        <a:srgbClr val="36B7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36B7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36B7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36B7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rgbClr val="36B7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28575" cap="flat" cmpd="sng" algn="ctr">
                      <a:solidFill>
                        <a:srgbClr val="36B7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36B7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49764181"/>
                  </a:ext>
                </a:extLst>
              </a:tr>
              <a:tr h="634812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R w="28575" cap="flat" cmpd="sng" algn="ctr">
                      <a:solidFill>
                        <a:srgbClr val="36B7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36B7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36B7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28575" cap="flat" cmpd="sng" algn="ctr">
                      <a:solidFill>
                        <a:srgbClr val="36B7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36B7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36B7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36B7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28575" cap="flat" cmpd="sng" algn="ctr">
                      <a:solidFill>
                        <a:srgbClr val="36B7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36B7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36B7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36B7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28575" cap="flat" cmpd="sng" algn="ctr">
                      <a:solidFill>
                        <a:srgbClr val="36B7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36B7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36B7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36B7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rgbClr val="36B7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28575" cap="flat" cmpd="sng" algn="ctr">
                      <a:solidFill>
                        <a:srgbClr val="36B7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36B7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98504792"/>
                  </a:ext>
                </a:extLst>
              </a:tr>
              <a:tr h="634812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R w="28575" cap="flat" cmpd="sng" algn="ctr">
                      <a:solidFill>
                        <a:srgbClr val="36B7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36B7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36B7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28575" cap="flat" cmpd="sng" algn="ctr">
                      <a:solidFill>
                        <a:srgbClr val="36B7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36B7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36B7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36B7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28575" cap="flat" cmpd="sng" algn="ctr">
                      <a:solidFill>
                        <a:srgbClr val="36B7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36B7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36B7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36B7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28575" cap="flat" cmpd="sng" algn="ctr">
                      <a:solidFill>
                        <a:srgbClr val="36B7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36B7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36B7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36B7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rgbClr val="36B7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28575" cap="flat" cmpd="sng" algn="ctr">
                      <a:solidFill>
                        <a:srgbClr val="36B7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36B7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88557334"/>
                  </a:ext>
                </a:extLst>
              </a:tr>
              <a:tr h="634812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R w="28575" cap="flat" cmpd="sng" algn="ctr">
                      <a:solidFill>
                        <a:srgbClr val="36B7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36B7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28575" cap="flat" cmpd="sng" algn="ctr">
                      <a:solidFill>
                        <a:srgbClr val="36B7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36B7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36B7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rgbClr val="36B7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36B7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36B7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rgbClr val="36B7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36B7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36B7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rgbClr val="36B7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28575" cap="flat" cmpd="sng" algn="ctr">
                      <a:solidFill>
                        <a:srgbClr val="36B7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0440654"/>
                  </a:ext>
                </a:extLst>
              </a:tr>
            </a:tbl>
          </a:graphicData>
        </a:graphic>
      </p:graphicFrame>
      <p:sp>
        <p:nvSpPr>
          <p:cNvPr id="2" name="TextBox 1">
            <a:extLst>
              <a:ext uri="{FF2B5EF4-FFF2-40B4-BE49-F238E27FC236}">
                <a16:creationId xmlns:a16="http://schemas.microsoft.com/office/drawing/2014/main" id="{48D05F92-C7F2-9242-DDC7-97902F779DA3}"/>
              </a:ext>
            </a:extLst>
          </p:cNvPr>
          <p:cNvSpPr txBox="1"/>
          <p:nvPr/>
        </p:nvSpPr>
        <p:spPr>
          <a:xfrm>
            <a:off x="6108989" y="1096353"/>
            <a:ext cx="179744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rgbClr val="FD9D25"/>
                </a:solidFill>
                <a:latin typeface="Avenir Heavy" panose="02000503020000020003" pitchFamily="2" charset="0"/>
              </a:rPr>
              <a:t>Community Building &amp; Facilitation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243E588-5F94-7204-5DDB-0485AC4BDD91}"/>
              </a:ext>
            </a:extLst>
          </p:cNvPr>
          <p:cNvSpPr txBox="1"/>
          <p:nvPr/>
        </p:nvSpPr>
        <p:spPr>
          <a:xfrm>
            <a:off x="9923947" y="1551702"/>
            <a:ext cx="166157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rgbClr val="3A7BC8"/>
                </a:solidFill>
                <a:latin typeface="Avenir Heavy" panose="02000503020000020003" pitchFamily="2" charset="0"/>
              </a:rPr>
              <a:t>Prototyping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322516B-271D-728E-0B10-B707C5ACE245}"/>
              </a:ext>
            </a:extLst>
          </p:cNvPr>
          <p:cNvSpPr txBox="1"/>
          <p:nvPr/>
        </p:nvSpPr>
        <p:spPr>
          <a:xfrm>
            <a:off x="4069915" y="1380373"/>
            <a:ext cx="201427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rgbClr val="A21A42"/>
                </a:solidFill>
                <a:latin typeface="Avenir Heavy" panose="02000503020000020003" pitchFamily="2" charset="0"/>
              </a:rPr>
              <a:t>Research &amp; Evaluation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F5D0596-80CA-4820-C311-653CFA31210C}"/>
              </a:ext>
            </a:extLst>
          </p:cNvPr>
          <p:cNvSpPr txBox="1"/>
          <p:nvPr/>
        </p:nvSpPr>
        <p:spPr>
          <a:xfrm>
            <a:off x="8222703" y="1397814"/>
            <a:ext cx="138328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rgbClr val="BF8B2E"/>
                </a:solidFill>
                <a:latin typeface="Avenir Heavy" panose="02000503020000020003" pitchFamily="2" charset="0"/>
              </a:rPr>
              <a:t>Learning Events</a:t>
            </a:r>
          </a:p>
        </p:txBody>
      </p:sp>
      <p:sp>
        <p:nvSpPr>
          <p:cNvPr id="6" name="Title 9">
            <a:extLst>
              <a:ext uri="{FF2B5EF4-FFF2-40B4-BE49-F238E27FC236}">
                <a16:creationId xmlns:a16="http://schemas.microsoft.com/office/drawing/2014/main" id="{3C5314CC-FD85-4DAA-F42F-10A5A1F2E4B6}"/>
              </a:ext>
            </a:extLst>
          </p:cNvPr>
          <p:cNvSpPr txBox="1">
            <a:spLocks/>
          </p:cNvSpPr>
          <p:nvPr/>
        </p:nvSpPr>
        <p:spPr>
          <a:xfrm>
            <a:off x="1006549" y="310097"/>
            <a:ext cx="10515600" cy="938308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5100" b="1" dirty="0">
                <a:solidFill>
                  <a:srgbClr val="35B744"/>
                </a:solidFill>
                <a:latin typeface="Avenir Heavy" panose="02000503020000020003" pitchFamily="2" charset="0"/>
              </a:rPr>
              <a:t>Our Work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FB8E481-1ED0-D6C4-BD40-113E32FFA4ED}"/>
              </a:ext>
            </a:extLst>
          </p:cNvPr>
          <p:cNvSpPr txBox="1"/>
          <p:nvPr/>
        </p:nvSpPr>
        <p:spPr>
          <a:xfrm>
            <a:off x="1092200" y="2105700"/>
            <a:ext cx="298953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bg2">
                    <a:lumMod val="50000"/>
                  </a:schemeClr>
                </a:solidFill>
                <a:latin typeface="Avenir Heavy" panose="02000503020000020003" pitchFamily="2" charset="0"/>
              </a:rPr>
              <a:t>UN SDG regional readiness assessment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442A3E9-D362-604F-020E-A6F3ABABFA3C}"/>
              </a:ext>
            </a:extLst>
          </p:cNvPr>
          <p:cNvSpPr txBox="1"/>
          <p:nvPr/>
        </p:nvSpPr>
        <p:spPr>
          <a:xfrm>
            <a:off x="1092199" y="2731212"/>
            <a:ext cx="298953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bg2">
                    <a:lumMod val="50000"/>
                  </a:schemeClr>
                </a:solidFill>
                <a:latin typeface="Avenir Heavy" panose="02000503020000020003" pitchFamily="2" charset="0"/>
              </a:rPr>
              <a:t>Fundy Connects! Summit 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F128A833-4C32-DE70-7B66-9E2C74F8C6CE}"/>
              </a:ext>
            </a:extLst>
          </p:cNvPr>
          <p:cNvSpPr txBox="1"/>
          <p:nvPr/>
        </p:nvSpPr>
        <p:spPr>
          <a:xfrm>
            <a:off x="1092200" y="3399995"/>
            <a:ext cx="298953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bg2">
                    <a:lumMod val="50000"/>
                  </a:schemeClr>
                </a:solidFill>
                <a:latin typeface="Avenir Heavy" panose="02000503020000020003" pitchFamily="2" charset="0"/>
              </a:rPr>
              <a:t>Regional trails conversation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AB31A64B-69D9-F58F-3326-BFD8101B5106}"/>
              </a:ext>
            </a:extLst>
          </p:cNvPr>
          <p:cNvSpPr txBox="1"/>
          <p:nvPr/>
        </p:nvSpPr>
        <p:spPr>
          <a:xfrm>
            <a:off x="1092198" y="4153069"/>
            <a:ext cx="298953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bg2">
                    <a:lumMod val="50000"/>
                  </a:schemeClr>
                </a:solidFill>
                <a:latin typeface="Avenir Heavy" panose="02000503020000020003" pitchFamily="2" charset="0"/>
              </a:rPr>
              <a:t>Staff housing 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F1E4D8F0-9E22-4B7F-3435-2268BC57D01E}"/>
              </a:ext>
            </a:extLst>
          </p:cNvPr>
          <p:cNvSpPr txBox="1"/>
          <p:nvPr/>
        </p:nvSpPr>
        <p:spPr>
          <a:xfrm>
            <a:off x="1092200" y="4680863"/>
            <a:ext cx="314187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bg2">
                    <a:lumMod val="50000"/>
                  </a:schemeClr>
                </a:solidFill>
                <a:latin typeface="Avenir Heavy" panose="02000503020000020003" pitchFamily="2" charset="0"/>
              </a:rPr>
              <a:t>Riverside-Albert Corner Routes 915 &amp; 114</a:t>
            </a:r>
          </a:p>
        </p:txBody>
      </p:sp>
      <p:pic>
        <p:nvPicPr>
          <p:cNvPr id="19" name="Graphic 18" descr="Checkmark with solid fill">
            <a:extLst>
              <a:ext uri="{FF2B5EF4-FFF2-40B4-BE49-F238E27FC236}">
                <a16:creationId xmlns:a16="http://schemas.microsoft.com/office/drawing/2014/main" id="{96F4E8F9-0387-1146-A40F-00BDE6891BB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734921" y="2118184"/>
            <a:ext cx="707886" cy="707886"/>
          </a:xfrm>
          <a:prstGeom prst="rect">
            <a:avLst/>
          </a:prstGeom>
        </p:spPr>
      </p:pic>
      <p:pic>
        <p:nvPicPr>
          <p:cNvPr id="20" name="Graphic 19" descr="Checkmark with solid fill">
            <a:extLst>
              <a:ext uri="{FF2B5EF4-FFF2-40B4-BE49-F238E27FC236}">
                <a16:creationId xmlns:a16="http://schemas.microsoft.com/office/drawing/2014/main" id="{72C1F471-D3E5-219B-D5E8-F7AC6D386E2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0400793" y="3999181"/>
            <a:ext cx="707886" cy="707886"/>
          </a:xfrm>
          <a:prstGeom prst="rect">
            <a:avLst/>
          </a:prstGeom>
        </p:spPr>
      </p:pic>
      <p:pic>
        <p:nvPicPr>
          <p:cNvPr id="21" name="Graphic 20" descr="Checkmark with solid fill">
            <a:extLst>
              <a:ext uri="{FF2B5EF4-FFF2-40B4-BE49-F238E27FC236}">
                <a16:creationId xmlns:a16="http://schemas.microsoft.com/office/drawing/2014/main" id="{B7BD28B5-EAE4-7F62-9ADC-0178D0585D0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6647662" y="4680863"/>
            <a:ext cx="707886" cy="707886"/>
          </a:xfrm>
          <a:prstGeom prst="rect">
            <a:avLst/>
          </a:prstGeom>
        </p:spPr>
      </p:pic>
      <p:pic>
        <p:nvPicPr>
          <p:cNvPr id="23" name="Graphic 22" descr="Checkmark with solid fill">
            <a:extLst>
              <a:ext uri="{FF2B5EF4-FFF2-40B4-BE49-F238E27FC236}">
                <a16:creationId xmlns:a16="http://schemas.microsoft.com/office/drawing/2014/main" id="{1ECA577B-D0FE-80B0-9751-2032B6E1705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734920" y="2766721"/>
            <a:ext cx="707886" cy="707886"/>
          </a:xfrm>
          <a:prstGeom prst="rect">
            <a:avLst/>
          </a:prstGeom>
        </p:spPr>
      </p:pic>
      <p:pic>
        <p:nvPicPr>
          <p:cNvPr id="25" name="Graphic 24" descr="Checkmark with solid fill">
            <a:extLst>
              <a:ext uri="{FF2B5EF4-FFF2-40B4-BE49-F238E27FC236}">
                <a16:creationId xmlns:a16="http://schemas.microsoft.com/office/drawing/2014/main" id="{A7ED33FB-B62A-6444-4ADB-F08119D1CB6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6686836" y="2740387"/>
            <a:ext cx="707886" cy="707886"/>
          </a:xfrm>
          <a:prstGeom prst="rect">
            <a:avLst/>
          </a:prstGeom>
        </p:spPr>
      </p:pic>
      <p:pic>
        <p:nvPicPr>
          <p:cNvPr id="7" name="Graphic 6" descr="Checkmark with solid fill">
            <a:extLst>
              <a:ext uri="{FF2B5EF4-FFF2-40B4-BE49-F238E27FC236}">
                <a16:creationId xmlns:a16="http://schemas.microsoft.com/office/drawing/2014/main" id="{7A7B3C8E-ABB2-A21A-B417-6438D4AE01E6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8560402" y="2727803"/>
            <a:ext cx="707886" cy="707886"/>
          </a:xfrm>
          <a:prstGeom prst="rect">
            <a:avLst/>
          </a:prstGeom>
        </p:spPr>
      </p:pic>
      <p:pic>
        <p:nvPicPr>
          <p:cNvPr id="8" name="Graphic 7" descr="Checkmark with solid fill">
            <a:extLst>
              <a:ext uri="{FF2B5EF4-FFF2-40B4-BE49-F238E27FC236}">
                <a16:creationId xmlns:a16="http://schemas.microsoft.com/office/drawing/2014/main" id="{C2BBE35E-1DE4-68AF-9287-E608E59FAA2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0400793" y="3347556"/>
            <a:ext cx="707886" cy="707886"/>
          </a:xfrm>
          <a:prstGeom prst="rect">
            <a:avLst/>
          </a:prstGeom>
        </p:spPr>
      </p:pic>
      <p:pic>
        <p:nvPicPr>
          <p:cNvPr id="9" name="Graphic 8" descr="Checkmark with solid fill">
            <a:extLst>
              <a:ext uri="{FF2B5EF4-FFF2-40B4-BE49-F238E27FC236}">
                <a16:creationId xmlns:a16="http://schemas.microsoft.com/office/drawing/2014/main" id="{BB0266AA-591D-4279-D9A9-6F4CC50CB44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6686836" y="4075448"/>
            <a:ext cx="707886" cy="707886"/>
          </a:xfrm>
          <a:prstGeom prst="rect">
            <a:avLst/>
          </a:prstGeom>
        </p:spPr>
      </p:pic>
      <p:pic>
        <p:nvPicPr>
          <p:cNvPr id="10" name="Graphic 9" descr="Checkmark with solid fill">
            <a:extLst>
              <a:ext uri="{FF2B5EF4-FFF2-40B4-BE49-F238E27FC236}">
                <a16:creationId xmlns:a16="http://schemas.microsoft.com/office/drawing/2014/main" id="{0705800F-86FF-F9BB-E650-023543E2DA7B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8524942" y="4033669"/>
            <a:ext cx="707886" cy="707886"/>
          </a:xfrm>
          <a:prstGeom prst="rect">
            <a:avLst/>
          </a:prstGeom>
        </p:spPr>
      </p:pic>
      <p:pic>
        <p:nvPicPr>
          <p:cNvPr id="18" name="Graphic 17" descr="Checkmark with solid fill">
            <a:extLst>
              <a:ext uri="{FF2B5EF4-FFF2-40B4-BE49-F238E27FC236}">
                <a16:creationId xmlns:a16="http://schemas.microsoft.com/office/drawing/2014/main" id="{8809D002-CE58-A4D5-25C5-36C2BA71C92F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10357730" y="4728159"/>
            <a:ext cx="707886" cy="707886"/>
          </a:xfrm>
          <a:prstGeom prst="rect">
            <a:avLst/>
          </a:prstGeom>
        </p:spPr>
      </p:pic>
      <p:pic>
        <p:nvPicPr>
          <p:cNvPr id="22" name="Graphic 21" descr="Checkmark with solid fill">
            <a:extLst>
              <a:ext uri="{FF2B5EF4-FFF2-40B4-BE49-F238E27FC236}">
                <a16:creationId xmlns:a16="http://schemas.microsoft.com/office/drawing/2014/main" id="{AFD8466A-BD0A-010E-BA58-D281CE418C3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6647662" y="3368758"/>
            <a:ext cx="707886" cy="7078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636706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Content Placeholder 4" descr="A white background with yellow dots&#10;&#10;Description automatically generated">
            <a:extLst>
              <a:ext uri="{FF2B5EF4-FFF2-40B4-BE49-F238E27FC236}">
                <a16:creationId xmlns:a16="http://schemas.microsoft.com/office/drawing/2014/main" id="{3FF1999C-684E-F0B2-816B-AC2DF6014A5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aphicFrame>
        <p:nvGraphicFramePr>
          <p:cNvPr id="11" name="Table 10">
            <a:extLst>
              <a:ext uri="{FF2B5EF4-FFF2-40B4-BE49-F238E27FC236}">
                <a16:creationId xmlns:a16="http://schemas.microsoft.com/office/drawing/2014/main" id="{72E7B1C4-0162-0096-1A15-2F658EA99AD4}"/>
              </a:ext>
            </a:extLst>
          </p:cNvPr>
          <p:cNvGraphicFramePr>
            <a:graphicFrameLocks noGrp="1"/>
          </p:cNvGraphicFramePr>
          <p:nvPr/>
        </p:nvGraphicFramePr>
        <p:xfrm>
          <a:off x="1125269" y="1503773"/>
          <a:ext cx="10278160" cy="3808872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3002721">
                  <a:extLst>
                    <a:ext uri="{9D8B030D-6E8A-4147-A177-3AD203B41FA5}">
                      <a16:colId xmlns:a16="http://schemas.microsoft.com/office/drawing/2014/main" val="2005835718"/>
                    </a:ext>
                  </a:extLst>
                </a:gridCol>
                <a:gridCol w="1967948">
                  <a:extLst>
                    <a:ext uri="{9D8B030D-6E8A-4147-A177-3AD203B41FA5}">
                      <a16:colId xmlns:a16="http://schemas.microsoft.com/office/drawing/2014/main" val="1542852641"/>
                    </a:ext>
                  </a:extLst>
                </a:gridCol>
                <a:gridCol w="1908313">
                  <a:extLst>
                    <a:ext uri="{9D8B030D-6E8A-4147-A177-3AD203B41FA5}">
                      <a16:colId xmlns:a16="http://schemas.microsoft.com/office/drawing/2014/main" val="1858506800"/>
                    </a:ext>
                  </a:extLst>
                </a:gridCol>
                <a:gridCol w="1828800">
                  <a:extLst>
                    <a:ext uri="{9D8B030D-6E8A-4147-A177-3AD203B41FA5}">
                      <a16:colId xmlns:a16="http://schemas.microsoft.com/office/drawing/2014/main" val="3178547884"/>
                    </a:ext>
                  </a:extLst>
                </a:gridCol>
                <a:gridCol w="1570378">
                  <a:extLst>
                    <a:ext uri="{9D8B030D-6E8A-4147-A177-3AD203B41FA5}">
                      <a16:colId xmlns:a16="http://schemas.microsoft.com/office/drawing/2014/main" val="449905962"/>
                    </a:ext>
                  </a:extLst>
                </a:gridCol>
              </a:tblGrid>
              <a:tr h="634812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R w="28575" cap="flat" cmpd="sng" algn="ctr">
                      <a:solidFill>
                        <a:srgbClr val="36B7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28575" cap="flat" cmpd="sng" algn="ctr">
                      <a:solidFill>
                        <a:srgbClr val="36B7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rgbClr val="36B7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36B7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28575" cap="flat" cmpd="sng" algn="ctr">
                      <a:solidFill>
                        <a:srgbClr val="36B7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28575" cap="flat" cmpd="sng" algn="ctr">
                      <a:solidFill>
                        <a:srgbClr val="36B7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36B7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28575" cap="flat" cmpd="sng" algn="ctr">
                      <a:solidFill>
                        <a:srgbClr val="36B7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rgbClr val="36B7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36B7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28575" cap="flat" cmpd="sng" algn="ctr">
                      <a:solidFill>
                        <a:srgbClr val="36B7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rgbClr val="36B7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28575" cap="flat" cmpd="sng" algn="ctr">
                      <a:solidFill>
                        <a:srgbClr val="36B7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64707402"/>
                  </a:ext>
                </a:extLst>
              </a:tr>
              <a:tr h="634812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R w="28575" cap="flat" cmpd="sng" algn="ctr">
                      <a:solidFill>
                        <a:srgbClr val="36B7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36B7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36B7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rgbClr val="36B7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36B7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36B7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36B7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28575" cap="flat" cmpd="sng" algn="ctr">
                      <a:solidFill>
                        <a:srgbClr val="36B7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36B7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36B7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36B7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28575" cap="flat" cmpd="sng" algn="ctr">
                      <a:solidFill>
                        <a:srgbClr val="36B7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36B7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36B7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36B7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28575" cap="flat" cmpd="sng" algn="ctr">
                      <a:solidFill>
                        <a:srgbClr val="36B7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28575" cap="flat" cmpd="sng" algn="ctr">
                      <a:solidFill>
                        <a:srgbClr val="36B7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36B7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58326058"/>
                  </a:ext>
                </a:extLst>
              </a:tr>
              <a:tr h="634812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R w="28575" cap="flat" cmpd="sng" algn="ctr">
                      <a:solidFill>
                        <a:srgbClr val="36B7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36B7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36B7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rgbClr val="36B7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36B7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36B7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36B7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rgbClr val="36B7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36B7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36B7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36B7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28575" cap="flat" cmpd="sng" algn="ctr">
                      <a:solidFill>
                        <a:srgbClr val="36B7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36B7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36B7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36B7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rgbClr val="36B7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28575" cap="flat" cmpd="sng" algn="ctr">
                      <a:solidFill>
                        <a:srgbClr val="36B7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36B7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49764181"/>
                  </a:ext>
                </a:extLst>
              </a:tr>
              <a:tr h="634812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R w="28575" cap="flat" cmpd="sng" algn="ctr">
                      <a:solidFill>
                        <a:srgbClr val="36B7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36B7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36B7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28575" cap="flat" cmpd="sng" algn="ctr">
                      <a:solidFill>
                        <a:srgbClr val="36B7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36B7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36B7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36B7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28575" cap="flat" cmpd="sng" algn="ctr">
                      <a:solidFill>
                        <a:srgbClr val="36B7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36B7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36B7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36B7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28575" cap="flat" cmpd="sng" algn="ctr">
                      <a:solidFill>
                        <a:srgbClr val="36B7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36B7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36B7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36B7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rgbClr val="36B7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28575" cap="flat" cmpd="sng" algn="ctr">
                      <a:solidFill>
                        <a:srgbClr val="36B7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36B7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98504792"/>
                  </a:ext>
                </a:extLst>
              </a:tr>
              <a:tr h="634812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R w="28575" cap="flat" cmpd="sng" algn="ctr">
                      <a:solidFill>
                        <a:srgbClr val="36B7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36B7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36B7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28575" cap="flat" cmpd="sng" algn="ctr">
                      <a:solidFill>
                        <a:srgbClr val="36B7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36B7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36B7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36B7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28575" cap="flat" cmpd="sng" algn="ctr">
                      <a:solidFill>
                        <a:srgbClr val="36B7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36B7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36B7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36B7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28575" cap="flat" cmpd="sng" algn="ctr">
                      <a:solidFill>
                        <a:srgbClr val="36B7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36B7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36B7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36B7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rgbClr val="36B7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28575" cap="flat" cmpd="sng" algn="ctr">
                      <a:solidFill>
                        <a:srgbClr val="36B7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36B7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88557334"/>
                  </a:ext>
                </a:extLst>
              </a:tr>
              <a:tr h="634812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R w="28575" cap="flat" cmpd="sng" algn="ctr">
                      <a:solidFill>
                        <a:srgbClr val="36B7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36B7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28575" cap="flat" cmpd="sng" algn="ctr">
                      <a:solidFill>
                        <a:srgbClr val="36B7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36B7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36B7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rgbClr val="36B7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36B7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36B7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rgbClr val="36B7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36B7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36B7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rgbClr val="36B7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28575" cap="flat" cmpd="sng" algn="ctr">
                      <a:solidFill>
                        <a:srgbClr val="36B7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0440654"/>
                  </a:ext>
                </a:extLst>
              </a:tr>
            </a:tbl>
          </a:graphicData>
        </a:graphic>
      </p:graphicFrame>
      <p:sp>
        <p:nvSpPr>
          <p:cNvPr id="2" name="TextBox 1">
            <a:extLst>
              <a:ext uri="{FF2B5EF4-FFF2-40B4-BE49-F238E27FC236}">
                <a16:creationId xmlns:a16="http://schemas.microsoft.com/office/drawing/2014/main" id="{48D05F92-C7F2-9242-DDC7-97902F779DA3}"/>
              </a:ext>
            </a:extLst>
          </p:cNvPr>
          <p:cNvSpPr txBox="1"/>
          <p:nvPr/>
        </p:nvSpPr>
        <p:spPr>
          <a:xfrm>
            <a:off x="6108989" y="1096353"/>
            <a:ext cx="179744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rgbClr val="FD9D25"/>
                </a:solidFill>
                <a:latin typeface="Avenir Heavy" panose="02000503020000020003" pitchFamily="2" charset="0"/>
              </a:rPr>
              <a:t>Community Building &amp; Facilitation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243E588-5F94-7204-5DDB-0485AC4BDD91}"/>
              </a:ext>
            </a:extLst>
          </p:cNvPr>
          <p:cNvSpPr txBox="1"/>
          <p:nvPr/>
        </p:nvSpPr>
        <p:spPr>
          <a:xfrm>
            <a:off x="9923947" y="1551702"/>
            <a:ext cx="166157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rgbClr val="3A7BC8"/>
                </a:solidFill>
                <a:latin typeface="Avenir Heavy" panose="02000503020000020003" pitchFamily="2" charset="0"/>
              </a:rPr>
              <a:t>Prototyping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322516B-271D-728E-0B10-B707C5ACE245}"/>
              </a:ext>
            </a:extLst>
          </p:cNvPr>
          <p:cNvSpPr txBox="1"/>
          <p:nvPr/>
        </p:nvSpPr>
        <p:spPr>
          <a:xfrm>
            <a:off x="4069915" y="1380373"/>
            <a:ext cx="201427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rgbClr val="A21A42"/>
                </a:solidFill>
                <a:latin typeface="Avenir Heavy" panose="02000503020000020003" pitchFamily="2" charset="0"/>
              </a:rPr>
              <a:t>Research &amp; Evaluation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F5D0596-80CA-4820-C311-653CFA31210C}"/>
              </a:ext>
            </a:extLst>
          </p:cNvPr>
          <p:cNvSpPr txBox="1"/>
          <p:nvPr/>
        </p:nvSpPr>
        <p:spPr>
          <a:xfrm>
            <a:off x="8222703" y="1397814"/>
            <a:ext cx="138328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rgbClr val="BF8B2E"/>
                </a:solidFill>
                <a:latin typeface="Avenir Heavy" panose="02000503020000020003" pitchFamily="2" charset="0"/>
              </a:rPr>
              <a:t>Learning Events</a:t>
            </a:r>
          </a:p>
        </p:txBody>
      </p:sp>
      <p:sp>
        <p:nvSpPr>
          <p:cNvPr id="6" name="Title 9">
            <a:extLst>
              <a:ext uri="{FF2B5EF4-FFF2-40B4-BE49-F238E27FC236}">
                <a16:creationId xmlns:a16="http://schemas.microsoft.com/office/drawing/2014/main" id="{3C5314CC-FD85-4DAA-F42F-10A5A1F2E4B6}"/>
              </a:ext>
            </a:extLst>
          </p:cNvPr>
          <p:cNvSpPr txBox="1">
            <a:spLocks/>
          </p:cNvSpPr>
          <p:nvPr/>
        </p:nvSpPr>
        <p:spPr>
          <a:xfrm>
            <a:off x="1006549" y="310097"/>
            <a:ext cx="10515600" cy="938308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5100" b="1" dirty="0">
                <a:solidFill>
                  <a:srgbClr val="35B744"/>
                </a:solidFill>
                <a:latin typeface="Avenir Heavy" panose="02000503020000020003" pitchFamily="2" charset="0"/>
              </a:rPr>
              <a:t>Our Work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FB8E481-1ED0-D6C4-BD40-113E32FFA4ED}"/>
              </a:ext>
            </a:extLst>
          </p:cNvPr>
          <p:cNvSpPr txBox="1"/>
          <p:nvPr/>
        </p:nvSpPr>
        <p:spPr>
          <a:xfrm>
            <a:off x="1092200" y="2105700"/>
            <a:ext cx="298953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err="1">
                <a:solidFill>
                  <a:schemeClr val="bg2">
                    <a:lumMod val="50000"/>
                  </a:schemeClr>
                </a:solidFill>
                <a:latin typeface="Avenir Heavy" panose="02000503020000020003" pitchFamily="2" charset="0"/>
              </a:rPr>
              <a:t>JPrep</a:t>
            </a:r>
            <a:r>
              <a:rPr lang="en-US" sz="2000" b="1" dirty="0">
                <a:solidFill>
                  <a:schemeClr val="bg2">
                    <a:lumMod val="50000"/>
                  </a:schemeClr>
                </a:solidFill>
                <a:latin typeface="Avenir Heavy" panose="02000503020000020003" pitchFamily="2" charset="0"/>
              </a:rPr>
              <a:t> Online Staff Training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442A3E9-D362-604F-020E-A6F3ABABFA3C}"/>
              </a:ext>
            </a:extLst>
          </p:cNvPr>
          <p:cNvSpPr txBox="1"/>
          <p:nvPr/>
        </p:nvSpPr>
        <p:spPr>
          <a:xfrm>
            <a:off x="1092199" y="2731212"/>
            <a:ext cx="298953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err="1">
                <a:solidFill>
                  <a:schemeClr val="bg2">
                    <a:lumMod val="50000"/>
                  </a:schemeClr>
                </a:solidFill>
                <a:latin typeface="Avenir Heavy" panose="02000503020000020003" pitchFamily="2" charset="0"/>
              </a:rPr>
              <a:t>Driftscape</a:t>
            </a:r>
            <a:r>
              <a:rPr lang="en-US" sz="2000" b="1" dirty="0">
                <a:solidFill>
                  <a:schemeClr val="bg2">
                    <a:lumMod val="50000"/>
                  </a:schemeClr>
                </a:solidFill>
                <a:latin typeface="Avenir Heavy" panose="02000503020000020003" pitchFamily="2" charset="0"/>
              </a:rPr>
              <a:t> Self-guided Tour of Region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F128A833-4C32-DE70-7B66-9E2C74F8C6CE}"/>
              </a:ext>
            </a:extLst>
          </p:cNvPr>
          <p:cNvSpPr txBox="1"/>
          <p:nvPr/>
        </p:nvSpPr>
        <p:spPr>
          <a:xfrm>
            <a:off x="1092200" y="3399995"/>
            <a:ext cx="314187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err="1">
                <a:solidFill>
                  <a:schemeClr val="bg2">
                    <a:lumMod val="50000"/>
                  </a:schemeClr>
                </a:solidFill>
                <a:latin typeface="Avenir Heavy" panose="02000503020000020003" pitchFamily="2" charset="0"/>
              </a:rPr>
              <a:t>GreenStep</a:t>
            </a:r>
            <a:r>
              <a:rPr lang="en-US" sz="2000" b="1" dirty="0">
                <a:solidFill>
                  <a:schemeClr val="bg2">
                    <a:lumMod val="50000"/>
                  </a:schemeClr>
                </a:solidFill>
                <a:latin typeface="Avenir Heavy" panose="02000503020000020003" pitchFamily="2" charset="0"/>
              </a:rPr>
              <a:t> Sustainability Assessment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AB31A64B-69D9-F58F-3326-BFD8101B5106}"/>
              </a:ext>
            </a:extLst>
          </p:cNvPr>
          <p:cNvSpPr txBox="1"/>
          <p:nvPr/>
        </p:nvSpPr>
        <p:spPr>
          <a:xfrm>
            <a:off x="1092198" y="4031607"/>
            <a:ext cx="298953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bg2">
                    <a:lumMod val="50000"/>
                  </a:schemeClr>
                </a:solidFill>
                <a:latin typeface="Avenir Heavy" panose="02000503020000020003" pitchFamily="2" charset="0"/>
              </a:rPr>
              <a:t>Flourishing Canvas Strategy Pilot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F1E4D8F0-9E22-4B7F-3435-2268BC57D01E}"/>
              </a:ext>
            </a:extLst>
          </p:cNvPr>
          <p:cNvSpPr txBox="1"/>
          <p:nvPr/>
        </p:nvSpPr>
        <p:spPr>
          <a:xfrm>
            <a:off x="1092200" y="4680863"/>
            <a:ext cx="314187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bg2">
                    <a:lumMod val="50000"/>
                  </a:schemeClr>
                </a:solidFill>
                <a:latin typeface="Avenir Heavy" panose="02000503020000020003" pitchFamily="2" charset="0"/>
              </a:rPr>
              <a:t>Community presentations</a:t>
            </a:r>
          </a:p>
        </p:txBody>
      </p:sp>
      <p:pic>
        <p:nvPicPr>
          <p:cNvPr id="19" name="Graphic 18" descr="Checkmark with solid fill">
            <a:extLst>
              <a:ext uri="{FF2B5EF4-FFF2-40B4-BE49-F238E27FC236}">
                <a16:creationId xmlns:a16="http://schemas.microsoft.com/office/drawing/2014/main" id="{96F4E8F9-0387-1146-A40F-00BDE6891BB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734921" y="2118184"/>
            <a:ext cx="707886" cy="707886"/>
          </a:xfrm>
          <a:prstGeom prst="rect">
            <a:avLst/>
          </a:prstGeom>
        </p:spPr>
      </p:pic>
      <p:pic>
        <p:nvPicPr>
          <p:cNvPr id="20" name="Graphic 19" descr="Checkmark with solid fill">
            <a:extLst>
              <a:ext uri="{FF2B5EF4-FFF2-40B4-BE49-F238E27FC236}">
                <a16:creationId xmlns:a16="http://schemas.microsoft.com/office/drawing/2014/main" id="{72C1F471-D3E5-219B-D5E8-F7AC6D386E2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0444606" y="3985747"/>
            <a:ext cx="707886" cy="707886"/>
          </a:xfrm>
          <a:prstGeom prst="rect">
            <a:avLst/>
          </a:prstGeom>
        </p:spPr>
      </p:pic>
      <p:pic>
        <p:nvPicPr>
          <p:cNvPr id="21" name="Graphic 20" descr="Checkmark with solid fill">
            <a:extLst>
              <a:ext uri="{FF2B5EF4-FFF2-40B4-BE49-F238E27FC236}">
                <a16:creationId xmlns:a16="http://schemas.microsoft.com/office/drawing/2014/main" id="{B7BD28B5-EAE4-7F62-9ADC-0178D0585D0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6718287" y="4680863"/>
            <a:ext cx="707886" cy="707886"/>
          </a:xfrm>
          <a:prstGeom prst="rect">
            <a:avLst/>
          </a:prstGeom>
        </p:spPr>
      </p:pic>
      <p:pic>
        <p:nvPicPr>
          <p:cNvPr id="23" name="Graphic 22" descr="Checkmark with solid fill">
            <a:extLst>
              <a:ext uri="{FF2B5EF4-FFF2-40B4-BE49-F238E27FC236}">
                <a16:creationId xmlns:a16="http://schemas.microsoft.com/office/drawing/2014/main" id="{1ECA577B-D0FE-80B0-9751-2032B6E1705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646383" y="4016400"/>
            <a:ext cx="707886" cy="707886"/>
          </a:xfrm>
          <a:prstGeom prst="rect">
            <a:avLst/>
          </a:prstGeom>
        </p:spPr>
      </p:pic>
      <p:pic>
        <p:nvPicPr>
          <p:cNvPr id="8" name="Graphic 7" descr="Checkmark with solid fill">
            <a:extLst>
              <a:ext uri="{FF2B5EF4-FFF2-40B4-BE49-F238E27FC236}">
                <a16:creationId xmlns:a16="http://schemas.microsoft.com/office/drawing/2014/main" id="{C2BBE35E-1DE4-68AF-9287-E608E59FAA27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8560402" y="2098888"/>
            <a:ext cx="707886" cy="707886"/>
          </a:xfrm>
          <a:prstGeom prst="rect">
            <a:avLst/>
          </a:prstGeom>
        </p:spPr>
      </p:pic>
      <p:pic>
        <p:nvPicPr>
          <p:cNvPr id="9" name="Graphic 8" descr="Checkmark with solid fill">
            <a:extLst>
              <a:ext uri="{FF2B5EF4-FFF2-40B4-BE49-F238E27FC236}">
                <a16:creationId xmlns:a16="http://schemas.microsoft.com/office/drawing/2014/main" id="{BB0266AA-591D-4279-D9A9-6F4CC50CB44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6686027" y="4044411"/>
            <a:ext cx="707886" cy="707886"/>
          </a:xfrm>
          <a:prstGeom prst="rect">
            <a:avLst/>
          </a:prstGeom>
        </p:spPr>
      </p:pic>
      <p:pic>
        <p:nvPicPr>
          <p:cNvPr id="26" name="Graphic 25" descr="Checkmark with solid fill">
            <a:extLst>
              <a:ext uri="{FF2B5EF4-FFF2-40B4-BE49-F238E27FC236}">
                <a16:creationId xmlns:a16="http://schemas.microsoft.com/office/drawing/2014/main" id="{18CFCCB8-67CE-8607-ADDA-F6DE9AF2540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0444606" y="2085794"/>
            <a:ext cx="707886" cy="707886"/>
          </a:xfrm>
          <a:prstGeom prst="rect">
            <a:avLst/>
          </a:prstGeom>
        </p:spPr>
      </p:pic>
      <p:pic>
        <p:nvPicPr>
          <p:cNvPr id="27" name="Graphic 26" descr="Checkmark with solid fill">
            <a:extLst>
              <a:ext uri="{FF2B5EF4-FFF2-40B4-BE49-F238E27FC236}">
                <a16:creationId xmlns:a16="http://schemas.microsoft.com/office/drawing/2014/main" id="{E6ACFBCC-ABE8-5AC6-FDF4-4A76058F5C6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705603" y="2742185"/>
            <a:ext cx="707886" cy="707886"/>
          </a:xfrm>
          <a:prstGeom prst="rect">
            <a:avLst/>
          </a:prstGeom>
        </p:spPr>
      </p:pic>
      <p:pic>
        <p:nvPicPr>
          <p:cNvPr id="28" name="Graphic 27" descr="Checkmark with solid fill">
            <a:extLst>
              <a:ext uri="{FF2B5EF4-FFF2-40B4-BE49-F238E27FC236}">
                <a16:creationId xmlns:a16="http://schemas.microsoft.com/office/drawing/2014/main" id="{F80C46E2-E4D9-AE0A-D615-B7EEDE1C685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705601" y="3392399"/>
            <a:ext cx="707886" cy="707886"/>
          </a:xfrm>
          <a:prstGeom prst="rect">
            <a:avLst/>
          </a:prstGeom>
        </p:spPr>
      </p:pic>
      <p:pic>
        <p:nvPicPr>
          <p:cNvPr id="29" name="Graphic 28" descr="Checkmark with solid fill">
            <a:extLst>
              <a:ext uri="{FF2B5EF4-FFF2-40B4-BE49-F238E27FC236}">
                <a16:creationId xmlns:a16="http://schemas.microsoft.com/office/drawing/2014/main" id="{45BF426B-AC2C-2333-9FD5-90F2BBA5C8F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0444606" y="2813586"/>
            <a:ext cx="707886" cy="707886"/>
          </a:xfrm>
          <a:prstGeom prst="rect">
            <a:avLst/>
          </a:prstGeom>
        </p:spPr>
      </p:pic>
      <p:pic>
        <p:nvPicPr>
          <p:cNvPr id="30" name="Graphic 29" descr="Checkmark with solid fill">
            <a:extLst>
              <a:ext uri="{FF2B5EF4-FFF2-40B4-BE49-F238E27FC236}">
                <a16:creationId xmlns:a16="http://schemas.microsoft.com/office/drawing/2014/main" id="{E92FA386-BFE6-4A1D-D1A2-51739EFE223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6758488" y="3363046"/>
            <a:ext cx="707886" cy="707886"/>
          </a:xfrm>
          <a:prstGeom prst="rect">
            <a:avLst/>
          </a:prstGeom>
        </p:spPr>
      </p:pic>
      <p:pic>
        <p:nvPicPr>
          <p:cNvPr id="31" name="Graphic 30" descr="Checkmark with solid fill">
            <a:extLst>
              <a:ext uri="{FF2B5EF4-FFF2-40B4-BE49-F238E27FC236}">
                <a16:creationId xmlns:a16="http://schemas.microsoft.com/office/drawing/2014/main" id="{38693825-9B28-202A-D914-9831CFD7A6C6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8539078" y="3429000"/>
            <a:ext cx="707886" cy="707886"/>
          </a:xfrm>
          <a:prstGeom prst="rect">
            <a:avLst/>
          </a:prstGeom>
        </p:spPr>
      </p:pic>
      <p:pic>
        <p:nvPicPr>
          <p:cNvPr id="32" name="Graphic 31" descr="Checkmark with solid fill">
            <a:extLst>
              <a:ext uri="{FF2B5EF4-FFF2-40B4-BE49-F238E27FC236}">
                <a16:creationId xmlns:a16="http://schemas.microsoft.com/office/drawing/2014/main" id="{391F5C81-DCA0-AD7F-095A-264D570E42BC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8531082" y="2746414"/>
            <a:ext cx="707886" cy="7078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439996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4" descr="A white background with yellow dots&#10;&#10;Description automatically generated">
            <a:extLst>
              <a:ext uri="{FF2B5EF4-FFF2-40B4-BE49-F238E27FC236}">
                <a16:creationId xmlns:a16="http://schemas.microsoft.com/office/drawing/2014/main" id="{417E0763-11F5-D109-D0A4-9102492632D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itle 9">
            <a:extLst>
              <a:ext uri="{FF2B5EF4-FFF2-40B4-BE49-F238E27FC236}">
                <a16:creationId xmlns:a16="http://schemas.microsoft.com/office/drawing/2014/main" id="{BCF16367-492E-F2A4-F7A9-681D897C2E0E}"/>
              </a:ext>
            </a:extLst>
          </p:cNvPr>
          <p:cNvSpPr txBox="1">
            <a:spLocks/>
          </p:cNvSpPr>
          <p:nvPr/>
        </p:nvSpPr>
        <p:spPr>
          <a:xfrm>
            <a:off x="1006549" y="310096"/>
            <a:ext cx="10515600" cy="1325563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5100" b="1" dirty="0">
                <a:solidFill>
                  <a:srgbClr val="35B744"/>
                </a:solidFill>
                <a:latin typeface="Avenir Heavy" panose="02000503020000020003" pitchFamily="2" charset="0"/>
              </a:rPr>
              <a:t>Our Network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194499E-81DA-FA93-8AD4-86F54FDC9FAD}"/>
              </a:ext>
            </a:extLst>
          </p:cNvPr>
          <p:cNvSpPr txBox="1"/>
          <p:nvPr/>
        </p:nvSpPr>
        <p:spPr>
          <a:xfrm>
            <a:off x="1006549" y="1173994"/>
            <a:ext cx="480391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36B744"/>
                </a:solidFill>
                <a:latin typeface="Avenir Medium" panose="02000503020000020003" pitchFamily="2" charset="0"/>
                <a:ea typeface="+mj-ea"/>
                <a:cs typeface="+mj-cs"/>
              </a:rPr>
              <a:t>October 2022</a:t>
            </a:r>
            <a:r>
              <a:rPr lang="en-US" sz="2400" dirty="0">
                <a:solidFill>
                  <a:srgbClr val="36B744"/>
                </a:solidFill>
                <a:latin typeface="Avenir Medium" panose="02000503020000020003" pitchFamily="2" charset="0"/>
              </a:rPr>
              <a:t> </a:t>
            </a: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4C1CD8D5-1D89-93F3-AB50-FFAA49360DA9}"/>
              </a:ext>
            </a:extLst>
          </p:cNvPr>
          <p:cNvSpPr>
            <a:spLocks noChangeAspect="1"/>
          </p:cNvSpPr>
          <p:nvPr/>
        </p:nvSpPr>
        <p:spPr>
          <a:xfrm>
            <a:off x="5753524" y="3213410"/>
            <a:ext cx="1440000" cy="1440000"/>
          </a:xfrm>
          <a:prstGeom prst="ellipse">
            <a:avLst/>
          </a:prstGeom>
          <a:noFill/>
          <a:ln w="25400">
            <a:solidFill>
              <a:srgbClr val="36B744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E2D36CB7-9C85-55F1-5FA7-30A8FE7C698A}"/>
              </a:ext>
            </a:extLst>
          </p:cNvPr>
          <p:cNvSpPr>
            <a:spLocks noChangeAspect="1"/>
          </p:cNvSpPr>
          <p:nvPr/>
        </p:nvSpPr>
        <p:spPr>
          <a:xfrm>
            <a:off x="9679939" y="2128332"/>
            <a:ext cx="1260000" cy="1260000"/>
          </a:xfrm>
          <a:prstGeom prst="ellipse">
            <a:avLst/>
          </a:prstGeom>
          <a:noFill/>
          <a:ln w="25400">
            <a:solidFill>
              <a:srgbClr val="A21A4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308D25A9-075F-68D4-D8F0-8F570FFFF255}"/>
              </a:ext>
            </a:extLst>
          </p:cNvPr>
          <p:cNvSpPr>
            <a:spLocks noChangeAspect="1"/>
          </p:cNvSpPr>
          <p:nvPr/>
        </p:nvSpPr>
        <p:spPr>
          <a:xfrm>
            <a:off x="3955184" y="1635659"/>
            <a:ext cx="900000" cy="900000"/>
          </a:xfrm>
          <a:prstGeom prst="ellipse">
            <a:avLst/>
          </a:prstGeom>
          <a:noFill/>
          <a:ln w="25400">
            <a:solidFill>
              <a:srgbClr val="BF8B2E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09EA6B58-885B-BA2D-2B88-26D2FF6A4251}"/>
              </a:ext>
            </a:extLst>
          </p:cNvPr>
          <p:cNvSpPr>
            <a:spLocks noChangeAspect="1"/>
          </p:cNvSpPr>
          <p:nvPr/>
        </p:nvSpPr>
        <p:spPr>
          <a:xfrm>
            <a:off x="2134917" y="4244006"/>
            <a:ext cx="1440000" cy="1440000"/>
          </a:xfrm>
          <a:prstGeom prst="ellipse">
            <a:avLst/>
          </a:prstGeom>
          <a:noFill/>
          <a:ln w="25400">
            <a:solidFill>
              <a:srgbClr val="FD9D25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B9042E75-9A8E-FEB0-5ED3-10639E200151}"/>
              </a:ext>
            </a:extLst>
          </p:cNvPr>
          <p:cNvSpPr>
            <a:spLocks noChangeAspect="1"/>
          </p:cNvSpPr>
          <p:nvPr/>
        </p:nvSpPr>
        <p:spPr>
          <a:xfrm>
            <a:off x="7650349" y="4443076"/>
            <a:ext cx="2160000" cy="2160000"/>
          </a:xfrm>
          <a:prstGeom prst="ellipse">
            <a:avLst/>
          </a:prstGeom>
          <a:noFill/>
          <a:ln w="25400">
            <a:solidFill>
              <a:srgbClr val="3A7BC8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3A7BC8"/>
              </a:solidFill>
            </a:endParaRPr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FD567C60-535C-2897-934E-9506BBBB1440}"/>
              </a:ext>
            </a:extLst>
          </p:cNvPr>
          <p:cNvCxnSpPr>
            <a:cxnSpLocks/>
          </p:cNvCxnSpPr>
          <p:nvPr/>
        </p:nvCxnSpPr>
        <p:spPr>
          <a:xfrm flipV="1">
            <a:off x="7193524" y="2961861"/>
            <a:ext cx="2486415" cy="735496"/>
          </a:xfrm>
          <a:prstGeom prst="straightConnector1">
            <a:avLst/>
          </a:prstGeom>
          <a:ln w="63500">
            <a:solidFill>
              <a:srgbClr val="36B744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B912D153-E23C-4B27-F04B-A60847357DC3}"/>
              </a:ext>
            </a:extLst>
          </p:cNvPr>
          <p:cNvCxnSpPr>
            <a:cxnSpLocks/>
            <a:stCxn id="5" idx="1"/>
            <a:endCxn id="7" idx="5"/>
          </p:cNvCxnSpPr>
          <p:nvPr/>
        </p:nvCxnSpPr>
        <p:spPr>
          <a:xfrm flipH="1" flipV="1">
            <a:off x="4723382" y="2403857"/>
            <a:ext cx="1241025" cy="1020436"/>
          </a:xfrm>
          <a:prstGeom prst="straightConnector1">
            <a:avLst/>
          </a:prstGeom>
          <a:ln w="63500">
            <a:solidFill>
              <a:srgbClr val="36B744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0FD28CAB-3F64-F6A9-1955-9CDA6230161A}"/>
              </a:ext>
            </a:extLst>
          </p:cNvPr>
          <p:cNvCxnSpPr>
            <a:cxnSpLocks/>
          </p:cNvCxnSpPr>
          <p:nvPr/>
        </p:nvCxnSpPr>
        <p:spPr>
          <a:xfrm flipH="1">
            <a:off x="3642924" y="4322342"/>
            <a:ext cx="2254210" cy="495624"/>
          </a:xfrm>
          <a:prstGeom prst="straightConnector1">
            <a:avLst/>
          </a:prstGeom>
          <a:ln w="63500">
            <a:solidFill>
              <a:srgbClr val="36B744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9DEA6959-C3DD-EBA0-60CF-6B9739B935A4}"/>
              </a:ext>
            </a:extLst>
          </p:cNvPr>
          <p:cNvCxnSpPr>
            <a:cxnSpLocks/>
          </p:cNvCxnSpPr>
          <p:nvPr/>
        </p:nvCxnSpPr>
        <p:spPr>
          <a:xfrm flipH="1" flipV="1">
            <a:off x="7053447" y="4455677"/>
            <a:ext cx="758710" cy="449282"/>
          </a:xfrm>
          <a:prstGeom prst="straightConnector1">
            <a:avLst/>
          </a:prstGeom>
          <a:ln w="63500">
            <a:solidFill>
              <a:srgbClr val="36B744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>
            <a:extLst>
              <a:ext uri="{FF2B5EF4-FFF2-40B4-BE49-F238E27FC236}">
                <a16:creationId xmlns:a16="http://schemas.microsoft.com/office/drawing/2014/main" id="{7154D840-755C-C8DA-272A-987FF178B3C3}"/>
              </a:ext>
            </a:extLst>
          </p:cNvPr>
          <p:cNvSpPr txBox="1"/>
          <p:nvPr/>
        </p:nvSpPr>
        <p:spPr>
          <a:xfrm>
            <a:off x="5810462" y="3665131"/>
            <a:ext cx="130751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36B744"/>
                </a:solidFill>
                <a:latin typeface="Avenir Heavy" panose="02000503020000020003" pitchFamily="2" charset="0"/>
              </a:rPr>
              <a:t>RUFP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B98524A3-FCA5-080E-720E-D17CE2D60E9B}"/>
              </a:ext>
            </a:extLst>
          </p:cNvPr>
          <p:cNvSpPr txBox="1"/>
          <p:nvPr/>
        </p:nvSpPr>
        <p:spPr>
          <a:xfrm>
            <a:off x="4984387" y="1714577"/>
            <a:ext cx="248641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BF8B2E"/>
                </a:solidFill>
                <a:latin typeface="Avenir Heavy" panose="02000503020000020003" pitchFamily="2" charset="0"/>
              </a:rPr>
              <a:t>Provincial Government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490F0E23-0DEA-1CEB-B1DA-59A4EE4746C0}"/>
              </a:ext>
            </a:extLst>
          </p:cNvPr>
          <p:cNvSpPr txBox="1"/>
          <p:nvPr/>
        </p:nvSpPr>
        <p:spPr>
          <a:xfrm>
            <a:off x="4197810" y="1819082"/>
            <a:ext cx="41474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BF8B2E"/>
                </a:solidFill>
                <a:latin typeface="Avenir Heavy" panose="02000503020000020003" pitchFamily="2" charset="0"/>
              </a:rPr>
              <a:t>3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1DCE96C9-403B-3964-3638-144D3215F4E8}"/>
              </a:ext>
            </a:extLst>
          </p:cNvPr>
          <p:cNvSpPr txBox="1"/>
          <p:nvPr/>
        </p:nvSpPr>
        <p:spPr>
          <a:xfrm>
            <a:off x="10102565" y="2465944"/>
            <a:ext cx="41474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A21A42"/>
                </a:solidFill>
                <a:latin typeface="Avenir Heavy" panose="02000503020000020003" pitchFamily="2" charset="0"/>
              </a:rPr>
              <a:t>4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A79C9FA6-32E3-1134-C581-E7BF413650FD}"/>
              </a:ext>
            </a:extLst>
          </p:cNvPr>
          <p:cNvSpPr txBox="1"/>
          <p:nvPr/>
        </p:nvSpPr>
        <p:spPr>
          <a:xfrm>
            <a:off x="8380080" y="5230688"/>
            <a:ext cx="70053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3A7BC8"/>
                </a:solidFill>
                <a:latin typeface="Avenir Heavy" panose="02000503020000020003" pitchFamily="2" charset="0"/>
              </a:rPr>
              <a:t>12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735A93F8-CA2C-9E47-7D74-8343C2AF2CB8}"/>
              </a:ext>
            </a:extLst>
          </p:cNvPr>
          <p:cNvSpPr txBox="1"/>
          <p:nvPr/>
        </p:nvSpPr>
        <p:spPr>
          <a:xfrm>
            <a:off x="2504648" y="4671618"/>
            <a:ext cx="70053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FD9D25"/>
                </a:solidFill>
                <a:latin typeface="Avenir Heavy" panose="02000503020000020003" pitchFamily="2" charset="0"/>
              </a:rPr>
              <a:t>6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777D6EF3-DB56-61AB-9583-0B78BF1ADEC5}"/>
              </a:ext>
            </a:extLst>
          </p:cNvPr>
          <p:cNvSpPr txBox="1"/>
          <p:nvPr/>
        </p:nvSpPr>
        <p:spPr>
          <a:xfrm>
            <a:off x="5331896" y="5484040"/>
            <a:ext cx="248641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3A7BC8"/>
                </a:solidFill>
                <a:latin typeface="Avenir Heavy" panose="02000503020000020003" pitchFamily="2" charset="0"/>
              </a:rPr>
              <a:t>Local Organizations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8806AAA2-01B9-4840-3D75-3C3A820F2C14}"/>
              </a:ext>
            </a:extLst>
          </p:cNvPr>
          <p:cNvSpPr txBox="1"/>
          <p:nvPr/>
        </p:nvSpPr>
        <p:spPr>
          <a:xfrm>
            <a:off x="1622409" y="3092873"/>
            <a:ext cx="248641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FD9D25"/>
                </a:solidFill>
                <a:latin typeface="Avenir Heavy" panose="02000503020000020003" pitchFamily="2" charset="0"/>
              </a:rPr>
              <a:t>Municipalities and Chambers of Commerce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D5B0539F-AD26-15D2-DF49-B30EDCED92FF}"/>
              </a:ext>
            </a:extLst>
          </p:cNvPr>
          <p:cNvSpPr txBox="1"/>
          <p:nvPr/>
        </p:nvSpPr>
        <p:spPr>
          <a:xfrm>
            <a:off x="8597849" y="911140"/>
            <a:ext cx="29243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A21A42"/>
                </a:solidFill>
                <a:latin typeface="Avenir Heavy" panose="02000503020000020003" pitchFamily="2" charset="0"/>
              </a:rPr>
              <a:t>National / Outside New Brunswick/ Organizations</a:t>
            </a:r>
          </a:p>
        </p:txBody>
      </p:sp>
    </p:spTree>
    <p:extLst>
      <p:ext uri="{BB962C8B-B14F-4D97-AF65-F5344CB8AC3E}">
        <p14:creationId xmlns:p14="http://schemas.microsoft.com/office/powerpoint/2010/main" val="274005842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4" descr="A white background with yellow dots&#10;&#10;Description automatically generated">
            <a:extLst>
              <a:ext uri="{FF2B5EF4-FFF2-40B4-BE49-F238E27FC236}">
                <a16:creationId xmlns:a16="http://schemas.microsoft.com/office/drawing/2014/main" id="{417E0763-11F5-D109-D0A4-9102492632D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itle 9">
            <a:extLst>
              <a:ext uri="{FF2B5EF4-FFF2-40B4-BE49-F238E27FC236}">
                <a16:creationId xmlns:a16="http://schemas.microsoft.com/office/drawing/2014/main" id="{BCF16367-492E-F2A4-F7A9-681D897C2E0E}"/>
              </a:ext>
            </a:extLst>
          </p:cNvPr>
          <p:cNvSpPr txBox="1">
            <a:spLocks/>
          </p:cNvSpPr>
          <p:nvPr/>
        </p:nvSpPr>
        <p:spPr>
          <a:xfrm>
            <a:off x="1006549" y="310096"/>
            <a:ext cx="10515600" cy="1325563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5100" b="1" dirty="0">
                <a:solidFill>
                  <a:srgbClr val="35B744"/>
                </a:solidFill>
                <a:latin typeface="Avenir Heavy" panose="02000503020000020003" pitchFamily="2" charset="0"/>
              </a:rPr>
              <a:t>Our Network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194499E-81DA-FA93-8AD4-86F54FDC9FAD}"/>
              </a:ext>
            </a:extLst>
          </p:cNvPr>
          <p:cNvSpPr txBox="1"/>
          <p:nvPr/>
        </p:nvSpPr>
        <p:spPr>
          <a:xfrm>
            <a:off x="1006549" y="1173994"/>
            <a:ext cx="480391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36B744"/>
                </a:solidFill>
                <a:latin typeface="Avenir Medium" panose="02000503020000020003" pitchFamily="2" charset="0"/>
                <a:ea typeface="+mj-ea"/>
                <a:cs typeface="+mj-cs"/>
              </a:rPr>
              <a:t>October 2023</a:t>
            </a:r>
            <a:r>
              <a:rPr lang="en-US" sz="2400" dirty="0">
                <a:solidFill>
                  <a:srgbClr val="36B744"/>
                </a:solidFill>
                <a:latin typeface="Avenir Medium" panose="02000503020000020003" pitchFamily="2" charset="0"/>
              </a:rPr>
              <a:t> </a:t>
            </a: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4C1CD8D5-1D89-93F3-AB50-FFAA49360DA9}"/>
              </a:ext>
            </a:extLst>
          </p:cNvPr>
          <p:cNvSpPr>
            <a:spLocks noChangeAspect="1"/>
          </p:cNvSpPr>
          <p:nvPr/>
        </p:nvSpPr>
        <p:spPr>
          <a:xfrm>
            <a:off x="5395854" y="2878668"/>
            <a:ext cx="2160000" cy="2160000"/>
          </a:xfrm>
          <a:prstGeom prst="ellipse">
            <a:avLst/>
          </a:prstGeom>
          <a:noFill/>
          <a:ln w="25400">
            <a:solidFill>
              <a:srgbClr val="36B744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E2D36CB7-9C85-55F1-5FA7-30A8FE7C698A}"/>
              </a:ext>
            </a:extLst>
          </p:cNvPr>
          <p:cNvSpPr>
            <a:spLocks noChangeAspect="1"/>
          </p:cNvSpPr>
          <p:nvPr/>
        </p:nvSpPr>
        <p:spPr>
          <a:xfrm>
            <a:off x="9499939" y="1948778"/>
            <a:ext cx="1620000" cy="1620000"/>
          </a:xfrm>
          <a:prstGeom prst="ellipse">
            <a:avLst/>
          </a:prstGeom>
          <a:noFill/>
          <a:ln w="25400">
            <a:solidFill>
              <a:srgbClr val="A21A4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308D25A9-075F-68D4-D8F0-8F570FFFF255}"/>
              </a:ext>
            </a:extLst>
          </p:cNvPr>
          <p:cNvSpPr>
            <a:spLocks noChangeAspect="1"/>
          </p:cNvSpPr>
          <p:nvPr/>
        </p:nvSpPr>
        <p:spPr>
          <a:xfrm>
            <a:off x="3685085" y="1413631"/>
            <a:ext cx="1440000" cy="1440000"/>
          </a:xfrm>
          <a:prstGeom prst="ellipse">
            <a:avLst/>
          </a:prstGeom>
          <a:noFill/>
          <a:ln w="25400">
            <a:solidFill>
              <a:srgbClr val="BF8B2E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09EA6B58-885B-BA2D-2B88-26D2FF6A4251}"/>
              </a:ext>
            </a:extLst>
          </p:cNvPr>
          <p:cNvSpPr>
            <a:spLocks noChangeAspect="1"/>
          </p:cNvSpPr>
          <p:nvPr/>
        </p:nvSpPr>
        <p:spPr>
          <a:xfrm>
            <a:off x="2055616" y="4154005"/>
            <a:ext cx="1620000" cy="1620000"/>
          </a:xfrm>
          <a:prstGeom prst="ellipse">
            <a:avLst/>
          </a:prstGeom>
          <a:noFill/>
          <a:ln w="25400">
            <a:solidFill>
              <a:srgbClr val="FD9D25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B9042E75-9A8E-FEB0-5ED3-10639E200151}"/>
              </a:ext>
            </a:extLst>
          </p:cNvPr>
          <p:cNvSpPr>
            <a:spLocks noChangeAspect="1"/>
          </p:cNvSpPr>
          <p:nvPr/>
        </p:nvSpPr>
        <p:spPr>
          <a:xfrm>
            <a:off x="8410915" y="3822304"/>
            <a:ext cx="2880000" cy="2880000"/>
          </a:xfrm>
          <a:prstGeom prst="ellipse">
            <a:avLst/>
          </a:prstGeom>
          <a:noFill/>
          <a:ln w="25400">
            <a:solidFill>
              <a:srgbClr val="3A7BC8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3A7BC8"/>
              </a:solidFill>
            </a:endParaRPr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FD567C60-535C-2897-934E-9506BBBB1440}"/>
              </a:ext>
            </a:extLst>
          </p:cNvPr>
          <p:cNvCxnSpPr>
            <a:cxnSpLocks/>
          </p:cNvCxnSpPr>
          <p:nvPr/>
        </p:nvCxnSpPr>
        <p:spPr>
          <a:xfrm flipV="1">
            <a:off x="7593376" y="3003615"/>
            <a:ext cx="1897332" cy="565163"/>
          </a:xfrm>
          <a:prstGeom prst="straightConnector1">
            <a:avLst/>
          </a:prstGeom>
          <a:ln w="63500">
            <a:solidFill>
              <a:srgbClr val="36B744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B912D153-E23C-4B27-F04B-A60847357DC3}"/>
              </a:ext>
            </a:extLst>
          </p:cNvPr>
          <p:cNvCxnSpPr>
            <a:cxnSpLocks/>
            <a:stCxn id="5" idx="1"/>
            <a:endCxn id="7" idx="5"/>
          </p:cNvCxnSpPr>
          <p:nvPr/>
        </p:nvCxnSpPr>
        <p:spPr>
          <a:xfrm flipH="1" flipV="1">
            <a:off x="4914202" y="2642748"/>
            <a:ext cx="797977" cy="552245"/>
          </a:xfrm>
          <a:prstGeom prst="straightConnector1">
            <a:avLst/>
          </a:prstGeom>
          <a:ln w="63500">
            <a:solidFill>
              <a:srgbClr val="36B744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0FD28CAB-3F64-F6A9-1955-9CDA6230161A}"/>
              </a:ext>
            </a:extLst>
          </p:cNvPr>
          <p:cNvCxnSpPr>
            <a:cxnSpLocks/>
          </p:cNvCxnSpPr>
          <p:nvPr/>
        </p:nvCxnSpPr>
        <p:spPr>
          <a:xfrm flipH="1">
            <a:off x="3642924" y="4344456"/>
            <a:ext cx="1752930" cy="473510"/>
          </a:xfrm>
          <a:prstGeom prst="straightConnector1">
            <a:avLst/>
          </a:prstGeom>
          <a:ln w="63500">
            <a:solidFill>
              <a:srgbClr val="36B744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9DEA6959-C3DD-EBA0-60CF-6B9739B935A4}"/>
              </a:ext>
            </a:extLst>
          </p:cNvPr>
          <p:cNvCxnSpPr>
            <a:cxnSpLocks/>
          </p:cNvCxnSpPr>
          <p:nvPr/>
        </p:nvCxnSpPr>
        <p:spPr>
          <a:xfrm flipH="1" flipV="1">
            <a:off x="7423229" y="4629124"/>
            <a:ext cx="918887" cy="409544"/>
          </a:xfrm>
          <a:prstGeom prst="straightConnector1">
            <a:avLst/>
          </a:prstGeom>
          <a:ln w="63500">
            <a:solidFill>
              <a:srgbClr val="36B744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>
            <a:extLst>
              <a:ext uri="{FF2B5EF4-FFF2-40B4-BE49-F238E27FC236}">
                <a16:creationId xmlns:a16="http://schemas.microsoft.com/office/drawing/2014/main" id="{7154D840-755C-C8DA-272A-987FF178B3C3}"/>
              </a:ext>
            </a:extLst>
          </p:cNvPr>
          <p:cNvSpPr txBox="1"/>
          <p:nvPr/>
        </p:nvSpPr>
        <p:spPr>
          <a:xfrm>
            <a:off x="5395854" y="3697058"/>
            <a:ext cx="2160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36B744"/>
                </a:solidFill>
                <a:latin typeface="Avenir Heavy" panose="02000503020000020003" pitchFamily="2" charset="0"/>
              </a:rPr>
              <a:t>RUFP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B98524A3-FCA5-080E-720E-D17CE2D60E9B}"/>
              </a:ext>
            </a:extLst>
          </p:cNvPr>
          <p:cNvSpPr txBox="1"/>
          <p:nvPr/>
        </p:nvSpPr>
        <p:spPr>
          <a:xfrm>
            <a:off x="5230316" y="1716648"/>
            <a:ext cx="248641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BF8B2E"/>
                </a:solidFill>
                <a:latin typeface="Avenir Heavy" panose="02000503020000020003" pitchFamily="2" charset="0"/>
              </a:rPr>
              <a:t>Provincial Government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490F0E23-0DEA-1CEB-B1DA-59A4EE4746C0}"/>
              </a:ext>
            </a:extLst>
          </p:cNvPr>
          <p:cNvSpPr txBox="1"/>
          <p:nvPr/>
        </p:nvSpPr>
        <p:spPr>
          <a:xfrm>
            <a:off x="4197810" y="1819082"/>
            <a:ext cx="41474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BF8B2E"/>
                </a:solidFill>
                <a:latin typeface="Avenir Heavy" panose="02000503020000020003" pitchFamily="2" charset="0"/>
              </a:rPr>
              <a:t>5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1DCE96C9-403B-3964-3638-144D3215F4E8}"/>
              </a:ext>
            </a:extLst>
          </p:cNvPr>
          <p:cNvSpPr txBox="1"/>
          <p:nvPr/>
        </p:nvSpPr>
        <p:spPr>
          <a:xfrm>
            <a:off x="10102565" y="2465944"/>
            <a:ext cx="41474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A21A42"/>
                </a:solidFill>
                <a:latin typeface="Avenir Heavy" panose="02000503020000020003" pitchFamily="2" charset="0"/>
              </a:rPr>
              <a:t>7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A79C9FA6-32E3-1134-C581-E7BF413650FD}"/>
              </a:ext>
            </a:extLst>
          </p:cNvPr>
          <p:cNvSpPr txBox="1"/>
          <p:nvPr/>
        </p:nvSpPr>
        <p:spPr>
          <a:xfrm>
            <a:off x="9505827" y="4969916"/>
            <a:ext cx="70053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3A7BC8"/>
                </a:solidFill>
                <a:latin typeface="Avenir Heavy" panose="02000503020000020003" pitchFamily="2" charset="0"/>
              </a:rPr>
              <a:t>24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735A93F8-CA2C-9E47-7D74-8343C2AF2CB8}"/>
              </a:ext>
            </a:extLst>
          </p:cNvPr>
          <p:cNvSpPr txBox="1"/>
          <p:nvPr/>
        </p:nvSpPr>
        <p:spPr>
          <a:xfrm>
            <a:off x="2504648" y="4671618"/>
            <a:ext cx="70053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FD9D25"/>
                </a:solidFill>
                <a:latin typeface="Avenir Heavy" panose="02000503020000020003" pitchFamily="2" charset="0"/>
              </a:rPr>
              <a:t>7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777D6EF3-DB56-61AB-9583-0B78BF1ADEC5}"/>
              </a:ext>
            </a:extLst>
          </p:cNvPr>
          <p:cNvSpPr txBox="1"/>
          <p:nvPr/>
        </p:nvSpPr>
        <p:spPr>
          <a:xfrm>
            <a:off x="6264349" y="5361594"/>
            <a:ext cx="248641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3A7BC8"/>
                </a:solidFill>
                <a:latin typeface="Avenir Heavy" panose="02000503020000020003" pitchFamily="2" charset="0"/>
              </a:rPr>
              <a:t>Local Organizations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8806AAA2-01B9-4840-3D75-3C3A820F2C14}"/>
              </a:ext>
            </a:extLst>
          </p:cNvPr>
          <p:cNvSpPr txBox="1"/>
          <p:nvPr/>
        </p:nvSpPr>
        <p:spPr>
          <a:xfrm>
            <a:off x="1622408" y="2998879"/>
            <a:ext cx="248641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FD9D25"/>
                </a:solidFill>
                <a:latin typeface="Avenir Heavy" panose="02000503020000020003" pitchFamily="2" charset="0"/>
              </a:rPr>
              <a:t>Municipalities and Chambers of Commerce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D5B0539F-AD26-15D2-DF49-B30EDCED92FF}"/>
              </a:ext>
            </a:extLst>
          </p:cNvPr>
          <p:cNvSpPr txBox="1"/>
          <p:nvPr/>
        </p:nvSpPr>
        <p:spPr>
          <a:xfrm>
            <a:off x="8662565" y="804057"/>
            <a:ext cx="287999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A21A42"/>
                </a:solidFill>
                <a:latin typeface="Avenir Heavy" panose="02000503020000020003" pitchFamily="2" charset="0"/>
              </a:rPr>
              <a:t>National / Outside New Brunswick/ Organizations</a:t>
            </a:r>
          </a:p>
        </p:txBody>
      </p:sp>
    </p:spTree>
    <p:extLst>
      <p:ext uri="{BB962C8B-B14F-4D97-AF65-F5344CB8AC3E}">
        <p14:creationId xmlns:p14="http://schemas.microsoft.com/office/powerpoint/2010/main" val="322880582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group of hot air balloons&#10;&#10;Description automatically generated">
            <a:extLst>
              <a:ext uri="{FF2B5EF4-FFF2-40B4-BE49-F238E27FC236}">
                <a16:creationId xmlns:a16="http://schemas.microsoft.com/office/drawing/2014/main" id="{C55CAB5D-4624-5067-AAB2-6BCB911B9DE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12192001" cy="6858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69965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4" descr="A white background with yellow dots&#10;&#10;Description automatically generated">
            <a:extLst>
              <a:ext uri="{FF2B5EF4-FFF2-40B4-BE49-F238E27FC236}">
                <a16:creationId xmlns:a16="http://schemas.microsoft.com/office/drawing/2014/main" id="{C0D2670E-C32B-E940-4826-90D40BDDF39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itle 1">
            <a:extLst>
              <a:ext uri="{FF2B5EF4-FFF2-40B4-BE49-F238E27FC236}">
                <a16:creationId xmlns:a16="http://schemas.microsoft.com/office/drawing/2014/main" id="{5BF405C4-1EBB-A5AE-9ACB-5C6E532BF299}"/>
              </a:ext>
            </a:extLst>
          </p:cNvPr>
          <p:cNvSpPr txBox="1">
            <a:spLocks/>
          </p:cNvSpPr>
          <p:nvPr/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>
                <a:solidFill>
                  <a:srgbClr val="35B744"/>
                </a:solidFill>
                <a:latin typeface="Avenir Heavy" panose="02000503020000020003" pitchFamily="2" charset="0"/>
              </a:rPr>
              <a:t>The Upper Bay of Fundy for Visitors</a:t>
            </a:r>
          </a:p>
        </p:txBody>
      </p:sp>
      <p:pic>
        <p:nvPicPr>
          <p:cNvPr id="4" name="Picture 3" descr="A map of a land with land names&#10;&#10;Description automatically generated">
            <a:extLst>
              <a:ext uri="{FF2B5EF4-FFF2-40B4-BE49-F238E27FC236}">
                <a16:creationId xmlns:a16="http://schemas.microsoft.com/office/drawing/2014/main" id="{A2918B84-8E9C-0E00-43CF-4F83E67BFCE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88383" y="1443036"/>
            <a:ext cx="7772400" cy="4371975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7F55F358-E49A-603F-1841-6D5351452BAF}"/>
              </a:ext>
            </a:extLst>
          </p:cNvPr>
          <p:cNvSpPr txBox="1"/>
          <p:nvPr/>
        </p:nvSpPr>
        <p:spPr>
          <a:xfrm>
            <a:off x="337585" y="1443036"/>
            <a:ext cx="414445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2000" b="1" dirty="0">
                <a:effectLst/>
                <a:latin typeface="Avenir Heavy" panose="02000503020000020003" pitchFamily="2" charset="0"/>
              </a:rPr>
              <a:t>One of the highest concentrations of public investment in tourism infrastructure in Atlantic Canada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EFF6D78-9289-26EE-51D4-9B83C7DF0C4D}"/>
              </a:ext>
            </a:extLst>
          </p:cNvPr>
          <p:cNvSpPr txBox="1"/>
          <p:nvPr/>
        </p:nvSpPr>
        <p:spPr>
          <a:xfrm>
            <a:off x="414671" y="2813540"/>
            <a:ext cx="3990279" cy="31700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CA" sz="1600" b="1" dirty="0">
                <a:effectLst/>
                <a:latin typeface="Avenir Black" panose="02000503020000020003" pitchFamily="2" charset="0"/>
              </a:rPr>
              <a:t>One national park</a:t>
            </a:r>
          </a:p>
          <a:p>
            <a:pPr algn="ctr"/>
            <a:r>
              <a:rPr lang="en-CA" sz="2400" b="1" dirty="0">
                <a:solidFill>
                  <a:srgbClr val="35B744"/>
                </a:solidFill>
                <a:effectLst/>
                <a:latin typeface="Avenir Black" panose="02000503020000020003" pitchFamily="2" charset="0"/>
              </a:rPr>
              <a:t>Fundy National Park</a:t>
            </a:r>
          </a:p>
          <a:p>
            <a:pPr algn="ctr"/>
            <a:endParaRPr lang="en-CA" sz="1600" dirty="0">
              <a:latin typeface="Avenir" panose="02000503020000020003" pitchFamily="2" charset="0"/>
            </a:endParaRPr>
          </a:p>
          <a:p>
            <a:pPr algn="ctr"/>
            <a:r>
              <a:rPr lang="en-CA" sz="1600" b="1" dirty="0">
                <a:latin typeface="Avenir Black" panose="02000503020000020003" pitchFamily="2" charset="0"/>
              </a:rPr>
              <a:t>Three provincial parks</a:t>
            </a:r>
          </a:p>
          <a:p>
            <a:pPr algn="ctr"/>
            <a:r>
              <a:rPr lang="en-CA" sz="2400" b="1" dirty="0">
                <a:solidFill>
                  <a:srgbClr val="35B744"/>
                </a:solidFill>
                <a:effectLst/>
                <a:latin typeface="Avenir Black" panose="02000503020000020003" pitchFamily="2" charset="0"/>
              </a:rPr>
              <a:t>Fundy Trail Parkway</a:t>
            </a:r>
            <a:endParaRPr lang="en-CA" sz="2400" b="1" dirty="0">
              <a:solidFill>
                <a:srgbClr val="35B744"/>
              </a:solidFill>
              <a:latin typeface="Avenir Black" panose="02000503020000020003" pitchFamily="2" charset="0"/>
            </a:endParaRPr>
          </a:p>
          <a:p>
            <a:pPr algn="ctr"/>
            <a:r>
              <a:rPr lang="en-CA" sz="2400" b="1" dirty="0">
                <a:solidFill>
                  <a:srgbClr val="35B744"/>
                </a:solidFill>
                <a:effectLst/>
                <a:latin typeface="Avenir Black" panose="02000503020000020003" pitchFamily="2" charset="0"/>
              </a:rPr>
              <a:t>Hopewell Rocks</a:t>
            </a:r>
          </a:p>
          <a:p>
            <a:pPr algn="ctr"/>
            <a:r>
              <a:rPr lang="en-CA" sz="2400" b="1" dirty="0">
                <a:solidFill>
                  <a:srgbClr val="35B744"/>
                </a:solidFill>
                <a:effectLst/>
                <a:latin typeface="Avenir Black" panose="02000503020000020003" pitchFamily="2" charset="0"/>
              </a:rPr>
              <a:t>Cape Enrage</a:t>
            </a:r>
          </a:p>
          <a:p>
            <a:pPr algn="ctr"/>
            <a:endParaRPr lang="en-CA" sz="1600" dirty="0">
              <a:latin typeface="Avenir" panose="02000503020000020003" pitchFamily="2" charset="0"/>
            </a:endParaRPr>
          </a:p>
          <a:p>
            <a:pPr algn="ctr"/>
            <a:r>
              <a:rPr lang="en-CA" sz="1600" b="1" dirty="0">
                <a:latin typeface="Avenir Black" panose="02000503020000020003" pitchFamily="2" charset="0"/>
              </a:rPr>
              <a:t>One private sector destination </a:t>
            </a:r>
          </a:p>
          <a:p>
            <a:pPr algn="ctr"/>
            <a:r>
              <a:rPr lang="en-CA" sz="2400" b="1" dirty="0" err="1">
                <a:solidFill>
                  <a:srgbClr val="35B744"/>
                </a:solidFill>
                <a:effectLst/>
                <a:latin typeface="Avenir Black" panose="02000503020000020003" pitchFamily="2" charset="0"/>
              </a:rPr>
              <a:t>Poley</a:t>
            </a:r>
            <a:r>
              <a:rPr lang="en-CA" sz="2400" b="1" dirty="0">
                <a:solidFill>
                  <a:srgbClr val="35B744"/>
                </a:solidFill>
                <a:effectLst/>
                <a:latin typeface="Avenir Black" panose="02000503020000020003" pitchFamily="2" charset="0"/>
              </a:rPr>
              <a:t> Mountain Resort</a:t>
            </a:r>
            <a:endParaRPr lang="en-CA" sz="2400" b="1" dirty="0">
              <a:solidFill>
                <a:srgbClr val="35B744"/>
              </a:solidFill>
              <a:latin typeface="Avenir Black" panose="02000503020000020003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673523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4" descr="A white background with yellow dots&#10;&#10;Description automatically generated">
            <a:extLst>
              <a:ext uri="{FF2B5EF4-FFF2-40B4-BE49-F238E27FC236}">
                <a16:creationId xmlns:a16="http://schemas.microsoft.com/office/drawing/2014/main" id="{5EE69526-5BB4-0EDD-86C7-5AD43DB81E8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itle 1">
            <a:extLst>
              <a:ext uri="{FF2B5EF4-FFF2-40B4-BE49-F238E27FC236}">
                <a16:creationId xmlns:a16="http://schemas.microsoft.com/office/drawing/2014/main" id="{98D8621D-5D7E-B529-B0FE-EFE4DB250021}"/>
              </a:ext>
            </a:extLst>
          </p:cNvPr>
          <p:cNvSpPr txBox="1">
            <a:spLocks/>
          </p:cNvSpPr>
          <p:nvPr/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>
                <a:solidFill>
                  <a:srgbClr val="35B744"/>
                </a:solidFill>
                <a:latin typeface="Avenir Heavy" panose="02000503020000020003" pitchFamily="2" charset="0"/>
              </a:rPr>
              <a:t>The Upper Bay of Fundy for Residents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B4A6250-FEE2-AA7E-D289-ECADA50B52B5}"/>
              </a:ext>
            </a:extLst>
          </p:cNvPr>
          <p:cNvSpPr txBox="1"/>
          <p:nvPr/>
        </p:nvSpPr>
        <p:spPr>
          <a:xfrm>
            <a:off x="130250" y="1441048"/>
            <a:ext cx="4159100" cy="46474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CA" sz="1600" b="1" dirty="0">
                <a:effectLst/>
                <a:latin typeface="Avenir Black" panose="02000503020000020003" pitchFamily="2" charset="0"/>
              </a:rPr>
              <a:t>Three Regional Service Districts</a:t>
            </a:r>
          </a:p>
          <a:p>
            <a:pPr algn="ctr"/>
            <a:r>
              <a:rPr lang="en-CA" sz="2400" b="1" dirty="0">
                <a:solidFill>
                  <a:srgbClr val="35B744"/>
                </a:solidFill>
                <a:effectLst/>
                <a:latin typeface="Avenir Black" panose="02000503020000020003" pitchFamily="2" charset="0"/>
              </a:rPr>
              <a:t>Southeast RSD (Moncton)</a:t>
            </a:r>
          </a:p>
          <a:p>
            <a:pPr algn="ctr"/>
            <a:r>
              <a:rPr lang="en-CA" sz="2400" b="1" dirty="0">
                <a:solidFill>
                  <a:srgbClr val="35B744"/>
                </a:solidFill>
                <a:latin typeface="Avenir Black" panose="02000503020000020003" pitchFamily="2" charset="0"/>
              </a:rPr>
              <a:t>Sussex RSD</a:t>
            </a:r>
          </a:p>
          <a:p>
            <a:pPr algn="ctr"/>
            <a:r>
              <a:rPr lang="en-CA" sz="2400" b="1" dirty="0">
                <a:solidFill>
                  <a:srgbClr val="35B744"/>
                </a:solidFill>
                <a:effectLst/>
                <a:latin typeface="Avenir Black" panose="02000503020000020003" pitchFamily="2" charset="0"/>
              </a:rPr>
              <a:t>Fundy RSD (Saint John)</a:t>
            </a:r>
          </a:p>
          <a:p>
            <a:pPr algn="ctr"/>
            <a:endParaRPr lang="en-CA" sz="1600" dirty="0">
              <a:latin typeface="Avenir" panose="02000503020000020003" pitchFamily="2" charset="0"/>
            </a:endParaRPr>
          </a:p>
          <a:p>
            <a:pPr algn="ctr"/>
            <a:r>
              <a:rPr lang="en-CA" sz="1600" b="1" dirty="0">
                <a:latin typeface="Avenir Black" panose="02000503020000020003" pitchFamily="2" charset="0"/>
              </a:rPr>
              <a:t>Three Municipalities</a:t>
            </a:r>
          </a:p>
          <a:p>
            <a:pPr algn="ctr"/>
            <a:r>
              <a:rPr lang="en-CA" sz="2400" b="1" dirty="0">
                <a:solidFill>
                  <a:srgbClr val="35B744"/>
                </a:solidFill>
                <a:effectLst/>
                <a:latin typeface="Avenir Black" panose="02000503020000020003" pitchFamily="2" charset="0"/>
              </a:rPr>
              <a:t>Fundy-Albert</a:t>
            </a:r>
          </a:p>
          <a:p>
            <a:pPr algn="ctr"/>
            <a:r>
              <a:rPr lang="en-CA" sz="2400" b="1" dirty="0">
                <a:solidFill>
                  <a:srgbClr val="35B744"/>
                </a:solidFill>
                <a:latin typeface="Avenir Black" panose="02000503020000020003" pitchFamily="2" charset="0"/>
              </a:rPr>
              <a:t>Sussex</a:t>
            </a:r>
            <a:endParaRPr lang="en-CA" sz="2400" b="1" dirty="0">
              <a:solidFill>
                <a:srgbClr val="35B744"/>
              </a:solidFill>
              <a:effectLst/>
              <a:latin typeface="Avenir Black" panose="02000503020000020003" pitchFamily="2" charset="0"/>
            </a:endParaRPr>
          </a:p>
          <a:p>
            <a:pPr algn="ctr"/>
            <a:r>
              <a:rPr lang="en-CA" sz="2400" b="1" dirty="0">
                <a:solidFill>
                  <a:srgbClr val="35B744"/>
                </a:solidFill>
                <a:latin typeface="Avenir Black" panose="02000503020000020003" pitchFamily="2" charset="0"/>
              </a:rPr>
              <a:t>Fundy-St. Martins</a:t>
            </a:r>
            <a:endParaRPr lang="en-CA" sz="2400" b="1" dirty="0">
              <a:solidFill>
                <a:srgbClr val="35B744"/>
              </a:solidFill>
              <a:effectLst/>
              <a:latin typeface="Avenir Black" panose="02000503020000020003" pitchFamily="2" charset="0"/>
            </a:endParaRPr>
          </a:p>
          <a:p>
            <a:pPr algn="ctr"/>
            <a:endParaRPr lang="en-CA" sz="1600" dirty="0">
              <a:latin typeface="Avenir" panose="02000503020000020003" pitchFamily="2" charset="0"/>
            </a:endParaRPr>
          </a:p>
          <a:p>
            <a:pPr algn="ctr"/>
            <a:r>
              <a:rPr lang="en-CA" sz="1600" b="1" dirty="0">
                <a:latin typeface="Avenir Black" panose="02000503020000020003" pitchFamily="2" charset="0"/>
              </a:rPr>
              <a:t>Three Rural Districts</a:t>
            </a:r>
          </a:p>
          <a:p>
            <a:pPr algn="ctr"/>
            <a:r>
              <a:rPr lang="en-CA" sz="2400" b="1" dirty="0">
                <a:solidFill>
                  <a:srgbClr val="35B744"/>
                </a:solidFill>
                <a:effectLst/>
                <a:latin typeface="Avenir Black" panose="02000503020000020003" pitchFamily="2" charset="0"/>
              </a:rPr>
              <a:t>Southeast rural district</a:t>
            </a:r>
          </a:p>
          <a:p>
            <a:pPr algn="ctr"/>
            <a:r>
              <a:rPr lang="en-CA" sz="2400" b="1" dirty="0">
                <a:solidFill>
                  <a:srgbClr val="35B744"/>
                </a:solidFill>
                <a:latin typeface="Avenir Black" panose="02000503020000020003" pitchFamily="2" charset="0"/>
              </a:rPr>
              <a:t>Kings rural district</a:t>
            </a:r>
          </a:p>
          <a:p>
            <a:pPr algn="ctr"/>
            <a:r>
              <a:rPr lang="en-CA" sz="2400" b="1" dirty="0">
                <a:solidFill>
                  <a:srgbClr val="35B744"/>
                </a:solidFill>
                <a:latin typeface="Avenir Black" panose="02000503020000020003" pitchFamily="2" charset="0"/>
              </a:rPr>
              <a:t>Fundy rural district</a:t>
            </a:r>
          </a:p>
        </p:txBody>
      </p:sp>
      <p:pic>
        <p:nvPicPr>
          <p:cNvPr id="6" name="Picture 5" descr="A map of a region&#10;&#10;Description automatically generated">
            <a:extLst>
              <a:ext uri="{FF2B5EF4-FFF2-40B4-BE49-F238E27FC236}">
                <a16:creationId xmlns:a16="http://schemas.microsoft.com/office/drawing/2014/main" id="{DB0868BC-C1B0-7C1F-8023-DE99B793D64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19600" y="1473938"/>
            <a:ext cx="7772400" cy="4371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523320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84337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4" descr="A white background with yellow dots&#10;&#10;Description automatically generated">
            <a:extLst>
              <a:ext uri="{FF2B5EF4-FFF2-40B4-BE49-F238E27FC236}">
                <a16:creationId xmlns:a16="http://schemas.microsoft.com/office/drawing/2014/main" id="{C0D2670E-C32B-E940-4826-90D40BDDF39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itle 1">
            <a:extLst>
              <a:ext uri="{FF2B5EF4-FFF2-40B4-BE49-F238E27FC236}">
                <a16:creationId xmlns:a16="http://schemas.microsoft.com/office/drawing/2014/main" id="{5BF405C4-1EBB-A5AE-9ACB-5C6E532BF299}"/>
              </a:ext>
            </a:extLst>
          </p:cNvPr>
          <p:cNvSpPr txBox="1">
            <a:spLocks/>
          </p:cNvSpPr>
          <p:nvPr/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>
                <a:solidFill>
                  <a:srgbClr val="35B744"/>
                </a:solidFill>
                <a:latin typeface="Avenir Heavy" panose="02000503020000020003" pitchFamily="2" charset="0"/>
              </a:rPr>
              <a:t>Our Volunteer Working Group</a:t>
            </a:r>
          </a:p>
        </p:txBody>
      </p:sp>
      <p:pic>
        <p:nvPicPr>
          <p:cNvPr id="8" name="Picture 7" descr="A map of a land with land names&#10;&#10;Description automatically generated">
            <a:extLst>
              <a:ext uri="{FF2B5EF4-FFF2-40B4-BE49-F238E27FC236}">
                <a16:creationId xmlns:a16="http://schemas.microsoft.com/office/drawing/2014/main" id="{B9963355-F495-A8CE-BEFF-E7243A54CA55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17000"/>
          </a:blip>
          <a:stretch>
            <a:fillRect/>
          </a:stretch>
        </p:blipFill>
        <p:spPr>
          <a:xfrm>
            <a:off x="-103031" y="-915495"/>
            <a:ext cx="12295031" cy="6915955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375BC86D-B365-E97C-F4C9-0610EFB6FF62}"/>
              </a:ext>
            </a:extLst>
          </p:cNvPr>
          <p:cNvSpPr txBox="1"/>
          <p:nvPr/>
        </p:nvSpPr>
        <p:spPr>
          <a:xfrm>
            <a:off x="838200" y="1309639"/>
            <a:ext cx="5257800" cy="48690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CA" sz="2000" dirty="0">
                <a:solidFill>
                  <a:srgbClr val="35B744"/>
                </a:solidFill>
                <a:effectLst/>
                <a:latin typeface="Avenir Medium" panose="02000503020000020003" pitchFamily="2" charset="0"/>
              </a:rPr>
              <a:t>Mike Carpenter</a:t>
            </a:r>
            <a:r>
              <a:rPr lang="en-CA" sz="2000" dirty="0">
                <a:solidFill>
                  <a:srgbClr val="545454"/>
                </a:solidFill>
                <a:effectLst/>
                <a:latin typeface="Avenir Medium" panose="02000503020000020003" pitchFamily="2" charset="0"/>
              </a:rPr>
              <a:t>, Bay of Fundy Adventures, St. Martins </a:t>
            </a:r>
          </a:p>
          <a:p>
            <a:pPr>
              <a:lnSpc>
                <a:spcPct val="130000"/>
              </a:lnSpc>
            </a:pPr>
            <a:r>
              <a:rPr lang="en-CA" sz="2000" dirty="0">
                <a:solidFill>
                  <a:srgbClr val="35B744"/>
                </a:solidFill>
                <a:effectLst/>
                <a:latin typeface="Avenir Medium" panose="02000503020000020003" pitchFamily="2" charset="0"/>
              </a:rPr>
              <a:t>Janet Clouston</a:t>
            </a:r>
            <a:r>
              <a:rPr lang="en-CA" sz="2000" dirty="0">
                <a:solidFill>
                  <a:srgbClr val="545454"/>
                </a:solidFill>
                <a:effectLst/>
                <a:latin typeface="Avenir Medium" panose="02000503020000020003" pitchFamily="2" charset="0"/>
              </a:rPr>
              <a:t>, Albert County Historical Society and Museum, Hopewell Cape </a:t>
            </a:r>
          </a:p>
          <a:p>
            <a:pPr>
              <a:lnSpc>
                <a:spcPct val="130000"/>
              </a:lnSpc>
            </a:pPr>
            <a:r>
              <a:rPr lang="en-CA" sz="2000" dirty="0">
                <a:solidFill>
                  <a:srgbClr val="35B744"/>
                </a:solidFill>
                <a:effectLst/>
                <a:latin typeface="Avenir Medium" panose="02000503020000020003" pitchFamily="2" charset="0"/>
              </a:rPr>
              <a:t>Dr. Jennifer </a:t>
            </a:r>
            <a:r>
              <a:rPr lang="en-CA" sz="2000" dirty="0" err="1">
                <a:solidFill>
                  <a:srgbClr val="35B744"/>
                </a:solidFill>
                <a:effectLst/>
                <a:latin typeface="Avenir Medium" panose="02000503020000020003" pitchFamily="2" charset="0"/>
              </a:rPr>
              <a:t>D﻿ingman</a:t>
            </a:r>
            <a:r>
              <a:rPr lang="en-CA" sz="2000" dirty="0">
                <a:solidFill>
                  <a:srgbClr val="545454"/>
                </a:solidFill>
                <a:effectLst/>
                <a:latin typeface="Avenir Medium" panose="02000503020000020003" pitchFamily="2" charset="0"/>
              </a:rPr>
              <a:t>, Fundy UNESCO Biosphere Region and </a:t>
            </a:r>
          </a:p>
          <a:p>
            <a:pPr>
              <a:lnSpc>
                <a:spcPct val="130000"/>
              </a:lnSpc>
            </a:pPr>
            <a:r>
              <a:rPr lang="en-CA" sz="2000" dirty="0" err="1">
                <a:solidFill>
                  <a:srgbClr val="545454"/>
                </a:solidFill>
                <a:effectLst/>
                <a:latin typeface="Avenir Medium" panose="02000503020000020003" pitchFamily="2" charset="0"/>
              </a:rPr>
              <a:t>Stonehammer</a:t>
            </a:r>
            <a:r>
              <a:rPr lang="en-CA" sz="2000" dirty="0">
                <a:solidFill>
                  <a:srgbClr val="545454"/>
                </a:solidFill>
                <a:effectLst/>
                <a:latin typeface="Avenir Medium" panose="02000503020000020003" pitchFamily="2" charset="0"/>
              </a:rPr>
              <a:t> UNESCO Global Geopark</a:t>
            </a:r>
          </a:p>
          <a:p>
            <a:pPr>
              <a:lnSpc>
                <a:spcPct val="130000"/>
              </a:lnSpc>
            </a:pPr>
            <a:r>
              <a:rPr lang="en-CA" sz="2000" dirty="0">
                <a:solidFill>
                  <a:srgbClr val="35B744"/>
                </a:solidFill>
                <a:effectLst/>
                <a:latin typeface="Avenir Medium" panose="02000503020000020003" pitchFamily="2" charset="0"/>
              </a:rPr>
              <a:t>Micha </a:t>
            </a:r>
            <a:r>
              <a:rPr lang="en-CA" sz="2000" dirty="0" err="1">
                <a:solidFill>
                  <a:srgbClr val="35B744"/>
                </a:solidFill>
                <a:effectLst/>
                <a:latin typeface="Avenir Medium" panose="02000503020000020003" pitchFamily="2" charset="0"/>
              </a:rPr>
              <a:t>Fardy</a:t>
            </a:r>
            <a:r>
              <a:rPr lang="en-CA" sz="2000" dirty="0">
                <a:solidFill>
                  <a:srgbClr val="545454"/>
                </a:solidFill>
                <a:effectLst/>
                <a:latin typeface="Avenir Medium" panose="02000503020000020003" pitchFamily="2" charset="0"/>
              </a:rPr>
              <a:t>, Friends of Fundy, Alma </a:t>
            </a:r>
          </a:p>
          <a:p>
            <a:pPr>
              <a:lnSpc>
                <a:spcPct val="130000"/>
              </a:lnSpc>
            </a:pPr>
            <a:r>
              <a:rPr lang="en-CA" sz="2000" dirty="0">
                <a:solidFill>
                  <a:srgbClr val="35B744"/>
                </a:solidFill>
                <a:effectLst/>
                <a:latin typeface="Avenir Medium" panose="02000503020000020003" pitchFamily="2" charset="0"/>
              </a:rPr>
              <a:t>Jamie Hare</a:t>
            </a:r>
            <a:r>
              <a:rPr lang="en-CA" sz="2000" dirty="0">
                <a:solidFill>
                  <a:srgbClr val="545454"/>
                </a:solidFill>
                <a:effectLst/>
                <a:latin typeface="Avenir Medium" panose="02000503020000020003" pitchFamily="2" charset="0"/>
              </a:rPr>
              <a:t>, </a:t>
            </a:r>
            <a:r>
              <a:rPr lang="en-CA" sz="2000" dirty="0" err="1">
                <a:solidFill>
                  <a:srgbClr val="545454"/>
                </a:solidFill>
                <a:effectLst/>
                <a:latin typeface="Avenir Medium" panose="02000503020000020003" pitchFamily="2" charset="0"/>
              </a:rPr>
              <a:t>Poley</a:t>
            </a:r>
            <a:r>
              <a:rPr lang="en-CA" sz="2000" dirty="0">
                <a:solidFill>
                  <a:srgbClr val="545454"/>
                </a:solidFill>
                <a:effectLst/>
                <a:latin typeface="Avenir Medium" panose="02000503020000020003" pitchFamily="2" charset="0"/>
              </a:rPr>
              <a:t> Mountain Resort, Waterford</a:t>
            </a:r>
          </a:p>
          <a:p>
            <a:pPr>
              <a:lnSpc>
                <a:spcPct val="130000"/>
              </a:lnSpc>
            </a:pPr>
            <a:r>
              <a:rPr lang="en-CA" sz="2000" dirty="0">
                <a:solidFill>
                  <a:srgbClr val="35B744"/>
                </a:solidFill>
                <a:effectLst/>
                <a:latin typeface="Avenir Medium" panose="02000503020000020003" pitchFamily="2" charset="0"/>
              </a:rPr>
              <a:t>Bob Rochon</a:t>
            </a:r>
            <a:r>
              <a:rPr lang="en-CA" sz="2000" dirty="0">
                <a:solidFill>
                  <a:srgbClr val="545454"/>
                </a:solidFill>
                <a:effectLst/>
                <a:latin typeface="Avenir Medium" panose="02000503020000020003" pitchFamily="2" charset="0"/>
              </a:rPr>
              <a:t>, Mayor, Village of Fundy-Albert</a:t>
            </a:r>
          </a:p>
          <a:p>
            <a:pPr>
              <a:lnSpc>
                <a:spcPct val="130000"/>
              </a:lnSpc>
            </a:pPr>
            <a:endParaRPr lang="en-CA" sz="2000" dirty="0">
              <a:solidFill>
                <a:srgbClr val="545454"/>
              </a:solidFill>
              <a:effectLst/>
              <a:latin typeface="Avenir Medium" panose="02000503020000020003" pitchFamily="2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20967D5-9A0E-D076-3819-8065606DA611}"/>
              </a:ext>
            </a:extLst>
          </p:cNvPr>
          <p:cNvSpPr txBox="1"/>
          <p:nvPr/>
        </p:nvSpPr>
        <p:spPr>
          <a:xfrm>
            <a:off x="6199031" y="1305633"/>
            <a:ext cx="5436494" cy="446898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en-CA" sz="2000" dirty="0">
                <a:solidFill>
                  <a:srgbClr val="35B744"/>
                </a:solidFill>
                <a:effectLst/>
                <a:latin typeface="Avenir Medium" panose="02000503020000020003" pitchFamily="2" charset="0"/>
              </a:rPr>
              <a:t>Michelle Harvey-Larsen</a:t>
            </a:r>
            <a:r>
              <a:rPr lang="en-CA" sz="2000" dirty="0">
                <a:solidFill>
                  <a:srgbClr val="545454"/>
                </a:solidFill>
                <a:effectLst/>
                <a:latin typeface="Avenir Medium" panose="02000503020000020003" pitchFamily="2" charset="0"/>
              </a:rPr>
              <a:t>, Studio On the Marsh, Harvey &amp; Albert County Tourism Association</a:t>
            </a:r>
          </a:p>
          <a:p>
            <a:pPr>
              <a:lnSpc>
                <a:spcPct val="130000"/>
              </a:lnSpc>
            </a:pPr>
            <a:r>
              <a:rPr lang="en-CA" sz="2000" dirty="0">
                <a:solidFill>
                  <a:srgbClr val="35B744"/>
                </a:solidFill>
                <a:effectLst/>
                <a:latin typeface="Avenir Medium" panose="02000503020000020003" pitchFamily="2" charset="0"/>
              </a:rPr>
              <a:t>Jordan Jamison</a:t>
            </a:r>
            <a:r>
              <a:rPr lang="en-CA" sz="2000" dirty="0">
                <a:solidFill>
                  <a:srgbClr val="545454"/>
                </a:solidFill>
                <a:effectLst/>
                <a:latin typeface="Avenir Medium" panose="02000503020000020003" pitchFamily="2" charset="0"/>
              </a:rPr>
              <a:t>, St. Martins &amp; District Chamber of Commerce &amp; Regional Tourism Association</a:t>
            </a:r>
          </a:p>
          <a:p>
            <a:pPr>
              <a:lnSpc>
                <a:spcPct val="130000"/>
              </a:lnSpc>
            </a:pPr>
            <a:r>
              <a:rPr lang="en-CA" sz="2000" dirty="0">
                <a:solidFill>
                  <a:srgbClr val="35B744"/>
                </a:solidFill>
                <a:effectLst/>
                <a:latin typeface="Avenir Medium" panose="02000503020000020003" pitchFamily="2" charset="0"/>
              </a:rPr>
              <a:t>Phyllis Sutherland</a:t>
            </a:r>
            <a:r>
              <a:rPr lang="en-CA" sz="2000" dirty="0">
                <a:solidFill>
                  <a:srgbClr val="545454"/>
                </a:solidFill>
                <a:effectLst/>
                <a:latin typeface="Avenir Medium" panose="02000503020000020003" pitchFamily="2" charset="0"/>
              </a:rPr>
              <a:t>, Ponderosa Pines Campground, Lower Cape &amp; Fundy Tourism/Albert County Tourism Association</a:t>
            </a:r>
          </a:p>
          <a:p>
            <a:pPr>
              <a:lnSpc>
                <a:spcPct val="130000"/>
              </a:lnSpc>
            </a:pPr>
            <a:r>
              <a:rPr lang="en-CA" sz="2000" dirty="0">
                <a:solidFill>
                  <a:srgbClr val="35B744"/>
                </a:solidFill>
                <a:effectLst/>
                <a:latin typeface="Avenir Medium" panose="02000503020000020003" pitchFamily="2" charset="0"/>
              </a:rPr>
              <a:t>Jason Thorne</a:t>
            </a:r>
            <a:r>
              <a:rPr lang="en-CA" sz="2000" dirty="0">
                <a:solidFill>
                  <a:srgbClr val="545454"/>
                </a:solidFill>
                <a:effectLst/>
                <a:latin typeface="Avenir Medium" panose="02000503020000020003" pitchFamily="2" charset="0"/>
              </a:rPr>
              <a:t>, Community Services Director, Town of Sussex </a:t>
            </a:r>
          </a:p>
        </p:txBody>
      </p:sp>
    </p:spTree>
    <p:extLst>
      <p:ext uri="{BB962C8B-B14F-4D97-AF65-F5344CB8AC3E}">
        <p14:creationId xmlns:p14="http://schemas.microsoft.com/office/powerpoint/2010/main" val="25929444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4" descr="A white background with yellow dots&#10;&#10;Description automatically generated">
            <a:extLst>
              <a:ext uri="{FF2B5EF4-FFF2-40B4-BE49-F238E27FC236}">
                <a16:creationId xmlns:a16="http://schemas.microsoft.com/office/drawing/2014/main" id="{3ECD9283-B4BC-5001-85FA-11DE68F355F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A0947F46-FBA2-7AE1-9B2E-CC287854D4AD}"/>
              </a:ext>
            </a:extLst>
          </p:cNvPr>
          <p:cNvSpPr txBox="1">
            <a:spLocks/>
          </p:cNvSpPr>
          <p:nvPr/>
        </p:nvSpPr>
        <p:spPr>
          <a:xfrm>
            <a:off x="886367" y="434385"/>
            <a:ext cx="10761921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5100" b="1" dirty="0">
                <a:solidFill>
                  <a:srgbClr val="CD3263"/>
                </a:solidFill>
                <a:latin typeface="Avenir Heavy" panose="02000503020000020003" pitchFamily="2" charset="0"/>
              </a:rPr>
              <a:t>How Stable Systems Work</a:t>
            </a:r>
          </a:p>
        </p:txBody>
      </p:sp>
      <p:pic>
        <p:nvPicPr>
          <p:cNvPr id="7" name="Picture 6" descr="A pink text on a white background&#10;&#10;Description automatically generated">
            <a:extLst>
              <a:ext uri="{FF2B5EF4-FFF2-40B4-BE49-F238E27FC236}">
                <a16:creationId xmlns:a16="http://schemas.microsoft.com/office/drawing/2014/main" id="{FDA6F3D1-B3F0-9FFD-8849-48A5D4902C5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1031783">
            <a:off x="10175204" y="310665"/>
            <a:ext cx="1080000" cy="702439"/>
          </a:xfrm>
          <a:prstGeom prst="rect">
            <a:avLst/>
          </a:prstGeom>
        </p:spPr>
      </p:pic>
      <p:pic>
        <p:nvPicPr>
          <p:cNvPr id="3" name="Picture 2" descr="A diagram of a diagram&#10;&#10;Description automatically generated">
            <a:extLst>
              <a:ext uri="{FF2B5EF4-FFF2-40B4-BE49-F238E27FC236}">
                <a16:creationId xmlns:a16="http://schemas.microsoft.com/office/drawing/2014/main" id="{3D5E0731-F0AE-B43D-2999-C351D5CE94E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71616" y="1109665"/>
            <a:ext cx="5106153" cy="51061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706536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4" descr="A white background with yellow dots&#10;&#10;Description automatically generated">
            <a:extLst>
              <a:ext uri="{FF2B5EF4-FFF2-40B4-BE49-F238E27FC236}">
                <a16:creationId xmlns:a16="http://schemas.microsoft.com/office/drawing/2014/main" id="{3ECD9283-B4BC-5001-85FA-11DE68F355F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Picture 3" descr="A diagram of a diagram&#10;&#10;Description automatically generated">
            <a:extLst>
              <a:ext uri="{FF2B5EF4-FFF2-40B4-BE49-F238E27FC236}">
                <a16:creationId xmlns:a16="http://schemas.microsoft.com/office/drawing/2014/main" id="{547F6262-62AE-E6DC-2A30-997D72ADAA5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71616" y="1109665"/>
            <a:ext cx="5106153" cy="5106153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A0947F46-FBA2-7AE1-9B2E-CC287854D4AD}"/>
              </a:ext>
            </a:extLst>
          </p:cNvPr>
          <p:cNvSpPr txBox="1">
            <a:spLocks/>
          </p:cNvSpPr>
          <p:nvPr/>
        </p:nvSpPr>
        <p:spPr>
          <a:xfrm>
            <a:off x="886367" y="434385"/>
            <a:ext cx="10761921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5100" b="1" dirty="0">
                <a:solidFill>
                  <a:srgbClr val="CD3263"/>
                </a:solidFill>
                <a:latin typeface="Avenir Heavy" panose="02000503020000020003" pitchFamily="2" charset="0"/>
              </a:rPr>
              <a:t>How Stable Systems Work</a:t>
            </a:r>
          </a:p>
        </p:txBody>
      </p:sp>
      <p:pic>
        <p:nvPicPr>
          <p:cNvPr id="7" name="Picture 6" descr="A pink text on a white background&#10;&#10;Description automatically generated">
            <a:extLst>
              <a:ext uri="{FF2B5EF4-FFF2-40B4-BE49-F238E27FC236}">
                <a16:creationId xmlns:a16="http://schemas.microsoft.com/office/drawing/2014/main" id="{FDA6F3D1-B3F0-9FFD-8849-48A5D4902C5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1031783">
            <a:off x="10175204" y="310665"/>
            <a:ext cx="1080000" cy="702439"/>
          </a:xfrm>
          <a:prstGeom prst="rect">
            <a:avLst/>
          </a:prstGeom>
        </p:spPr>
      </p:pic>
      <p:pic>
        <p:nvPicPr>
          <p:cNvPr id="6" name="Picture 5" descr="A scale with text overlay&#10;&#10;Description automatically generated">
            <a:extLst>
              <a:ext uri="{FF2B5EF4-FFF2-40B4-BE49-F238E27FC236}">
                <a16:creationId xmlns:a16="http://schemas.microsoft.com/office/drawing/2014/main" id="{7A408FAB-AFE7-A809-4FC2-B965CA20579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7916" y="1385669"/>
            <a:ext cx="5733700" cy="4586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258104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group of people sitting at a table&#10;&#10;Description automatically generated">
            <a:extLst>
              <a:ext uri="{FF2B5EF4-FFF2-40B4-BE49-F238E27FC236}">
                <a16:creationId xmlns:a16="http://schemas.microsoft.com/office/drawing/2014/main" id="{F85CD415-8D45-27C4-A255-45BB8C63827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1077"/>
            <a:ext cx="12192000" cy="6858000"/>
          </a:xfrm>
          <a:prstGeom prst="rect">
            <a:avLst/>
          </a:prstGeom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80AA7E43-769F-7735-8C25-8494D3103DAF}"/>
              </a:ext>
            </a:extLst>
          </p:cNvPr>
          <p:cNvSpPr txBox="1">
            <a:spLocks/>
          </p:cNvSpPr>
          <p:nvPr/>
        </p:nvSpPr>
        <p:spPr>
          <a:xfrm>
            <a:off x="838200" y="140396"/>
            <a:ext cx="5257800" cy="1325563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85000"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i="0" kern="1200">
                <a:solidFill>
                  <a:schemeClr val="tx1"/>
                </a:solidFill>
                <a:latin typeface="Avenir Heavy" panose="02000503020000020003" pitchFamily="2" charset="0"/>
                <a:ea typeface="+mj-ea"/>
                <a:cs typeface="+mj-cs"/>
              </a:defRPr>
            </a:lvl1pPr>
          </a:lstStyle>
          <a:p>
            <a:r>
              <a:rPr lang="en-US" dirty="0">
                <a:solidFill>
                  <a:srgbClr val="35B744"/>
                </a:solidFill>
              </a:rPr>
              <a:t>Our Core Values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9EB4B78-FC61-06C1-FB25-E9A7F7EE494E}"/>
              </a:ext>
            </a:extLst>
          </p:cNvPr>
          <p:cNvSpPr txBox="1"/>
          <p:nvPr/>
        </p:nvSpPr>
        <p:spPr>
          <a:xfrm>
            <a:off x="2003793" y="1835724"/>
            <a:ext cx="392035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CA" sz="2800" b="1" dirty="0">
                <a:latin typeface="Avenir Heavy" panose="02000503020000020003" pitchFamily="2" charset="0"/>
              </a:rPr>
              <a:t>Local Economies First</a:t>
            </a:r>
          </a:p>
        </p:txBody>
      </p:sp>
      <p:pic>
        <p:nvPicPr>
          <p:cNvPr id="11" name="Graphic 10" descr="House with solid fill">
            <a:extLst>
              <a:ext uri="{FF2B5EF4-FFF2-40B4-BE49-F238E27FC236}">
                <a16:creationId xmlns:a16="http://schemas.microsoft.com/office/drawing/2014/main" id="{0BF7BB99-6E36-933D-640C-18CA4EA8EE6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20479" y="1578579"/>
            <a:ext cx="914400" cy="914400"/>
          </a:xfrm>
          <a:prstGeom prst="rect">
            <a:avLst/>
          </a:prstGeom>
        </p:spPr>
      </p:pic>
      <p:pic>
        <p:nvPicPr>
          <p:cNvPr id="12" name="Graphic 11" descr="Cheers with solid fill">
            <a:extLst>
              <a:ext uri="{FF2B5EF4-FFF2-40B4-BE49-F238E27FC236}">
                <a16:creationId xmlns:a16="http://schemas.microsoft.com/office/drawing/2014/main" id="{D4A588F1-1E35-8FDE-6A32-D2453E45F2D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820479" y="2992877"/>
            <a:ext cx="914400" cy="914400"/>
          </a:xfrm>
          <a:prstGeom prst="rect">
            <a:avLst/>
          </a:prstGeom>
        </p:spPr>
      </p:pic>
      <p:pic>
        <p:nvPicPr>
          <p:cNvPr id="13" name="Graphic 12" descr="Sustainability with solid fill">
            <a:extLst>
              <a:ext uri="{FF2B5EF4-FFF2-40B4-BE49-F238E27FC236}">
                <a16:creationId xmlns:a16="http://schemas.microsoft.com/office/drawing/2014/main" id="{AEF580EE-B9F4-5CC3-CBBB-77C821B9C0E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820479" y="4407175"/>
            <a:ext cx="914400" cy="914400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720826CC-0F2E-7E27-8EAF-8DAB5CD5AC9B}"/>
              </a:ext>
            </a:extLst>
          </p:cNvPr>
          <p:cNvSpPr txBox="1"/>
          <p:nvPr/>
        </p:nvSpPr>
        <p:spPr>
          <a:xfrm>
            <a:off x="2003793" y="2992877"/>
            <a:ext cx="3312486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CA" sz="2800" b="1" dirty="0">
                <a:latin typeface="Avenir Heavy" panose="02000503020000020003" pitchFamily="2" charset="0"/>
              </a:rPr>
              <a:t>Shared Regional Benefits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5A2DF52E-FEE0-51D8-9DD3-F191CD7D9D8A}"/>
              </a:ext>
            </a:extLst>
          </p:cNvPr>
          <p:cNvSpPr txBox="1"/>
          <p:nvPr/>
        </p:nvSpPr>
        <p:spPr>
          <a:xfrm>
            <a:off x="2003793" y="4499057"/>
            <a:ext cx="3920352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CA" sz="2800" b="1" dirty="0">
                <a:latin typeface="Avenir Heavy" panose="02000503020000020003" pitchFamily="2" charset="0"/>
              </a:rPr>
              <a:t>Regenerative Year-Round Destination</a:t>
            </a:r>
          </a:p>
        </p:txBody>
      </p:sp>
    </p:spTree>
    <p:extLst>
      <p:ext uri="{BB962C8B-B14F-4D97-AF65-F5344CB8AC3E}">
        <p14:creationId xmlns:p14="http://schemas.microsoft.com/office/powerpoint/2010/main" val="175398647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4" descr="A white background with yellow dots&#10;&#10;Description automatically generated">
            <a:extLst>
              <a:ext uri="{FF2B5EF4-FFF2-40B4-BE49-F238E27FC236}">
                <a16:creationId xmlns:a16="http://schemas.microsoft.com/office/drawing/2014/main" id="{DF68EDF3-A223-AC99-48B8-2E5DE1D0C88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itle 1">
            <a:extLst>
              <a:ext uri="{FF2B5EF4-FFF2-40B4-BE49-F238E27FC236}">
                <a16:creationId xmlns:a16="http://schemas.microsoft.com/office/drawing/2014/main" id="{9D6E9F5C-1050-D8E2-F80F-64F45ACF22BF}"/>
              </a:ext>
            </a:extLst>
          </p:cNvPr>
          <p:cNvSpPr txBox="1">
            <a:spLocks/>
          </p:cNvSpPr>
          <p:nvPr/>
        </p:nvSpPr>
        <p:spPr>
          <a:xfrm>
            <a:off x="838199" y="365125"/>
            <a:ext cx="10761921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>
                <a:solidFill>
                  <a:srgbClr val="35B744"/>
                </a:solidFill>
                <a:latin typeface="Avenir Heavy" panose="02000503020000020003" pitchFamily="2" charset="0"/>
              </a:rPr>
              <a:t>The UN Sustainable Development Goals</a:t>
            </a:r>
          </a:p>
        </p:txBody>
      </p:sp>
      <p:pic>
        <p:nvPicPr>
          <p:cNvPr id="4" name="Picture 3" descr="A circular diagram of different colored circles&#10;&#10;Description automatically generated with medium confidence">
            <a:extLst>
              <a:ext uri="{FF2B5EF4-FFF2-40B4-BE49-F238E27FC236}">
                <a16:creationId xmlns:a16="http://schemas.microsoft.com/office/drawing/2014/main" id="{F665C624-2434-854B-8987-678755D3D3D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453117"/>
            <a:ext cx="5715000" cy="44196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08FE974-EEF8-2BED-1FE9-2C8597A3052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56097" y="2889000"/>
            <a:ext cx="1080000" cy="1080000"/>
          </a:xfrm>
          <a:prstGeom prst="rect">
            <a:avLst/>
          </a:prstGeom>
        </p:spPr>
      </p:pic>
      <p:pic>
        <p:nvPicPr>
          <p:cNvPr id="6" name="Picture 5" descr="A white and orange sign with buildings and text&#10;&#10;Description automatically generated">
            <a:extLst>
              <a:ext uri="{FF2B5EF4-FFF2-40B4-BE49-F238E27FC236}">
                <a16:creationId xmlns:a16="http://schemas.microsoft.com/office/drawing/2014/main" id="{3A0CFA26-9358-8052-7FA6-DCA19C1F160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93198" y="2889000"/>
            <a:ext cx="1080000" cy="1080000"/>
          </a:xfrm>
          <a:prstGeom prst="rect">
            <a:avLst/>
          </a:prstGeom>
        </p:spPr>
      </p:pic>
      <p:pic>
        <p:nvPicPr>
          <p:cNvPr id="7" name="Picture 6" descr="A yellow sign with white text&#10;&#10;Description automatically generated">
            <a:extLst>
              <a:ext uri="{FF2B5EF4-FFF2-40B4-BE49-F238E27FC236}">
                <a16:creationId xmlns:a16="http://schemas.microsoft.com/office/drawing/2014/main" id="{F5EFC9FD-70C5-F879-990C-08C84B2BD84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930299" y="2889000"/>
            <a:ext cx="1080000" cy="1080000"/>
          </a:xfrm>
          <a:prstGeom prst="rect">
            <a:avLst/>
          </a:prstGeom>
        </p:spPr>
      </p:pic>
      <p:pic>
        <p:nvPicPr>
          <p:cNvPr id="8" name="Picture 7" descr="A blue sign with white fish and waves&#10;&#10;Description automatically generated">
            <a:extLst>
              <a:ext uri="{FF2B5EF4-FFF2-40B4-BE49-F238E27FC236}">
                <a16:creationId xmlns:a16="http://schemas.microsoft.com/office/drawing/2014/main" id="{210FD44F-5738-5B98-BB48-62E9E67ABE7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167400" y="2889000"/>
            <a:ext cx="1080000" cy="1080000"/>
          </a:xfrm>
          <a:prstGeom prst="rect">
            <a:avLst/>
          </a:prstGeom>
        </p:spPr>
      </p:pic>
      <p:pic>
        <p:nvPicPr>
          <p:cNvPr id="9" name="Picture 8" descr="A green square with white text and a tree and birds&#10;&#10;Description automatically generated">
            <a:extLst>
              <a:ext uri="{FF2B5EF4-FFF2-40B4-BE49-F238E27FC236}">
                <a16:creationId xmlns:a16="http://schemas.microsoft.com/office/drawing/2014/main" id="{48012BC3-AFE6-791A-8F36-0A9DB47EABA9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404501" y="2889000"/>
            <a:ext cx="1080000" cy="10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9478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BFA012A7-E272-DF3F-51DD-15B1341260A0}"/>
              </a:ext>
            </a:extLst>
          </p:cNvPr>
          <p:cNvSpPr/>
          <p:nvPr/>
        </p:nvSpPr>
        <p:spPr>
          <a:xfrm>
            <a:off x="669851" y="552893"/>
            <a:ext cx="3051544" cy="62732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 descr="A group of people in circles&#10;&#10;Description automatically generated">
            <a:extLst>
              <a:ext uri="{FF2B5EF4-FFF2-40B4-BE49-F238E27FC236}">
                <a16:creationId xmlns:a16="http://schemas.microsoft.com/office/drawing/2014/main" id="{05024DBB-DBA3-5C9E-2E27-4A2A02256D4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6222FEB2-E6D6-2FCB-9E4C-092BD1A7FF64}"/>
              </a:ext>
            </a:extLst>
          </p:cNvPr>
          <p:cNvSpPr/>
          <p:nvPr/>
        </p:nvSpPr>
        <p:spPr>
          <a:xfrm>
            <a:off x="386366" y="257577"/>
            <a:ext cx="3528811" cy="92263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itle 9">
            <a:extLst>
              <a:ext uri="{FF2B5EF4-FFF2-40B4-BE49-F238E27FC236}">
                <a16:creationId xmlns:a16="http://schemas.microsoft.com/office/drawing/2014/main" id="{0C9ED978-85C6-46B6-650E-DC69CAFB61D5}"/>
              </a:ext>
            </a:extLst>
          </p:cNvPr>
          <p:cNvSpPr txBox="1">
            <a:spLocks/>
          </p:cNvSpPr>
          <p:nvPr/>
        </p:nvSpPr>
        <p:spPr>
          <a:xfrm>
            <a:off x="1006549" y="310097"/>
            <a:ext cx="10515600" cy="938308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5100" b="1" dirty="0">
                <a:solidFill>
                  <a:srgbClr val="35B744"/>
                </a:solidFill>
                <a:latin typeface="Avenir Heavy" panose="02000503020000020003" pitchFamily="2" charset="0"/>
              </a:rPr>
              <a:t>Our Approach </a:t>
            </a:r>
          </a:p>
        </p:txBody>
      </p:sp>
    </p:spTree>
    <p:extLst>
      <p:ext uri="{BB962C8B-B14F-4D97-AF65-F5344CB8AC3E}">
        <p14:creationId xmlns:p14="http://schemas.microsoft.com/office/powerpoint/2010/main" val="212041202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1045</TotalTime>
  <Words>382</Words>
  <Application>Microsoft Macintosh PowerPoint</Application>
  <PresentationFormat>Widescreen</PresentationFormat>
  <Paragraphs>100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3" baseType="lpstr">
      <vt:lpstr>Arial</vt:lpstr>
      <vt:lpstr>Avenir</vt:lpstr>
      <vt:lpstr>Avenir Black</vt:lpstr>
      <vt:lpstr>Avenir Heavy</vt:lpstr>
      <vt:lpstr>Avenir Medium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Lisa Hrabluk</dc:creator>
  <cp:lastModifiedBy>Lisa Hrabluk</cp:lastModifiedBy>
  <cp:revision>5</cp:revision>
  <cp:lastPrinted>2023-11-15T11:19:34Z</cp:lastPrinted>
  <dcterms:created xsi:type="dcterms:W3CDTF">2023-11-13T15:30:17Z</dcterms:created>
  <dcterms:modified xsi:type="dcterms:W3CDTF">2023-11-16T15:59:51Z</dcterms:modified>
</cp:coreProperties>
</file>