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25" r:id="rId3"/>
    <p:sldId id="327" r:id="rId4"/>
    <p:sldId id="328" r:id="rId5"/>
    <p:sldId id="303" r:id="rId6"/>
    <p:sldId id="307" r:id="rId7"/>
    <p:sldId id="308" r:id="rId8"/>
    <p:sldId id="309" r:id="rId9"/>
    <p:sldId id="315" r:id="rId10"/>
    <p:sldId id="317" r:id="rId11"/>
    <p:sldId id="310" r:id="rId12"/>
    <p:sldId id="311" r:id="rId13"/>
    <p:sldId id="312" r:id="rId14"/>
    <p:sldId id="313" r:id="rId15"/>
    <p:sldId id="319" r:id="rId16"/>
    <p:sldId id="320" r:id="rId17"/>
    <p:sldId id="321" r:id="rId18"/>
    <p:sldId id="329" r:id="rId19"/>
    <p:sldId id="324" r:id="rId20"/>
    <p:sldId id="322"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73A99D"/>
    <a:srgbClr val="8FBBB2"/>
    <a:srgbClr val="97AEC5"/>
    <a:srgbClr val="5299F8"/>
    <a:srgbClr val="B6D4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73905" autoAdjust="0"/>
  </p:normalViewPr>
  <p:slideViewPr>
    <p:cSldViewPr snapToGrid="0" snapToObjects="1">
      <p:cViewPr varScale="1">
        <p:scale>
          <a:sx n="51" d="100"/>
          <a:sy n="51" d="100"/>
        </p:scale>
        <p:origin x="168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6C237-A5CA-4D06-9B17-4F140EAC2D8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788914D-8FE4-4C29-8275-F8FD8DDD358F}">
      <dgm:prSet phldrT="[Text]"/>
      <dgm:spPr>
        <a:solidFill>
          <a:schemeClr val="accent2">
            <a:lumMod val="75000"/>
          </a:schemeClr>
        </a:solidFill>
      </dgm:spPr>
      <dgm:t>
        <a:bodyPr/>
        <a:lstStyle/>
        <a:p>
          <a:r>
            <a:rPr lang="en-US" b="1" dirty="0" smtClean="0"/>
            <a:t>30 consultations </a:t>
          </a:r>
        </a:p>
        <a:p>
          <a:r>
            <a:rPr lang="en-US" b="1" dirty="0" smtClean="0"/>
            <a:t>850 respondents</a:t>
          </a:r>
          <a:endParaRPr lang="en-US" b="1" dirty="0"/>
        </a:p>
      </dgm:t>
    </dgm:pt>
    <dgm:pt modelId="{E9DB9C10-033E-418E-AAC8-1381867EF66D}" type="parTrans" cxnId="{0012B437-93D1-4C9B-A01E-52F41552E502}">
      <dgm:prSet/>
      <dgm:spPr/>
      <dgm:t>
        <a:bodyPr/>
        <a:lstStyle/>
        <a:p>
          <a:endParaRPr lang="en-US"/>
        </a:p>
      </dgm:t>
    </dgm:pt>
    <dgm:pt modelId="{39203747-5211-4832-A8AE-B2D7C06A8D30}" type="sibTrans" cxnId="{0012B437-93D1-4C9B-A01E-52F41552E502}">
      <dgm:prSet/>
      <dgm:spPr/>
      <dgm:t>
        <a:bodyPr/>
        <a:lstStyle/>
        <a:p>
          <a:endParaRPr lang="en-US"/>
        </a:p>
      </dgm:t>
    </dgm:pt>
    <dgm:pt modelId="{B08225AC-DE86-4039-AB14-EA8EED2EAD9E}">
      <dgm:prSet phldrT="[Text]" custT="1"/>
      <dgm:spPr>
        <a:solidFill>
          <a:srgbClr val="8FBBB2"/>
        </a:solidFill>
      </dgm:spPr>
      <dgm:t>
        <a:bodyPr/>
        <a:lstStyle/>
        <a:p>
          <a:r>
            <a:rPr lang="en-US" sz="1800" b="1" dirty="0" smtClean="0">
              <a:solidFill>
                <a:schemeClr val="tx1"/>
              </a:solidFill>
            </a:rPr>
            <a:t>8 webinars</a:t>
          </a:r>
          <a:endParaRPr lang="en-US" sz="1800" b="1" dirty="0">
            <a:solidFill>
              <a:schemeClr val="tx1"/>
            </a:solidFill>
          </a:endParaRPr>
        </a:p>
      </dgm:t>
    </dgm:pt>
    <dgm:pt modelId="{0AAFBFCE-B4D9-4ADD-BA3D-96A10E5CFF9F}" type="parTrans" cxnId="{60D3550D-BA72-45CB-8193-54DEBE7FECC3}">
      <dgm:prSet/>
      <dgm:spPr/>
      <dgm:t>
        <a:bodyPr/>
        <a:lstStyle/>
        <a:p>
          <a:endParaRPr lang="en-US"/>
        </a:p>
      </dgm:t>
    </dgm:pt>
    <dgm:pt modelId="{E92CDE57-5209-4DE0-B099-D00F7DA7AB3B}" type="sibTrans" cxnId="{60D3550D-BA72-45CB-8193-54DEBE7FECC3}">
      <dgm:prSet/>
      <dgm:spPr>
        <a:solidFill>
          <a:schemeClr val="bg1">
            <a:lumMod val="85000"/>
          </a:schemeClr>
        </a:solidFill>
      </dgm:spPr>
      <dgm:t>
        <a:bodyPr/>
        <a:lstStyle/>
        <a:p>
          <a:endParaRPr lang="en-US"/>
        </a:p>
      </dgm:t>
    </dgm:pt>
    <dgm:pt modelId="{56DA4779-C8F0-4F9D-AFFA-5D8780BA413C}">
      <dgm:prSet phldrT="[Text]" custT="1"/>
      <dgm:spPr>
        <a:solidFill>
          <a:srgbClr val="73A99D"/>
        </a:solidFill>
      </dgm:spPr>
      <dgm:t>
        <a:bodyPr/>
        <a:lstStyle/>
        <a:p>
          <a:r>
            <a:rPr lang="en-US" sz="1600" b="1" dirty="0" smtClean="0">
              <a:solidFill>
                <a:schemeClr val="tx1"/>
              </a:solidFill>
            </a:rPr>
            <a:t>4 conference workshops</a:t>
          </a:r>
          <a:endParaRPr lang="en-US" sz="1600" b="1" dirty="0">
            <a:solidFill>
              <a:schemeClr val="tx1"/>
            </a:solidFill>
          </a:endParaRPr>
        </a:p>
      </dgm:t>
    </dgm:pt>
    <dgm:pt modelId="{02F1EA7E-A85E-47A3-BDA3-EB9FF3144EA2}" type="parTrans" cxnId="{E09A0BD6-9289-4D9B-8506-EECB5735052D}">
      <dgm:prSet/>
      <dgm:spPr/>
      <dgm:t>
        <a:bodyPr/>
        <a:lstStyle/>
        <a:p>
          <a:endParaRPr lang="en-US"/>
        </a:p>
      </dgm:t>
    </dgm:pt>
    <dgm:pt modelId="{B26FA09C-536E-440B-8DE4-70DA789E663F}" type="sibTrans" cxnId="{E09A0BD6-9289-4D9B-8506-EECB5735052D}">
      <dgm:prSet/>
      <dgm:spPr>
        <a:solidFill>
          <a:schemeClr val="bg1">
            <a:lumMod val="85000"/>
          </a:schemeClr>
        </a:solidFill>
      </dgm:spPr>
      <dgm:t>
        <a:bodyPr/>
        <a:lstStyle/>
        <a:p>
          <a:endParaRPr lang="en-US"/>
        </a:p>
      </dgm:t>
    </dgm:pt>
    <dgm:pt modelId="{14088A70-6D33-4554-8227-F6B8265D8904}">
      <dgm:prSet phldrT="[Text]" custT="1"/>
      <dgm:spPr>
        <a:solidFill>
          <a:srgbClr val="8FBBB2"/>
        </a:solidFill>
      </dgm:spPr>
      <dgm:t>
        <a:bodyPr/>
        <a:lstStyle/>
        <a:p>
          <a:pPr>
            <a:lnSpc>
              <a:spcPct val="0"/>
            </a:lnSpc>
            <a:spcAft>
              <a:spcPct val="35000"/>
            </a:spcAft>
          </a:pPr>
          <a:r>
            <a:rPr lang="en-US" sz="1800" b="1" dirty="0" smtClean="0">
              <a:solidFill>
                <a:schemeClr val="tx1"/>
              </a:solidFill>
            </a:rPr>
            <a:t>8 </a:t>
          </a:r>
        </a:p>
        <a:p>
          <a:pPr>
            <a:lnSpc>
              <a:spcPct val="0"/>
            </a:lnSpc>
            <a:spcAft>
              <a:spcPct val="35000"/>
            </a:spcAft>
          </a:pPr>
          <a:endParaRPr lang="en-US" sz="1800" b="1" dirty="0" smtClean="0">
            <a:solidFill>
              <a:schemeClr val="tx1"/>
            </a:solidFill>
          </a:endParaRPr>
        </a:p>
        <a:p>
          <a:pPr>
            <a:lnSpc>
              <a:spcPct val="0"/>
            </a:lnSpc>
            <a:spcAft>
              <a:spcPts val="0"/>
            </a:spcAft>
          </a:pPr>
          <a:r>
            <a:rPr lang="en-US" sz="1800" b="1" dirty="0" smtClean="0">
              <a:solidFill>
                <a:schemeClr val="tx1"/>
              </a:solidFill>
            </a:rPr>
            <a:t>surveys</a:t>
          </a:r>
          <a:endParaRPr lang="en-US" sz="1800" b="1" dirty="0">
            <a:solidFill>
              <a:schemeClr val="tx1"/>
            </a:solidFill>
          </a:endParaRPr>
        </a:p>
      </dgm:t>
    </dgm:pt>
    <dgm:pt modelId="{A1F55E8F-2C24-4A18-A7A0-8D835650B803}" type="parTrans" cxnId="{57870D47-A30F-4076-944B-6A7D237E7ECA}">
      <dgm:prSet/>
      <dgm:spPr/>
      <dgm:t>
        <a:bodyPr/>
        <a:lstStyle/>
        <a:p>
          <a:endParaRPr lang="en-US"/>
        </a:p>
      </dgm:t>
    </dgm:pt>
    <dgm:pt modelId="{DA4129E6-4E5D-4D3A-8203-48605FBE06B6}" type="sibTrans" cxnId="{57870D47-A30F-4076-944B-6A7D237E7ECA}">
      <dgm:prSet/>
      <dgm:spPr>
        <a:solidFill>
          <a:schemeClr val="bg1">
            <a:lumMod val="85000"/>
          </a:schemeClr>
        </a:solidFill>
      </dgm:spPr>
      <dgm:t>
        <a:bodyPr/>
        <a:lstStyle/>
        <a:p>
          <a:endParaRPr lang="en-US"/>
        </a:p>
      </dgm:t>
    </dgm:pt>
    <dgm:pt modelId="{AD3FB55C-D086-49C0-A0FB-56AB776BC982}">
      <dgm:prSet phldrT="[Text]" custT="1"/>
      <dgm:spPr>
        <a:solidFill>
          <a:srgbClr val="8FBBB2"/>
        </a:solidFill>
      </dgm:spPr>
      <dgm:t>
        <a:bodyPr/>
        <a:lstStyle/>
        <a:p>
          <a:r>
            <a:rPr lang="en-US" sz="1600" b="1" dirty="0" smtClean="0">
              <a:solidFill>
                <a:schemeClr val="tx1"/>
              </a:solidFill>
            </a:rPr>
            <a:t>12 focus group discussions</a:t>
          </a:r>
          <a:endParaRPr lang="en-US" sz="1600" b="1" dirty="0">
            <a:solidFill>
              <a:schemeClr val="tx1"/>
            </a:solidFill>
          </a:endParaRPr>
        </a:p>
      </dgm:t>
    </dgm:pt>
    <dgm:pt modelId="{59671194-3093-48AF-BCD2-D9B9A8B0BCB5}" type="parTrans" cxnId="{16704E93-C250-4612-BB1A-139FDE8C9F1D}">
      <dgm:prSet/>
      <dgm:spPr/>
      <dgm:t>
        <a:bodyPr/>
        <a:lstStyle/>
        <a:p>
          <a:endParaRPr lang="en-US"/>
        </a:p>
      </dgm:t>
    </dgm:pt>
    <dgm:pt modelId="{52D2FA8F-34AB-453E-9B38-56BE131139B6}" type="sibTrans" cxnId="{16704E93-C250-4612-BB1A-139FDE8C9F1D}">
      <dgm:prSet/>
      <dgm:spPr>
        <a:solidFill>
          <a:schemeClr val="bg1">
            <a:lumMod val="85000"/>
          </a:schemeClr>
        </a:solidFill>
      </dgm:spPr>
      <dgm:t>
        <a:bodyPr/>
        <a:lstStyle/>
        <a:p>
          <a:endParaRPr lang="en-US"/>
        </a:p>
      </dgm:t>
    </dgm:pt>
    <dgm:pt modelId="{211EC411-7487-4C1A-9FF9-7A071BBC7FB2}" type="pres">
      <dgm:prSet presAssocID="{EDD6C237-A5CA-4D06-9B17-4F140EAC2D80}" presName="Name0" presStyleCnt="0">
        <dgm:presLayoutVars>
          <dgm:chMax val="1"/>
          <dgm:dir/>
          <dgm:animLvl val="ctr"/>
          <dgm:resizeHandles val="exact"/>
        </dgm:presLayoutVars>
      </dgm:prSet>
      <dgm:spPr/>
      <dgm:t>
        <a:bodyPr/>
        <a:lstStyle/>
        <a:p>
          <a:endParaRPr lang="en-US"/>
        </a:p>
      </dgm:t>
    </dgm:pt>
    <dgm:pt modelId="{E19BCC6A-BCB7-4817-A2CF-A5DA9A3F16BF}" type="pres">
      <dgm:prSet presAssocID="{0788914D-8FE4-4C29-8275-F8FD8DDD358F}" presName="centerShape" presStyleLbl="node0" presStyleIdx="0" presStyleCnt="1"/>
      <dgm:spPr/>
      <dgm:t>
        <a:bodyPr/>
        <a:lstStyle/>
        <a:p>
          <a:endParaRPr lang="en-US"/>
        </a:p>
      </dgm:t>
    </dgm:pt>
    <dgm:pt modelId="{365E7479-71C2-418F-BE3E-8571E99EFAB7}" type="pres">
      <dgm:prSet presAssocID="{B08225AC-DE86-4039-AB14-EA8EED2EAD9E}" presName="node" presStyleLbl="node1" presStyleIdx="0" presStyleCnt="4" custScaleX="116730" custScaleY="107906">
        <dgm:presLayoutVars>
          <dgm:bulletEnabled val="1"/>
        </dgm:presLayoutVars>
      </dgm:prSet>
      <dgm:spPr/>
      <dgm:t>
        <a:bodyPr/>
        <a:lstStyle/>
        <a:p>
          <a:endParaRPr lang="en-US"/>
        </a:p>
      </dgm:t>
    </dgm:pt>
    <dgm:pt modelId="{08BF1EF0-3735-49B1-BC1F-F3A06F655F34}" type="pres">
      <dgm:prSet presAssocID="{B08225AC-DE86-4039-AB14-EA8EED2EAD9E}" presName="dummy" presStyleCnt="0"/>
      <dgm:spPr/>
    </dgm:pt>
    <dgm:pt modelId="{58FB0938-8558-4253-AAA7-D700DA0EDC72}" type="pres">
      <dgm:prSet presAssocID="{E92CDE57-5209-4DE0-B099-D00F7DA7AB3B}" presName="sibTrans" presStyleLbl="sibTrans2D1" presStyleIdx="0" presStyleCnt="4"/>
      <dgm:spPr/>
      <dgm:t>
        <a:bodyPr/>
        <a:lstStyle/>
        <a:p>
          <a:endParaRPr lang="en-US"/>
        </a:p>
      </dgm:t>
    </dgm:pt>
    <dgm:pt modelId="{47DFB686-F529-427A-B3E0-3FC6ED0C0BDD}" type="pres">
      <dgm:prSet presAssocID="{56DA4779-C8F0-4F9D-AFFA-5D8780BA413C}" presName="node" presStyleLbl="node1" presStyleIdx="1" presStyleCnt="4" custScaleX="122795" custScaleY="125275">
        <dgm:presLayoutVars>
          <dgm:bulletEnabled val="1"/>
        </dgm:presLayoutVars>
      </dgm:prSet>
      <dgm:spPr/>
      <dgm:t>
        <a:bodyPr/>
        <a:lstStyle/>
        <a:p>
          <a:endParaRPr lang="en-US"/>
        </a:p>
      </dgm:t>
    </dgm:pt>
    <dgm:pt modelId="{273AB5C2-DC10-4309-BCB0-D86ACAD234D6}" type="pres">
      <dgm:prSet presAssocID="{56DA4779-C8F0-4F9D-AFFA-5D8780BA413C}" presName="dummy" presStyleCnt="0"/>
      <dgm:spPr/>
    </dgm:pt>
    <dgm:pt modelId="{548C6741-AD1C-46C2-9415-6A790FD232A4}" type="pres">
      <dgm:prSet presAssocID="{B26FA09C-536E-440B-8DE4-70DA789E663F}" presName="sibTrans" presStyleLbl="sibTrans2D1" presStyleIdx="1" presStyleCnt="4"/>
      <dgm:spPr/>
      <dgm:t>
        <a:bodyPr/>
        <a:lstStyle/>
        <a:p>
          <a:endParaRPr lang="en-US"/>
        </a:p>
      </dgm:t>
    </dgm:pt>
    <dgm:pt modelId="{04558789-5F69-4E9F-A3B4-7AAE643C9C61}" type="pres">
      <dgm:prSet presAssocID="{14088A70-6D33-4554-8227-F6B8265D8904}" presName="node" presStyleLbl="node1" presStyleIdx="2" presStyleCnt="4" custScaleX="122630" custScaleY="115156" custRadScaleRad="99625" custRadScaleInc="-549">
        <dgm:presLayoutVars>
          <dgm:bulletEnabled val="1"/>
        </dgm:presLayoutVars>
      </dgm:prSet>
      <dgm:spPr/>
      <dgm:t>
        <a:bodyPr/>
        <a:lstStyle/>
        <a:p>
          <a:endParaRPr lang="en-US"/>
        </a:p>
      </dgm:t>
    </dgm:pt>
    <dgm:pt modelId="{FEA5A042-5819-49B3-B0CC-9C81E512412F}" type="pres">
      <dgm:prSet presAssocID="{14088A70-6D33-4554-8227-F6B8265D8904}" presName="dummy" presStyleCnt="0"/>
      <dgm:spPr/>
    </dgm:pt>
    <dgm:pt modelId="{2E7EF3F4-2F2E-4CEF-82EC-2F1FA971C79C}" type="pres">
      <dgm:prSet presAssocID="{DA4129E6-4E5D-4D3A-8203-48605FBE06B6}" presName="sibTrans" presStyleLbl="sibTrans2D1" presStyleIdx="2" presStyleCnt="4"/>
      <dgm:spPr/>
      <dgm:t>
        <a:bodyPr/>
        <a:lstStyle/>
        <a:p>
          <a:endParaRPr lang="en-US"/>
        </a:p>
      </dgm:t>
    </dgm:pt>
    <dgm:pt modelId="{FC9305FE-106E-4CE1-81A7-2A5184E4AF68}" type="pres">
      <dgm:prSet presAssocID="{AD3FB55C-D086-49C0-A0FB-56AB776BC982}" presName="node" presStyleLbl="node1" presStyleIdx="3" presStyleCnt="4" custScaleX="121060" custScaleY="115785">
        <dgm:presLayoutVars>
          <dgm:bulletEnabled val="1"/>
        </dgm:presLayoutVars>
      </dgm:prSet>
      <dgm:spPr/>
      <dgm:t>
        <a:bodyPr/>
        <a:lstStyle/>
        <a:p>
          <a:endParaRPr lang="en-US"/>
        </a:p>
      </dgm:t>
    </dgm:pt>
    <dgm:pt modelId="{BE8CFB79-DF6E-4CA3-823E-1C3819557046}" type="pres">
      <dgm:prSet presAssocID="{AD3FB55C-D086-49C0-A0FB-56AB776BC982}" presName="dummy" presStyleCnt="0"/>
      <dgm:spPr/>
    </dgm:pt>
    <dgm:pt modelId="{9288C7B6-8E66-4435-BBC9-0455D666FEF8}" type="pres">
      <dgm:prSet presAssocID="{52D2FA8F-34AB-453E-9B38-56BE131139B6}" presName="sibTrans" presStyleLbl="sibTrans2D1" presStyleIdx="3" presStyleCnt="4"/>
      <dgm:spPr/>
      <dgm:t>
        <a:bodyPr/>
        <a:lstStyle/>
        <a:p>
          <a:endParaRPr lang="en-US"/>
        </a:p>
      </dgm:t>
    </dgm:pt>
  </dgm:ptLst>
  <dgm:cxnLst>
    <dgm:cxn modelId="{2FEC20E3-87C8-4218-91D9-BBA9477768FB}" type="presOf" srcId="{52D2FA8F-34AB-453E-9B38-56BE131139B6}" destId="{9288C7B6-8E66-4435-BBC9-0455D666FEF8}" srcOrd="0" destOrd="0" presId="urn:microsoft.com/office/officeart/2005/8/layout/radial6"/>
    <dgm:cxn modelId="{16704E93-C250-4612-BB1A-139FDE8C9F1D}" srcId="{0788914D-8FE4-4C29-8275-F8FD8DDD358F}" destId="{AD3FB55C-D086-49C0-A0FB-56AB776BC982}" srcOrd="3" destOrd="0" parTransId="{59671194-3093-48AF-BCD2-D9B9A8B0BCB5}" sibTransId="{52D2FA8F-34AB-453E-9B38-56BE131139B6}"/>
    <dgm:cxn modelId="{60D3550D-BA72-45CB-8193-54DEBE7FECC3}" srcId="{0788914D-8FE4-4C29-8275-F8FD8DDD358F}" destId="{B08225AC-DE86-4039-AB14-EA8EED2EAD9E}" srcOrd="0" destOrd="0" parTransId="{0AAFBFCE-B4D9-4ADD-BA3D-96A10E5CFF9F}" sibTransId="{E92CDE57-5209-4DE0-B099-D00F7DA7AB3B}"/>
    <dgm:cxn modelId="{E09A0BD6-9289-4D9B-8506-EECB5735052D}" srcId="{0788914D-8FE4-4C29-8275-F8FD8DDD358F}" destId="{56DA4779-C8F0-4F9D-AFFA-5D8780BA413C}" srcOrd="1" destOrd="0" parTransId="{02F1EA7E-A85E-47A3-BDA3-EB9FF3144EA2}" sibTransId="{B26FA09C-536E-440B-8DE4-70DA789E663F}"/>
    <dgm:cxn modelId="{331013AD-D925-41AF-88E7-61AFAC1408FE}" type="presOf" srcId="{B26FA09C-536E-440B-8DE4-70DA789E663F}" destId="{548C6741-AD1C-46C2-9415-6A790FD232A4}" srcOrd="0" destOrd="0" presId="urn:microsoft.com/office/officeart/2005/8/layout/radial6"/>
    <dgm:cxn modelId="{06F32338-3A19-4953-B79A-6122D0C19CC5}" type="presOf" srcId="{56DA4779-C8F0-4F9D-AFFA-5D8780BA413C}" destId="{47DFB686-F529-427A-B3E0-3FC6ED0C0BDD}" srcOrd="0" destOrd="0" presId="urn:microsoft.com/office/officeart/2005/8/layout/radial6"/>
    <dgm:cxn modelId="{0E1335C5-3D44-4818-A064-59EA2FF960B2}" type="presOf" srcId="{EDD6C237-A5CA-4D06-9B17-4F140EAC2D80}" destId="{211EC411-7487-4C1A-9FF9-7A071BBC7FB2}" srcOrd="0" destOrd="0" presId="urn:microsoft.com/office/officeart/2005/8/layout/radial6"/>
    <dgm:cxn modelId="{50AB716D-C0D7-49F4-9B71-4B25373C4231}" type="presOf" srcId="{E92CDE57-5209-4DE0-B099-D00F7DA7AB3B}" destId="{58FB0938-8558-4253-AAA7-D700DA0EDC72}" srcOrd="0" destOrd="0" presId="urn:microsoft.com/office/officeart/2005/8/layout/radial6"/>
    <dgm:cxn modelId="{EE0BA637-99AF-490C-B6D6-839EB3473306}" type="presOf" srcId="{14088A70-6D33-4554-8227-F6B8265D8904}" destId="{04558789-5F69-4E9F-A3B4-7AAE643C9C61}" srcOrd="0" destOrd="0" presId="urn:microsoft.com/office/officeart/2005/8/layout/radial6"/>
    <dgm:cxn modelId="{80C0B5A2-C896-4431-B02C-5494E1D7AE40}" type="presOf" srcId="{B08225AC-DE86-4039-AB14-EA8EED2EAD9E}" destId="{365E7479-71C2-418F-BE3E-8571E99EFAB7}" srcOrd="0" destOrd="0" presId="urn:microsoft.com/office/officeart/2005/8/layout/radial6"/>
    <dgm:cxn modelId="{57870D47-A30F-4076-944B-6A7D237E7ECA}" srcId="{0788914D-8FE4-4C29-8275-F8FD8DDD358F}" destId="{14088A70-6D33-4554-8227-F6B8265D8904}" srcOrd="2" destOrd="0" parTransId="{A1F55E8F-2C24-4A18-A7A0-8D835650B803}" sibTransId="{DA4129E6-4E5D-4D3A-8203-48605FBE06B6}"/>
    <dgm:cxn modelId="{0012B437-93D1-4C9B-A01E-52F41552E502}" srcId="{EDD6C237-A5CA-4D06-9B17-4F140EAC2D80}" destId="{0788914D-8FE4-4C29-8275-F8FD8DDD358F}" srcOrd="0" destOrd="0" parTransId="{E9DB9C10-033E-418E-AAC8-1381867EF66D}" sibTransId="{39203747-5211-4832-A8AE-B2D7C06A8D30}"/>
    <dgm:cxn modelId="{90DE8905-3EE9-405C-89C4-6259FE6A29FF}" type="presOf" srcId="{AD3FB55C-D086-49C0-A0FB-56AB776BC982}" destId="{FC9305FE-106E-4CE1-81A7-2A5184E4AF68}" srcOrd="0" destOrd="0" presId="urn:microsoft.com/office/officeart/2005/8/layout/radial6"/>
    <dgm:cxn modelId="{CD56C552-5258-419B-9EC5-147C3522BD58}" type="presOf" srcId="{0788914D-8FE4-4C29-8275-F8FD8DDD358F}" destId="{E19BCC6A-BCB7-4817-A2CF-A5DA9A3F16BF}" srcOrd="0" destOrd="0" presId="urn:microsoft.com/office/officeart/2005/8/layout/radial6"/>
    <dgm:cxn modelId="{7BE48F55-50B7-487F-8D6B-535E5661CB1C}" type="presOf" srcId="{DA4129E6-4E5D-4D3A-8203-48605FBE06B6}" destId="{2E7EF3F4-2F2E-4CEF-82EC-2F1FA971C79C}" srcOrd="0" destOrd="0" presId="urn:microsoft.com/office/officeart/2005/8/layout/radial6"/>
    <dgm:cxn modelId="{C7840538-B127-4EF8-A19D-24FB5ACF9D9F}" type="presParOf" srcId="{211EC411-7487-4C1A-9FF9-7A071BBC7FB2}" destId="{E19BCC6A-BCB7-4817-A2CF-A5DA9A3F16BF}" srcOrd="0" destOrd="0" presId="urn:microsoft.com/office/officeart/2005/8/layout/radial6"/>
    <dgm:cxn modelId="{05B4D6B7-D9F7-4850-8941-D794995B9BE2}" type="presParOf" srcId="{211EC411-7487-4C1A-9FF9-7A071BBC7FB2}" destId="{365E7479-71C2-418F-BE3E-8571E99EFAB7}" srcOrd="1" destOrd="0" presId="urn:microsoft.com/office/officeart/2005/8/layout/radial6"/>
    <dgm:cxn modelId="{BE0E1C7A-86F0-4C71-9BF5-2A0853C9A2E5}" type="presParOf" srcId="{211EC411-7487-4C1A-9FF9-7A071BBC7FB2}" destId="{08BF1EF0-3735-49B1-BC1F-F3A06F655F34}" srcOrd="2" destOrd="0" presId="urn:microsoft.com/office/officeart/2005/8/layout/radial6"/>
    <dgm:cxn modelId="{0C82EB3A-C76E-43DB-8D2A-8EC3A4E03EAE}" type="presParOf" srcId="{211EC411-7487-4C1A-9FF9-7A071BBC7FB2}" destId="{58FB0938-8558-4253-AAA7-D700DA0EDC72}" srcOrd="3" destOrd="0" presId="urn:microsoft.com/office/officeart/2005/8/layout/radial6"/>
    <dgm:cxn modelId="{00F8D143-2EAB-4C08-A03C-59C225E8DD1D}" type="presParOf" srcId="{211EC411-7487-4C1A-9FF9-7A071BBC7FB2}" destId="{47DFB686-F529-427A-B3E0-3FC6ED0C0BDD}" srcOrd="4" destOrd="0" presId="urn:microsoft.com/office/officeart/2005/8/layout/radial6"/>
    <dgm:cxn modelId="{A8AEA068-9CB8-421E-909B-76DF71240167}" type="presParOf" srcId="{211EC411-7487-4C1A-9FF9-7A071BBC7FB2}" destId="{273AB5C2-DC10-4309-BCB0-D86ACAD234D6}" srcOrd="5" destOrd="0" presId="urn:microsoft.com/office/officeart/2005/8/layout/radial6"/>
    <dgm:cxn modelId="{2BF54935-410F-4281-A638-C50A706224E9}" type="presParOf" srcId="{211EC411-7487-4C1A-9FF9-7A071BBC7FB2}" destId="{548C6741-AD1C-46C2-9415-6A790FD232A4}" srcOrd="6" destOrd="0" presId="urn:microsoft.com/office/officeart/2005/8/layout/radial6"/>
    <dgm:cxn modelId="{07E137A2-7554-4E19-97AF-1F7988E94745}" type="presParOf" srcId="{211EC411-7487-4C1A-9FF9-7A071BBC7FB2}" destId="{04558789-5F69-4E9F-A3B4-7AAE643C9C61}" srcOrd="7" destOrd="0" presId="urn:microsoft.com/office/officeart/2005/8/layout/radial6"/>
    <dgm:cxn modelId="{BCE90D78-D2EE-4CC7-94E3-9D8753CCC811}" type="presParOf" srcId="{211EC411-7487-4C1A-9FF9-7A071BBC7FB2}" destId="{FEA5A042-5819-49B3-B0CC-9C81E512412F}" srcOrd="8" destOrd="0" presId="urn:microsoft.com/office/officeart/2005/8/layout/radial6"/>
    <dgm:cxn modelId="{465C05C5-FBB2-4BCE-AFFC-2B8AFCF600FD}" type="presParOf" srcId="{211EC411-7487-4C1A-9FF9-7A071BBC7FB2}" destId="{2E7EF3F4-2F2E-4CEF-82EC-2F1FA971C79C}" srcOrd="9" destOrd="0" presId="urn:microsoft.com/office/officeart/2005/8/layout/radial6"/>
    <dgm:cxn modelId="{61AA9B2C-AC55-41A5-9F5E-A9F80827777E}" type="presParOf" srcId="{211EC411-7487-4C1A-9FF9-7A071BBC7FB2}" destId="{FC9305FE-106E-4CE1-81A7-2A5184E4AF68}" srcOrd="10" destOrd="0" presId="urn:microsoft.com/office/officeart/2005/8/layout/radial6"/>
    <dgm:cxn modelId="{0125725A-3FA2-4998-997E-6B374A365B4A}" type="presParOf" srcId="{211EC411-7487-4C1A-9FF9-7A071BBC7FB2}" destId="{BE8CFB79-DF6E-4CA3-823E-1C3819557046}" srcOrd="11" destOrd="0" presId="urn:microsoft.com/office/officeart/2005/8/layout/radial6"/>
    <dgm:cxn modelId="{DC13FD2F-5E4D-47FD-9896-870CB05D80A9}" type="presParOf" srcId="{211EC411-7487-4C1A-9FF9-7A071BBC7FB2}" destId="{9288C7B6-8E66-4435-BBC9-0455D666FEF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8C7B6-8E66-4435-BBC9-0455D666FEF8}">
      <dsp:nvSpPr>
        <dsp:cNvPr id="0" name=""/>
        <dsp:cNvSpPr/>
      </dsp:nvSpPr>
      <dsp:spPr>
        <a:xfrm>
          <a:off x="2240429" y="539528"/>
          <a:ext cx="3738285" cy="3738285"/>
        </a:xfrm>
        <a:prstGeom prst="blockArc">
          <a:avLst>
            <a:gd name="adj1" fmla="val 10800000"/>
            <a:gd name="adj2" fmla="val 16200000"/>
            <a:gd name="adj3" fmla="val 4643"/>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2E7EF3F4-2F2E-4CEF-82EC-2F1FA971C79C}">
      <dsp:nvSpPr>
        <dsp:cNvPr id="0" name=""/>
        <dsp:cNvSpPr/>
      </dsp:nvSpPr>
      <dsp:spPr>
        <a:xfrm>
          <a:off x="2240416" y="532681"/>
          <a:ext cx="3738285" cy="3738285"/>
        </a:xfrm>
        <a:prstGeom prst="blockArc">
          <a:avLst>
            <a:gd name="adj1" fmla="val 5390131"/>
            <a:gd name="adj2" fmla="val 10787108"/>
            <a:gd name="adj3" fmla="val 4643"/>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548C6741-AD1C-46C2-9415-6A790FD232A4}">
      <dsp:nvSpPr>
        <dsp:cNvPr id="0" name=""/>
        <dsp:cNvSpPr/>
      </dsp:nvSpPr>
      <dsp:spPr>
        <a:xfrm>
          <a:off x="2240442" y="532681"/>
          <a:ext cx="3738285" cy="3738285"/>
        </a:xfrm>
        <a:prstGeom prst="blockArc">
          <a:avLst>
            <a:gd name="adj1" fmla="val 12892"/>
            <a:gd name="adj2" fmla="val 5390179"/>
            <a:gd name="adj3" fmla="val 4643"/>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58FB0938-8558-4253-AAA7-D700DA0EDC72}">
      <dsp:nvSpPr>
        <dsp:cNvPr id="0" name=""/>
        <dsp:cNvSpPr/>
      </dsp:nvSpPr>
      <dsp:spPr>
        <a:xfrm>
          <a:off x="2240429" y="539528"/>
          <a:ext cx="3738285" cy="3738285"/>
        </a:xfrm>
        <a:prstGeom prst="blockArc">
          <a:avLst>
            <a:gd name="adj1" fmla="val 16200000"/>
            <a:gd name="adj2" fmla="val 0"/>
            <a:gd name="adj3" fmla="val 4643"/>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19BCC6A-BCB7-4817-A2CF-A5DA9A3F16BF}">
      <dsp:nvSpPr>
        <dsp:cNvPr id="0" name=""/>
        <dsp:cNvSpPr/>
      </dsp:nvSpPr>
      <dsp:spPr>
        <a:xfrm>
          <a:off x="3248638" y="1547737"/>
          <a:ext cx="1721866" cy="1721866"/>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30 consultations </a:t>
          </a:r>
        </a:p>
        <a:p>
          <a:pPr lvl="0" algn="ctr" defTabSz="711200">
            <a:lnSpc>
              <a:spcPct val="90000"/>
            </a:lnSpc>
            <a:spcBef>
              <a:spcPct val="0"/>
            </a:spcBef>
            <a:spcAft>
              <a:spcPct val="35000"/>
            </a:spcAft>
          </a:pPr>
          <a:r>
            <a:rPr lang="en-US" sz="1600" b="1" kern="1200" dirty="0" smtClean="0"/>
            <a:t>850 respondents</a:t>
          </a:r>
          <a:endParaRPr lang="en-US" sz="1600" b="1" kern="1200" dirty="0"/>
        </a:p>
      </dsp:txBody>
      <dsp:txXfrm>
        <a:off x="3500799" y="1799898"/>
        <a:ext cx="1217544" cy="1217544"/>
      </dsp:txXfrm>
    </dsp:sp>
    <dsp:sp modelId="{365E7479-71C2-418F-BE3E-8571E99EFAB7}">
      <dsp:nvSpPr>
        <dsp:cNvPr id="0" name=""/>
        <dsp:cNvSpPr/>
      </dsp:nvSpPr>
      <dsp:spPr>
        <a:xfrm>
          <a:off x="3406094" y="-67379"/>
          <a:ext cx="1406954" cy="1300598"/>
        </a:xfrm>
        <a:prstGeom prst="ellipse">
          <a:avLst/>
        </a:prstGeom>
        <a:solidFill>
          <a:srgbClr val="8FBB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8 webinars</a:t>
          </a:r>
          <a:endParaRPr lang="en-US" sz="1800" b="1" kern="1200" dirty="0">
            <a:solidFill>
              <a:schemeClr val="tx1"/>
            </a:solidFill>
          </a:endParaRPr>
        </a:p>
      </dsp:txBody>
      <dsp:txXfrm>
        <a:off x="3612138" y="123089"/>
        <a:ext cx="994866" cy="919662"/>
      </dsp:txXfrm>
    </dsp:sp>
    <dsp:sp modelId="{47DFB686-F529-427A-B3E0-3FC6ED0C0BDD}">
      <dsp:nvSpPr>
        <dsp:cNvPr id="0" name=""/>
        <dsp:cNvSpPr/>
      </dsp:nvSpPr>
      <dsp:spPr>
        <a:xfrm>
          <a:off x="5195295" y="1653696"/>
          <a:ext cx="1480056" cy="1509948"/>
        </a:xfrm>
        <a:prstGeom prst="ellipse">
          <a:avLst/>
        </a:prstGeom>
        <a:solidFill>
          <a:srgbClr val="73A9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4 conference workshops</a:t>
          </a:r>
          <a:endParaRPr lang="en-US" sz="1600" b="1" kern="1200" dirty="0">
            <a:solidFill>
              <a:schemeClr val="tx1"/>
            </a:solidFill>
          </a:endParaRPr>
        </a:p>
      </dsp:txBody>
      <dsp:txXfrm>
        <a:off x="5412044" y="1874823"/>
        <a:ext cx="1046558" cy="1067694"/>
      </dsp:txXfrm>
    </dsp:sp>
    <dsp:sp modelId="{04558789-5F69-4E9F-A3B4-7AAE643C9C61}">
      <dsp:nvSpPr>
        <dsp:cNvPr id="0" name=""/>
        <dsp:cNvSpPr/>
      </dsp:nvSpPr>
      <dsp:spPr>
        <a:xfrm>
          <a:off x="3375766" y="3533576"/>
          <a:ext cx="1478067" cy="1387983"/>
        </a:xfrm>
        <a:prstGeom prst="ellipse">
          <a:avLst/>
        </a:prstGeom>
        <a:solidFill>
          <a:srgbClr val="8FBB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0"/>
            </a:lnSpc>
            <a:spcBef>
              <a:spcPct val="0"/>
            </a:spcBef>
            <a:spcAft>
              <a:spcPct val="35000"/>
            </a:spcAft>
          </a:pPr>
          <a:r>
            <a:rPr lang="en-US" sz="1800" b="1" kern="1200" dirty="0" smtClean="0">
              <a:solidFill>
                <a:schemeClr val="tx1"/>
              </a:solidFill>
            </a:rPr>
            <a:t>8 </a:t>
          </a:r>
        </a:p>
        <a:p>
          <a:pPr lvl="0" algn="ctr" defTabSz="800100">
            <a:lnSpc>
              <a:spcPct val="0"/>
            </a:lnSpc>
            <a:spcBef>
              <a:spcPct val="0"/>
            </a:spcBef>
            <a:spcAft>
              <a:spcPct val="35000"/>
            </a:spcAft>
          </a:pPr>
          <a:endParaRPr lang="en-US" sz="1800" b="1" kern="1200" dirty="0" smtClean="0">
            <a:solidFill>
              <a:schemeClr val="tx1"/>
            </a:solidFill>
          </a:endParaRPr>
        </a:p>
        <a:p>
          <a:pPr lvl="0" algn="ctr" defTabSz="800100">
            <a:lnSpc>
              <a:spcPct val="0"/>
            </a:lnSpc>
            <a:spcBef>
              <a:spcPct val="0"/>
            </a:spcBef>
            <a:spcAft>
              <a:spcPts val="0"/>
            </a:spcAft>
          </a:pPr>
          <a:r>
            <a:rPr lang="en-US" sz="1800" b="1" kern="1200" dirty="0" smtClean="0">
              <a:solidFill>
                <a:schemeClr val="tx1"/>
              </a:solidFill>
            </a:rPr>
            <a:t>surveys</a:t>
          </a:r>
          <a:endParaRPr lang="en-US" sz="1800" b="1" kern="1200" dirty="0">
            <a:solidFill>
              <a:schemeClr val="tx1"/>
            </a:solidFill>
          </a:endParaRPr>
        </a:p>
      </dsp:txBody>
      <dsp:txXfrm>
        <a:off x="3592224" y="3736841"/>
        <a:ext cx="1045151" cy="981453"/>
      </dsp:txXfrm>
    </dsp:sp>
    <dsp:sp modelId="{FC9305FE-106E-4CE1-81A7-2A5184E4AF68}">
      <dsp:nvSpPr>
        <dsp:cNvPr id="0" name=""/>
        <dsp:cNvSpPr/>
      </dsp:nvSpPr>
      <dsp:spPr>
        <a:xfrm>
          <a:off x="1554248" y="1710888"/>
          <a:ext cx="1459144" cy="1395564"/>
        </a:xfrm>
        <a:prstGeom prst="ellipse">
          <a:avLst/>
        </a:prstGeom>
        <a:solidFill>
          <a:srgbClr val="8FBB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12 focus group discussions</a:t>
          </a:r>
          <a:endParaRPr lang="en-US" sz="1600" b="1" kern="1200" dirty="0">
            <a:solidFill>
              <a:schemeClr val="tx1"/>
            </a:solidFill>
          </a:endParaRPr>
        </a:p>
      </dsp:txBody>
      <dsp:txXfrm>
        <a:off x="1767935" y="1915264"/>
        <a:ext cx="1031770" cy="9868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3D1DD89-F24F-421B-B0F0-F05B4E987DFE}" type="datetimeFigureOut">
              <a:rPr lang="en-CA" smtClean="0"/>
              <a:t>2019-10-04</a:t>
            </a:fld>
            <a:endParaRPr lang="en-CA"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3CFEE88-D6C6-41FD-8E8D-1900B50345DB}" type="slidenum">
              <a:rPr lang="en-CA" smtClean="0"/>
              <a:t>‹#›</a:t>
            </a:fld>
            <a:endParaRPr lang="en-CA" dirty="0"/>
          </a:p>
        </p:txBody>
      </p:sp>
    </p:spTree>
    <p:extLst>
      <p:ext uri="{BB962C8B-B14F-4D97-AF65-F5344CB8AC3E}">
        <p14:creationId xmlns:p14="http://schemas.microsoft.com/office/powerpoint/2010/main" val="986558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76548C-AB04-4979-9B1F-D6A0EF4A60B0}" type="datetimeFigureOut">
              <a:rPr lang="en-CA" smtClean="0"/>
              <a:t>2019-10-04</a:t>
            </a:fld>
            <a:endParaRPr lang="en-CA"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5ECBAB2-E518-4985-8DAE-B9F37547ADA8}" type="slidenum">
              <a:rPr lang="en-CA" smtClean="0"/>
              <a:t>‹#›</a:t>
            </a:fld>
            <a:endParaRPr lang="en-CA" dirty="0"/>
          </a:p>
        </p:txBody>
      </p:sp>
    </p:spTree>
    <p:extLst>
      <p:ext uri="{BB962C8B-B14F-4D97-AF65-F5344CB8AC3E}">
        <p14:creationId xmlns:p14="http://schemas.microsoft.com/office/powerpoint/2010/main" val="223783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eforum.org/reports/the-global-gender-gap-report-201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1</a:t>
            </a:fld>
            <a:endParaRPr lang="en-CA" dirty="0"/>
          </a:p>
        </p:txBody>
      </p:sp>
    </p:spTree>
    <p:extLst>
      <p:ext uri="{BB962C8B-B14F-4D97-AF65-F5344CB8AC3E}">
        <p14:creationId xmlns:p14="http://schemas.microsoft.com/office/powerpoint/2010/main" val="272871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 identified barriers were categorized in four thematic action areas:  </a:t>
            </a:r>
          </a:p>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10</a:t>
            </a:fld>
            <a:endParaRPr lang="en-CA" dirty="0"/>
          </a:p>
        </p:txBody>
      </p:sp>
    </p:spTree>
    <p:extLst>
      <p:ext uri="{BB962C8B-B14F-4D97-AF65-F5344CB8AC3E}">
        <p14:creationId xmlns:p14="http://schemas.microsoft.com/office/powerpoint/2010/main" val="146070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11</a:t>
            </a:fld>
            <a:endParaRPr lang="en-CA" dirty="0"/>
          </a:p>
        </p:txBody>
      </p:sp>
    </p:spTree>
    <p:extLst>
      <p:ext uri="{BB962C8B-B14F-4D97-AF65-F5344CB8AC3E}">
        <p14:creationId xmlns:p14="http://schemas.microsoft.com/office/powerpoint/2010/main" val="51364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anose="020F0502020204030204" pitchFamily="34" charset="0"/>
                <a:ea typeface="Calibri" panose="020F0502020204030204" pitchFamily="34" charset="0"/>
                <a:cs typeface="Calibri" panose="020F0502020204030204" pitchFamily="34" charset="0"/>
              </a:rPr>
              <a:t>Mentorship has proven invaluable in the private and public sector when preparing the next generation of leaders, this is particularly relevant for women in politics.  Ensuing proper guidance support and the opportunity to speak to others who understand and can help navigate the complex reality of municipal politics:  Key themes include:</a:t>
            </a:r>
            <a:endParaRPr lang="en-CA"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15</a:t>
            </a:fld>
            <a:endParaRPr lang="en-CA" dirty="0"/>
          </a:p>
        </p:txBody>
      </p:sp>
    </p:spTree>
    <p:extLst>
      <p:ext uri="{BB962C8B-B14F-4D97-AF65-F5344CB8AC3E}">
        <p14:creationId xmlns:p14="http://schemas.microsoft.com/office/powerpoint/2010/main" val="333977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Information is power.  Without complete information people, no matter how talented or competent are unable to work to their potential. Gaps in information exist at all stages of the electoral journey from perceptions and understanding of the role, to how to apply, running successful campaigns to the ongoing learning as an elected official.  Clear, concise, easily accessible information, best practices and tools are required to facilitate the process for all candidates and elected officials.</a:t>
            </a:r>
          </a:p>
          <a:p>
            <a:r>
              <a:rPr lang="en-CA" sz="1200" kern="1200" dirty="0" smtClean="0">
                <a:solidFill>
                  <a:schemeClr val="tx1"/>
                </a:solidFill>
                <a:effectLst/>
                <a:latin typeface="+mn-lt"/>
                <a:ea typeface="+mn-ea"/>
                <a:cs typeface="+mn-cs"/>
              </a:rPr>
              <a:t> </a:t>
            </a:r>
          </a:p>
          <a:p>
            <a:pPr lvl="1"/>
            <a:r>
              <a:rPr lang="en-CA" sz="1200" b="1" kern="1200" dirty="0" smtClean="0">
                <a:solidFill>
                  <a:schemeClr val="tx1"/>
                </a:solidFill>
                <a:effectLst/>
                <a:latin typeface="+mn-lt"/>
                <a:ea typeface="+mn-ea"/>
                <a:cs typeface="+mn-cs"/>
              </a:rPr>
              <a:t>Redressing information gaps at all stages-- from attracting potential candidates, running successful campaigns and transitioning into the elected role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Mandatory training for individuals running for council on council roles, responsibilities, key functions, etc. (to be implemented at the local level, regional level)</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“Mock council meetings” with relevant issues to walk potential candidates through a meeting to increase familiarity and realistic sense of how to be effective (to be implemented at the local level, regional level and national level)</a:t>
            </a:r>
          </a:p>
          <a:p>
            <a:r>
              <a:rPr lang="en-CA" sz="1200" kern="1200" dirty="0" smtClean="0">
                <a:solidFill>
                  <a:schemeClr val="tx1"/>
                </a:solidFill>
                <a:effectLst/>
                <a:latin typeface="+mn-lt"/>
                <a:ea typeface="+mn-ea"/>
                <a:cs typeface="+mn-cs"/>
              </a:rPr>
              <a:t> </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3.2 Increased dissemination and sharing of existing tools – Knowledge hub</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Online surveys and interviews for former advisory body members to ask them about barriers they saw and suggestions on how to make it easier for women of visible minorities to become members(to be implemented at the local level, regional level)</a:t>
            </a:r>
          </a:p>
          <a:p>
            <a:pPr lvl="0"/>
            <a:r>
              <a:rPr lang="en-CA" sz="1200" kern="1200" dirty="0" smtClean="0">
                <a:solidFill>
                  <a:schemeClr val="tx1"/>
                </a:solidFill>
                <a:effectLst/>
                <a:latin typeface="+mn-lt"/>
                <a:ea typeface="+mn-ea"/>
                <a:cs typeface="+mn-cs"/>
              </a:rPr>
              <a:t>Share existing models – easier to secure buy in if a municipality can show or learn from another municipality (to be implemented at the local level, regional level)</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3.3 Active programs to increase awareness and positive perceptions of municipal politics</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Funding for ongoing training and require councillors to earn a certain number of learning or training credits each year and ensure that relevant learning opportunities are easily accessible (to be implemented at the local level, regional level)</a:t>
            </a:r>
          </a:p>
          <a:p>
            <a:pPr lvl="0"/>
            <a:r>
              <a:rPr lang="en-CA" sz="1200" kern="1200" dirty="0" smtClean="0">
                <a:solidFill>
                  <a:schemeClr val="tx1"/>
                </a:solidFill>
                <a:effectLst/>
                <a:latin typeface="+mn-lt"/>
                <a:ea typeface="+mn-ea"/>
                <a:cs typeface="+mn-cs"/>
              </a:rPr>
              <a:t>Conduct an analysis of the different campaigns nationally and international to create a platform of best practices and tools to share before municipal elections</a:t>
            </a:r>
          </a:p>
          <a:p>
            <a:r>
              <a:rPr lang="en-CA" sz="1200" kern="1200" dirty="0" smtClean="0">
                <a:solidFill>
                  <a:schemeClr val="tx1"/>
                </a:solidFill>
                <a:effectLst/>
                <a:latin typeface="+mn-lt"/>
                <a:ea typeface="+mn-ea"/>
                <a:cs typeface="+mn-cs"/>
              </a:rPr>
              <a:t>(to be implemented at the regional level and national level)</a:t>
            </a: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3.4 Collection and sharing of data; Informed decisions are based on knowledge and data; unfortunately globally there is a lack of data about the participation of women in local government. In order to have effective solutions for women in local government better disaggregated data collection is required.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Collect information, by gender, ethnicity, and identity to better showcase the gaps and how to address them (to be implemented at the regional level and national level)</a:t>
            </a:r>
          </a:p>
          <a:p>
            <a:pPr lvl="0"/>
            <a:r>
              <a:rPr lang="en-CA" sz="1200" kern="1200" dirty="0" smtClean="0">
                <a:solidFill>
                  <a:schemeClr val="tx1"/>
                </a:solidFill>
                <a:effectLst/>
                <a:latin typeface="+mn-lt"/>
                <a:ea typeface="+mn-ea"/>
                <a:cs typeface="+mn-cs"/>
              </a:rPr>
              <a:t>Run a positive image campaign addressing negative PR issue regarding the role’s of  mayors and council – (to be implemented at the regional level and national level)</a:t>
            </a:r>
          </a:p>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17</a:t>
            </a:fld>
            <a:endParaRPr lang="en-CA" dirty="0"/>
          </a:p>
        </p:txBody>
      </p:sp>
    </p:spTree>
    <p:extLst>
      <p:ext uri="{BB962C8B-B14F-4D97-AF65-F5344CB8AC3E}">
        <p14:creationId xmlns:p14="http://schemas.microsoft.com/office/powerpoint/2010/main" val="131655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18</a:t>
            </a:fld>
            <a:endParaRPr lang="en-CA" dirty="0"/>
          </a:p>
        </p:txBody>
      </p:sp>
    </p:spTree>
    <p:extLst>
      <p:ext uri="{BB962C8B-B14F-4D97-AF65-F5344CB8AC3E}">
        <p14:creationId xmlns:p14="http://schemas.microsoft.com/office/powerpoint/2010/main" val="206585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World Economic Forum’s (WEF) </a:t>
            </a:r>
            <a:r>
              <a:rPr lang="en-CA" sz="1200" b="1" i="1" u="none" strike="noStrike" kern="1200" dirty="0" smtClean="0">
                <a:solidFill>
                  <a:schemeClr val="tx1"/>
                </a:solidFill>
                <a:effectLst/>
                <a:latin typeface="+mn-lt"/>
                <a:ea typeface="+mn-ea"/>
                <a:cs typeface="+mn-cs"/>
                <a:hlinkClick r:id="rId3"/>
              </a:rPr>
              <a:t>Global Gender Gap Report 2018</a:t>
            </a:r>
            <a:r>
              <a:rPr lang="en-CA" sz="1200" b="0" i="0" kern="1200" dirty="0" smtClean="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2</a:t>
            </a:fld>
            <a:endParaRPr lang="en-CA" dirty="0"/>
          </a:p>
        </p:txBody>
      </p:sp>
    </p:spTree>
    <p:extLst>
      <p:ext uri="{BB962C8B-B14F-4D97-AF65-F5344CB8AC3E}">
        <p14:creationId xmlns:p14="http://schemas.microsoft.com/office/powerpoint/2010/main" val="248577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CBAB2-E518-4985-8DAE-B9F37547ADA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86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CBAB2-E518-4985-8DAE-B9F37547ADA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71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5</a:t>
            </a:fld>
            <a:endParaRPr lang="en-CA" dirty="0"/>
          </a:p>
        </p:txBody>
      </p:sp>
    </p:spTree>
    <p:extLst>
      <p:ext uri="{BB962C8B-B14F-4D97-AF65-F5344CB8AC3E}">
        <p14:creationId xmlns:p14="http://schemas.microsoft.com/office/powerpoint/2010/main" val="344721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6</a:t>
            </a:fld>
            <a:endParaRPr lang="en-CA" dirty="0"/>
          </a:p>
        </p:txBody>
      </p:sp>
    </p:spTree>
    <p:extLst>
      <p:ext uri="{BB962C8B-B14F-4D97-AF65-F5344CB8AC3E}">
        <p14:creationId xmlns:p14="http://schemas.microsoft.com/office/powerpoint/2010/main" val="304645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 identified barriers were categorized in four thematic action areas:  </a:t>
            </a:r>
          </a:p>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7</a:t>
            </a:fld>
            <a:endParaRPr lang="en-CA" dirty="0"/>
          </a:p>
        </p:txBody>
      </p:sp>
    </p:spTree>
    <p:extLst>
      <p:ext uri="{BB962C8B-B14F-4D97-AF65-F5344CB8AC3E}">
        <p14:creationId xmlns:p14="http://schemas.microsoft.com/office/powerpoint/2010/main" val="365066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8</a:t>
            </a:fld>
            <a:endParaRPr lang="en-CA" dirty="0"/>
          </a:p>
        </p:txBody>
      </p:sp>
    </p:spTree>
    <p:extLst>
      <p:ext uri="{BB962C8B-B14F-4D97-AF65-F5344CB8AC3E}">
        <p14:creationId xmlns:p14="http://schemas.microsoft.com/office/powerpoint/2010/main" val="35942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 identified barriers were categorized in four thematic action areas:  </a:t>
            </a:r>
          </a:p>
          <a:p>
            <a:endParaRPr lang="en-CA" dirty="0"/>
          </a:p>
        </p:txBody>
      </p:sp>
      <p:sp>
        <p:nvSpPr>
          <p:cNvPr id="4" name="Slide Number Placeholder 3"/>
          <p:cNvSpPr>
            <a:spLocks noGrp="1"/>
          </p:cNvSpPr>
          <p:nvPr>
            <p:ph type="sldNum" sz="quarter" idx="10"/>
          </p:nvPr>
        </p:nvSpPr>
        <p:spPr/>
        <p:txBody>
          <a:bodyPr/>
          <a:lstStyle/>
          <a:p>
            <a:fld id="{05ECBAB2-E518-4985-8DAE-B9F37547ADA8}" type="slidenum">
              <a:rPr lang="en-CA" smtClean="0"/>
              <a:t>9</a:t>
            </a:fld>
            <a:endParaRPr lang="en-CA" dirty="0"/>
          </a:p>
        </p:txBody>
      </p:sp>
    </p:spTree>
    <p:extLst>
      <p:ext uri="{BB962C8B-B14F-4D97-AF65-F5344CB8AC3E}">
        <p14:creationId xmlns:p14="http://schemas.microsoft.com/office/powerpoint/2010/main" val="1669900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133183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226938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251826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373362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410536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295801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376087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320175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146914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392916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768EB3-C679-6441-800B-781537AFDE44}" type="datetimeFigureOut">
              <a:rPr lang="en-US" smtClean="0"/>
              <a:t>10/4/2019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1BA684-E4CB-1240-ADEE-16A677E5CE88}" type="slidenum">
              <a:rPr lang="en-US" smtClean="0"/>
              <a:t>‹#›</a:t>
            </a:fld>
            <a:endParaRPr lang="en-US" dirty="0"/>
          </a:p>
        </p:txBody>
      </p:sp>
    </p:spTree>
    <p:extLst>
      <p:ext uri="{BB962C8B-B14F-4D97-AF65-F5344CB8AC3E}">
        <p14:creationId xmlns:p14="http://schemas.microsoft.com/office/powerpoint/2010/main" val="156222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FCM-pm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9038" y="6070600"/>
            <a:ext cx="2300419" cy="359585"/>
          </a:xfrm>
          <a:prstGeom prst="rect">
            <a:avLst/>
          </a:prstGeom>
        </p:spPr>
      </p:pic>
      <p:pic>
        <p:nvPicPr>
          <p:cNvPr id="8" name="Picture 7" descr="leaf-ppt-foote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1308" y="6181100"/>
            <a:ext cx="8471761" cy="626754"/>
          </a:xfrm>
          <a:prstGeom prst="rect">
            <a:avLst/>
          </a:prstGeom>
        </p:spPr>
      </p:pic>
    </p:spTree>
    <p:extLst>
      <p:ext uri="{BB962C8B-B14F-4D97-AF65-F5344CB8AC3E}">
        <p14:creationId xmlns:p14="http://schemas.microsoft.com/office/powerpoint/2010/main" val="2816109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1"/>
            </p:custDataLst>
          </p:nvPr>
        </p:nvSpPr>
        <p:spPr>
          <a:xfrm>
            <a:off x="59267" y="5485499"/>
            <a:ext cx="9025466" cy="1430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p:cNvSpPr/>
          <p:nvPr>
            <p:custDataLst>
              <p:tags r:id="rId2"/>
            </p:custDataLst>
          </p:nvPr>
        </p:nvSpPr>
        <p:spPr>
          <a:xfrm>
            <a:off x="833120" y="1825777"/>
            <a:ext cx="8310880" cy="1145363"/>
          </a:xfrm>
          <a:prstGeom prst="rect">
            <a:avLst/>
          </a:prstGeom>
          <a:gradFill flip="none" rotWithShape="1">
            <a:gsLst>
              <a:gs pos="0">
                <a:schemeClr val="bg1">
                  <a:lumMod val="65000"/>
                </a:schemeClr>
              </a:gs>
              <a:gs pos="100000">
                <a:schemeClr val="bg1">
                  <a:lumMod val="9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 name="Rectangle 7"/>
          <p:cNvSpPr/>
          <p:nvPr>
            <p:custDataLst>
              <p:tags r:id="rId3"/>
            </p:custDataLst>
          </p:nvPr>
        </p:nvSpPr>
        <p:spPr>
          <a:xfrm>
            <a:off x="833120" y="5992040"/>
            <a:ext cx="3187735" cy="528320"/>
          </a:xfrm>
          <a:prstGeom prst="rect">
            <a:avLst/>
          </a:prstGeom>
          <a:solidFill>
            <a:srgbClr val="82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By: </a:t>
            </a:r>
            <a:r>
              <a:rPr lang="en-US" dirty="0" smtClean="0"/>
              <a:t>St</a:t>
            </a:r>
            <a:r>
              <a:rPr lang="fr-CA" dirty="0"/>
              <a:t>é</a:t>
            </a:r>
            <a:r>
              <a:rPr lang="en-US" dirty="0" err="1" smtClean="0"/>
              <a:t>phanie</a:t>
            </a:r>
            <a:r>
              <a:rPr lang="en-US" dirty="0" smtClean="0"/>
              <a:t> </a:t>
            </a:r>
            <a:r>
              <a:rPr lang="en-US" dirty="0"/>
              <a:t>Hoey- </a:t>
            </a:r>
          </a:p>
          <a:p>
            <a:pPr algn="ctr"/>
            <a:r>
              <a:rPr lang="en-US" dirty="0" smtClean="0"/>
              <a:t>October 5, 2019</a:t>
            </a:r>
            <a:endParaRPr lang="en-US" dirty="0"/>
          </a:p>
        </p:txBody>
      </p:sp>
      <p:sp>
        <p:nvSpPr>
          <p:cNvPr id="3" name="Rectangle 2"/>
          <p:cNvSpPr/>
          <p:nvPr>
            <p:custDataLst>
              <p:tags r:id="rId4"/>
            </p:custDataLst>
          </p:nvPr>
        </p:nvSpPr>
        <p:spPr>
          <a:xfrm>
            <a:off x="833120" y="2803987"/>
            <a:ext cx="7756698" cy="2905599"/>
          </a:xfrm>
          <a:prstGeom prst="rect">
            <a:avLst/>
          </a:prstGeom>
          <a:gradFill flip="none" rotWithShape="1">
            <a:gsLst>
              <a:gs pos="0">
                <a:schemeClr val="bg1">
                  <a:lumMod val="75000"/>
                </a:schemeClr>
              </a:gs>
              <a:gs pos="100000">
                <a:schemeClr val="bg1">
                  <a:lumMod val="9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3200" b="1" dirty="0">
                <a:solidFill>
                  <a:schemeClr val="tx1"/>
                </a:solidFill>
                <a:latin typeface="Arial" panose="020B0604020202020204" pitchFamily="34" charset="0"/>
                <a:ea typeface="Calibri" panose="020F0502020204030204" pitchFamily="34" charset="0"/>
              </a:rPr>
              <a:t>Municipal Elections 2020: Recruiting &amp; Mentoring Women &amp; Youth</a:t>
            </a:r>
            <a:r>
              <a:rPr lang="en-CA" altLang="en-US" sz="3200" dirty="0">
                <a:solidFill>
                  <a:schemeClr val="tx1"/>
                </a:solidFill>
                <a:latin typeface="Arial" panose="020B0604020202020204" pitchFamily="34" charset="0"/>
              </a:rPr>
              <a:t> </a:t>
            </a:r>
            <a:endParaRPr lang="en-CA" altLang="en-US" sz="3200" dirty="0" smtClean="0">
              <a:solidFill>
                <a:schemeClr val="tx1"/>
              </a:solidFill>
              <a:latin typeface="Arial" panose="020B0604020202020204" pitchFamily="34" charset="0"/>
            </a:endParaRPr>
          </a:p>
          <a:p>
            <a:pPr algn="ctr"/>
            <a:endParaRPr lang="en-US" sz="1000" b="1" dirty="0" smtClean="0">
              <a:solidFill>
                <a:schemeClr val="tx1"/>
              </a:solidFill>
            </a:endParaRPr>
          </a:p>
          <a:p>
            <a:pPr algn="ctr"/>
            <a:r>
              <a:rPr lang="en-US" sz="3200" b="1" dirty="0" smtClean="0">
                <a:solidFill>
                  <a:schemeClr val="tx1"/>
                </a:solidFill>
              </a:rPr>
              <a:t>“</a:t>
            </a:r>
            <a:r>
              <a:rPr lang="en-US" sz="3200" b="1" dirty="0">
                <a:solidFill>
                  <a:schemeClr val="tx1"/>
                </a:solidFill>
              </a:rPr>
              <a:t>Toward Parity” </a:t>
            </a:r>
            <a:r>
              <a:rPr lang="en-US" sz="3200" b="1" dirty="0" smtClean="0">
                <a:solidFill>
                  <a:schemeClr val="tx1"/>
                </a:solidFill>
              </a:rPr>
              <a:t>: # Run Win Lead</a:t>
            </a:r>
          </a:p>
          <a:p>
            <a:pPr algn="ctr"/>
            <a:r>
              <a:rPr lang="en-US" sz="3200" b="1" dirty="0" smtClean="0">
                <a:solidFill>
                  <a:schemeClr val="tx1"/>
                </a:solidFill>
              </a:rPr>
              <a:t>Municipal Sector Action Plan</a:t>
            </a:r>
            <a:endParaRPr lang="en-US" sz="3200" b="1" dirty="0">
              <a:solidFill>
                <a:schemeClr val="tx1"/>
              </a:solidFill>
            </a:endParaRPr>
          </a:p>
          <a:p>
            <a:pPr algn="ctr"/>
            <a:endParaRPr lang="en-US" dirty="0"/>
          </a:p>
        </p:txBody>
      </p:sp>
      <p:sp>
        <p:nvSpPr>
          <p:cNvPr id="5" name="TextBox 4"/>
          <p:cNvSpPr txBox="1"/>
          <p:nvPr>
            <p:custDataLst>
              <p:tags r:id="rId5"/>
            </p:custDataLst>
          </p:nvPr>
        </p:nvSpPr>
        <p:spPr>
          <a:xfrm>
            <a:off x="1593999" y="2276044"/>
            <a:ext cx="5969395" cy="584775"/>
          </a:xfrm>
          <a:prstGeom prst="rect">
            <a:avLst/>
          </a:prstGeom>
          <a:noFill/>
        </p:spPr>
        <p:txBody>
          <a:bodyPr wrap="square" rtlCol="0">
            <a:spAutoFit/>
          </a:bodyPr>
          <a:lstStyle/>
          <a:p>
            <a:r>
              <a:rPr lang="en-CA" sz="1600" b="1" dirty="0" smtClean="0"/>
              <a:t>Towards Parity in Municipal Politics (TPMP)</a:t>
            </a:r>
          </a:p>
          <a:p>
            <a:r>
              <a:rPr lang="en-CA" sz="1600" b="1" dirty="0" smtClean="0"/>
              <a:t>Vers la parit</a:t>
            </a:r>
            <a:r>
              <a:rPr lang="fr-CA" sz="1600" b="1" dirty="0" smtClean="0"/>
              <a:t>é</a:t>
            </a:r>
            <a:r>
              <a:rPr lang="en-CA" sz="1600" b="1" dirty="0"/>
              <a:t> </a:t>
            </a:r>
            <a:r>
              <a:rPr lang="en-CA" sz="1600" b="1" dirty="0" smtClean="0"/>
              <a:t>en politique municipale (VPPM)</a:t>
            </a:r>
            <a:endParaRPr lang="en-US" sz="1400" b="1" dirty="0"/>
          </a:p>
        </p:txBody>
      </p:sp>
      <p:pic>
        <p:nvPicPr>
          <p:cNvPr id="2" name="Picture 1" descr="FCM-pms.png"/>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1711997" y="792354"/>
            <a:ext cx="3281680" cy="512968"/>
          </a:xfrm>
          <a:prstGeom prst="rect">
            <a:avLst/>
          </a:prstGeom>
        </p:spPr>
      </p:pic>
    </p:spTree>
    <p:extLst>
      <p:ext uri="{BB962C8B-B14F-4D97-AF65-F5344CB8AC3E}">
        <p14:creationId xmlns:p14="http://schemas.microsoft.com/office/powerpoint/2010/main" val="925703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20000"/>
          </a:solidFill>
        </p:spPr>
        <p:txBody>
          <a:bodyPr/>
          <a:lstStyle/>
          <a:p>
            <a:r>
              <a:rPr lang="en-US" b="1" dirty="0">
                <a:solidFill>
                  <a:schemeClr val="bg1"/>
                </a:solidFill>
              </a:rPr>
              <a:t>Toward Parity Action Plan</a:t>
            </a:r>
            <a:endParaRPr lang="en-CA" b="1"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CA" sz="2800" b="1" dirty="0" smtClean="0"/>
              <a:t>3</a:t>
            </a:r>
            <a:r>
              <a:rPr lang="en-CA" sz="2800" b="1" dirty="0"/>
              <a:t>) Increased support</a:t>
            </a:r>
          </a:p>
          <a:p>
            <a:pPr marL="0" indent="0">
              <a:buNone/>
            </a:pPr>
            <a:r>
              <a:rPr lang="en-CA" sz="2200" dirty="0" smtClean="0"/>
              <a:t>Entails the steps, mechanism and process that could be put in place to ensure that all women have support to overcome barriers or balance out additional burdens that exist as a result of their gender. This includes familial support, access to mentorship or work place accommodations </a:t>
            </a:r>
            <a:endParaRPr lang="en-CA" sz="2200" dirty="0"/>
          </a:p>
          <a:p>
            <a:pPr marL="0" indent="0">
              <a:buNone/>
            </a:pPr>
            <a:r>
              <a:rPr lang="en-CA" b="1" dirty="0"/>
              <a:t/>
            </a:r>
            <a:br>
              <a:rPr lang="en-CA" b="1" dirty="0"/>
            </a:br>
            <a:r>
              <a:rPr lang="en-CA" sz="2800" b="1" dirty="0"/>
              <a:t>4) Improved governance and structure</a:t>
            </a:r>
            <a:br>
              <a:rPr lang="en-CA" sz="2800" b="1" dirty="0"/>
            </a:br>
            <a:endParaRPr lang="en-CA" sz="1100" b="1" dirty="0"/>
          </a:p>
          <a:p>
            <a:pPr marL="0" indent="0">
              <a:lnSpc>
                <a:spcPct val="110000"/>
              </a:lnSpc>
              <a:spcBef>
                <a:spcPts val="0"/>
              </a:spcBef>
              <a:buNone/>
            </a:pPr>
            <a:r>
              <a:rPr lang="en-CA" sz="2200" dirty="0" smtClean="0"/>
              <a:t>Captures </a:t>
            </a:r>
            <a:r>
              <a:rPr lang="en-CA" sz="2200" dirty="0"/>
              <a:t>the policies, structures and broader relationships with stakeholders that will allow for more informed and reflective decision making for the community.</a:t>
            </a:r>
          </a:p>
          <a:p>
            <a:pPr marL="0" indent="0">
              <a:buNone/>
            </a:pPr>
            <a:endParaRPr lang="en-CA" dirty="0"/>
          </a:p>
        </p:txBody>
      </p:sp>
    </p:spTree>
    <p:extLst>
      <p:ext uri="{BB962C8B-B14F-4D97-AF65-F5344CB8AC3E}">
        <p14:creationId xmlns:p14="http://schemas.microsoft.com/office/powerpoint/2010/main" val="3405112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20000"/>
          </a:solidFill>
        </p:spPr>
        <p:txBody>
          <a:bodyPr/>
          <a:lstStyle/>
          <a:p>
            <a:r>
              <a:rPr lang="en-CA" b="1" dirty="0" smtClean="0">
                <a:solidFill>
                  <a:schemeClr val="bg1"/>
                </a:solidFill>
              </a:rPr>
              <a:t>Toward Parity Action Plan</a:t>
            </a:r>
            <a:endParaRPr lang="en-CA"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CA" dirty="0" smtClean="0"/>
              <a:t>3 Prioritized areas for intervention</a:t>
            </a:r>
          </a:p>
          <a:p>
            <a:pPr marL="0" indent="0">
              <a:buNone/>
            </a:pPr>
            <a:endParaRPr lang="en-CA" sz="750" dirty="0"/>
          </a:p>
          <a:p>
            <a:pPr marL="514350" indent="-514350">
              <a:buFont typeface="+mj-lt"/>
              <a:buAutoNum type="alphaUcPeriod"/>
            </a:pPr>
            <a:r>
              <a:rPr lang="en-CA" b="1" dirty="0" smtClean="0"/>
              <a:t>Mentorship </a:t>
            </a:r>
            <a:r>
              <a:rPr lang="en-CA" b="1" dirty="0"/>
              <a:t>and encouragement – </a:t>
            </a:r>
            <a:endParaRPr lang="en-CA" b="1" dirty="0" smtClean="0"/>
          </a:p>
          <a:p>
            <a:pPr marL="0" indent="0">
              <a:buNone/>
            </a:pPr>
            <a:r>
              <a:rPr lang="en-CA" sz="1800" b="1" dirty="0"/>
              <a:t> </a:t>
            </a:r>
            <a:endParaRPr lang="en-CA" sz="1200" dirty="0"/>
          </a:p>
          <a:p>
            <a:pPr marL="0" indent="0">
              <a:buNone/>
            </a:pPr>
            <a:r>
              <a:rPr lang="en-CA" b="1" dirty="0" smtClean="0"/>
              <a:t>B.   Breaking </a:t>
            </a:r>
            <a:r>
              <a:rPr lang="en-CA" b="1" dirty="0"/>
              <a:t>down </a:t>
            </a:r>
            <a:r>
              <a:rPr lang="en-CA" b="1" dirty="0" smtClean="0"/>
              <a:t>informal </a:t>
            </a:r>
            <a:r>
              <a:rPr lang="en-CA" b="1" dirty="0"/>
              <a:t>networking and </a:t>
            </a:r>
            <a:r>
              <a:rPr lang="en-CA" b="1" dirty="0" smtClean="0"/>
              <a:t>  </a:t>
            </a:r>
          </a:p>
          <a:p>
            <a:pPr marL="0" indent="0">
              <a:buNone/>
            </a:pPr>
            <a:r>
              <a:rPr lang="en-CA" b="1" dirty="0" smtClean="0"/>
              <a:t> decision making</a:t>
            </a:r>
          </a:p>
          <a:p>
            <a:pPr marL="0" indent="0">
              <a:buNone/>
            </a:pPr>
            <a:endParaRPr lang="en-CA" sz="1200" dirty="0"/>
          </a:p>
          <a:p>
            <a:pPr marL="0" indent="0">
              <a:spcBef>
                <a:spcPts val="0"/>
              </a:spcBef>
              <a:buNone/>
            </a:pPr>
            <a:r>
              <a:rPr lang="en-CA" b="1" dirty="0" smtClean="0"/>
              <a:t>C.   Improved </a:t>
            </a:r>
            <a:r>
              <a:rPr lang="en-CA" b="1" dirty="0"/>
              <a:t>access and sharing </a:t>
            </a:r>
            <a:r>
              <a:rPr lang="en-CA" b="1" dirty="0" smtClean="0"/>
              <a:t>of information</a:t>
            </a:r>
            <a:endParaRPr lang="en-CA" sz="1800" dirty="0"/>
          </a:p>
        </p:txBody>
      </p:sp>
    </p:spTree>
    <p:extLst>
      <p:ext uri="{BB962C8B-B14F-4D97-AF65-F5344CB8AC3E}">
        <p14:creationId xmlns:p14="http://schemas.microsoft.com/office/powerpoint/2010/main" val="105864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20000"/>
          </a:solidFill>
        </p:spPr>
        <p:txBody>
          <a:bodyPr>
            <a:normAutofit fontScale="90000"/>
          </a:bodyPr>
          <a:lstStyle/>
          <a:p>
            <a:pPr lvl="0"/>
            <a:r>
              <a:rPr lang="en-CA" b="1" dirty="0" smtClean="0">
                <a:solidFill>
                  <a:schemeClr val="bg1"/>
                </a:solidFill>
              </a:rPr>
              <a:t>Toward Parity Action Plan – 1st Priority</a:t>
            </a:r>
            <a:endParaRPr lang="en-CA"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CA" b="1" dirty="0" smtClean="0"/>
              <a:t>Mentorship and encouragement –</a:t>
            </a:r>
          </a:p>
          <a:p>
            <a:pPr marL="0" indent="0">
              <a:buNone/>
            </a:pPr>
            <a:r>
              <a:rPr lang="en-CA" b="1" dirty="0"/>
              <a:t> </a:t>
            </a:r>
            <a:r>
              <a:rPr lang="en-CA" b="1" dirty="0" smtClean="0"/>
              <a:t>     </a:t>
            </a:r>
            <a:r>
              <a:rPr lang="en-CA" sz="3000" dirty="0" smtClean="0"/>
              <a:t>1.1 </a:t>
            </a:r>
            <a:r>
              <a:rPr lang="en-CA" sz="3000" dirty="0"/>
              <a:t>Provision and space for formalised </a:t>
            </a:r>
            <a:r>
              <a:rPr lang="en-CA" sz="3000" dirty="0" smtClean="0"/>
              <a:t>		mentoring </a:t>
            </a:r>
            <a:r>
              <a:rPr lang="en-CA" sz="3000" dirty="0"/>
              <a:t>and </a:t>
            </a:r>
            <a:r>
              <a:rPr lang="en-CA" sz="3000" dirty="0" smtClean="0"/>
              <a:t>accompaniment</a:t>
            </a:r>
            <a:endParaRPr lang="en-CA" sz="3000" dirty="0"/>
          </a:p>
          <a:p>
            <a:pPr marL="0" indent="0">
              <a:buNone/>
            </a:pPr>
            <a:r>
              <a:rPr lang="en-CA" sz="3000" dirty="0" smtClean="0"/>
              <a:t>      1.2 </a:t>
            </a:r>
            <a:r>
              <a:rPr lang="en-CA" sz="3000" dirty="0"/>
              <a:t>Peer and thematic based mentoring</a:t>
            </a:r>
          </a:p>
          <a:p>
            <a:pPr marL="0" indent="0">
              <a:buNone/>
            </a:pPr>
            <a:r>
              <a:rPr lang="en-CA" sz="3000" dirty="0" smtClean="0"/>
              <a:t>      1.3 </a:t>
            </a:r>
            <a:r>
              <a:rPr lang="en-CA" sz="3000" dirty="0"/>
              <a:t>Engagement of men </a:t>
            </a:r>
          </a:p>
          <a:p>
            <a:pPr marL="0" indent="0">
              <a:buNone/>
            </a:pPr>
            <a:r>
              <a:rPr lang="en-CA" sz="3000" dirty="0" smtClean="0"/>
              <a:t>      1.4 </a:t>
            </a:r>
            <a:r>
              <a:rPr lang="en-CA" sz="3000" dirty="0"/>
              <a:t>Building pipeline of candidates and </a:t>
            </a:r>
            <a:r>
              <a:rPr lang="en-CA" sz="3000" dirty="0" smtClean="0"/>
              <a:t>leaders</a:t>
            </a:r>
            <a:endParaRPr lang="en-CA" sz="3000" dirty="0"/>
          </a:p>
        </p:txBody>
      </p:sp>
    </p:spTree>
    <p:extLst>
      <p:ext uri="{BB962C8B-B14F-4D97-AF65-F5344CB8AC3E}">
        <p14:creationId xmlns:p14="http://schemas.microsoft.com/office/powerpoint/2010/main" val="1561182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65" y="350729"/>
            <a:ext cx="8375035" cy="1139868"/>
          </a:xfrm>
          <a:solidFill>
            <a:srgbClr val="820000"/>
          </a:solidFill>
        </p:spPr>
        <p:txBody>
          <a:bodyPr>
            <a:normAutofit fontScale="90000"/>
          </a:bodyPr>
          <a:lstStyle/>
          <a:p>
            <a:r>
              <a:rPr lang="en-CA" b="1" dirty="0" smtClean="0">
                <a:solidFill>
                  <a:schemeClr val="bg1"/>
                </a:solidFill>
              </a:rPr>
              <a:t>Toward Parity Action Plan – </a:t>
            </a:r>
            <a:br>
              <a:rPr lang="en-CA" b="1" dirty="0" smtClean="0">
                <a:solidFill>
                  <a:schemeClr val="bg1"/>
                </a:solidFill>
              </a:rPr>
            </a:br>
            <a:r>
              <a:rPr lang="en-CA" b="1" dirty="0" smtClean="0">
                <a:solidFill>
                  <a:schemeClr val="bg1"/>
                </a:solidFill>
              </a:rPr>
              <a:t>2</a:t>
            </a:r>
            <a:r>
              <a:rPr lang="en-CA" b="1" baseline="30000" dirty="0" smtClean="0">
                <a:solidFill>
                  <a:schemeClr val="bg1"/>
                </a:solidFill>
              </a:rPr>
              <a:t>nd</a:t>
            </a:r>
            <a:r>
              <a:rPr lang="en-CA" b="1" dirty="0" smtClean="0">
                <a:solidFill>
                  <a:schemeClr val="bg1"/>
                </a:solidFill>
              </a:rPr>
              <a:t> priority</a:t>
            </a:r>
            <a:endParaRPr lang="en-CA"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CA" b="1" dirty="0"/>
              <a:t>Breaking down </a:t>
            </a:r>
            <a:r>
              <a:rPr lang="en-CA" b="1" dirty="0" smtClean="0"/>
              <a:t>informal </a:t>
            </a:r>
            <a:r>
              <a:rPr lang="en-CA" b="1" dirty="0"/>
              <a:t>networking and decision making – From the Inclusion Pillar</a:t>
            </a:r>
            <a:endParaRPr lang="en-CA" dirty="0"/>
          </a:p>
          <a:p>
            <a:pPr marL="342900" lvl="1" indent="0">
              <a:buNone/>
            </a:pPr>
            <a:r>
              <a:rPr lang="en-CA" dirty="0" smtClean="0"/>
              <a:t>2.1 Engage </a:t>
            </a:r>
            <a:r>
              <a:rPr lang="en-CA" dirty="0"/>
              <a:t>stakeholder in the process to advocate against and dismantle </a:t>
            </a:r>
            <a:r>
              <a:rPr lang="en-CA" dirty="0" smtClean="0"/>
              <a:t>informal </a:t>
            </a:r>
            <a:r>
              <a:rPr lang="en-CA" dirty="0"/>
              <a:t>decision making  </a:t>
            </a:r>
          </a:p>
          <a:p>
            <a:pPr marL="342900" lvl="1" indent="0">
              <a:buNone/>
            </a:pPr>
            <a:r>
              <a:rPr lang="en-CA" dirty="0" smtClean="0"/>
              <a:t>2.2 Addressing </a:t>
            </a:r>
            <a:r>
              <a:rPr lang="en-CA" dirty="0"/>
              <a:t>perpetuation of exclusionary type behaviour by all </a:t>
            </a:r>
            <a:r>
              <a:rPr lang="en-CA" dirty="0" smtClean="0"/>
              <a:t>demographics</a:t>
            </a:r>
            <a:endParaRPr lang="en-CA" dirty="0"/>
          </a:p>
          <a:p>
            <a:pPr marL="342900" lvl="1" indent="0">
              <a:buNone/>
            </a:pPr>
            <a:r>
              <a:rPr lang="en-CA" dirty="0" smtClean="0"/>
              <a:t>2.3 Actions </a:t>
            </a:r>
            <a:r>
              <a:rPr lang="en-CA" dirty="0"/>
              <a:t>to address unconscious bias and stereotypes</a:t>
            </a:r>
          </a:p>
          <a:p>
            <a:pPr marL="342900" lvl="1" indent="0">
              <a:buNone/>
            </a:pPr>
            <a:r>
              <a:rPr lang="en-CA" dirty="0" smtClean="0"/>
              <a:t>2.4 Increased social </a:t>
            </a:r>
            <a:r>
              <a:rPr lang="en-CA" dirty="0"/>
              <a:t>and cultural sensitization </a:t>
            </a:r>
          </a:p>
        </p:txBody>
      </p:sp>
    </p:spTree>
    <p:extLst>
      <p:ext uri="{BB962C8B-B14F-4D97-AF65-F5344CB8AC3E}">
        <p14:creationId xmlns:p14="http://schemas.microsoft.com/office/powerpoint/2010/main" val="3374277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20000"/>
          </a:solidFill>
        </p:spPr>
        <p:txBody>
          <a:bodyPr>
            <a:normAutofit fontScale="90000"/>
          </a:bodyPr>
          <a:lstStyle/>
          <a:p>
            <a:r>
              <a:rPr lang="en-CA" b="1" dirty="0">
                <a:solidFill>
                  <a:schemeClr val="bg1"/>
                </a:solidFill>
              </a:rPr>
              <a:t>Toward Parity Action Plan – </a:t>
            </a:r>
            <a:r>
              <a:rPr lang="en-CA" b="1" dirty="0" smtClean="0">
                <a:solidFill>
                  <a:schemeClr val="bg1"/>
                </a:solidFill>
              </a:rPr>
              <a:t>3rd </a:t>
            </a:r>
            <a:r>
              <a:rPr lang="en-CA" b="1" dirty="0">
                <a:solidFill>
                  <a:schemeClr val="bg1"/>
                </a:solidFill>
              </a:rPr>
              <a:t>priority</a:t>
            </a:r>
          </a:p>
        </p:txBody>
      </p:sp>
      <p:sp>
        <p:nvSpPr>
          <p:cNvPr id="3" name="Content Placeholder 2"/>
          <p:cNvSpPr>
            <a:spLocks noGrp="1"/>
          </p:cNvSpPr>
          <p:nvPr>
            <p:ph idx="1"/>
          </p:nvPr>
        </p:nvSpPr>
        <p:spPr>
          <a:xfrm>
            <a:off x="457199" y="1600200"/>
            <a:ext cx="8486385" cy="4525963"/>
          </a:xfrm>
        </p:spPr>
        <p:txBody>
          <a:bodyPr>
            <a:normAutofit fontScale="32500" lnSpcReduction="20000"/>
          </a:bodyPr>
          <a:lstStyle/>
          <a:p>
            <a:pPr marL="0" indent="0">
              <a:buNone/>
            </a:pPr>
            <a:r>
              <a:rPr lang="en-CA" sz="8000" b="1" dirty="0"/>
              <a:t>Improved access and sharing of </a:t>
            </a:r>
            <a:r>
              <a:rPr lang="en-CA" sz="8000" b="1" dirty="0" smtClean="0"/>
              <a:t>knowledge</a:t>
            </a:r>
            <a:endParaRPr lang="en-CA" sz="8000" b="1" dirty="0"/>
          </a:p>
          <a:p>
            <a:pPr marL="0" indent="0">
              <a:buNone/>
            </a:pPr>
            <a:r>
              <a:rPr lang="en-CA" sz="2800" b="1" dirty="0"/>
              <a:t> </a:t>
            </a:r>
            <a:endParaRPr lang="en-CA" sz="2800" b="1" dirty="0" smtClean="0"/>
          </a:p>
          <a:p>
            <a:pPr marL="0" indent="0">
              <a:buNone/>
            </a:pPr>
            <a:r>
              <a:rPr lang="en-CA" sz="8300" b="1" dirty="0" smtClean="0"/>
              <a:t> </a:t>
            </a:r>
            <a:r>
              <a:rPr lang="en-CA" sz="8600" dirty="0" smtClean="0"/>
              <a:t>3.1 Redressing </a:t>
            </a:r>
            <a:r>
              <a:rPr lang="en-CA" sz="8600" dirty="0"/>
              <a:t>information gaps at all stages; from </a:t>
            </a:r>
            <a:r>
              <a:rPr lang="en-CA" sz="8600" dirty="0" smtClean="0"/>
              <a:t> </a:t>
            </a:r>
          </a:p>
          <a:p>
            <a:pPr marL="0" indent="0">
              <a:buNone/>
            </a:pPr>
            <a:r>
              <a:rPr lang="en-CA" sz="8600" dirty="0"/>
              <a:t> </a:t>
            </a:r>
            <a:r>
              <a:rPr lang="en-CA" sz="8600" dirty="0" smtClean="0"/>
              <a:t>        attracting </a:t>
            </a:r>
            <a:r>
              <a:rPr lang="en-CA" sz="8600" dirty="0"/>
              <a:t>potential  </a:t>
            </a:r>
            <a:r>
              <a:rPr lang="en-CA" sz="8600" dirty="0" smtClean="0"/>
              <a:t>candidates</a:t>
            </a:r>
            <a:r>
              <a:rPr lang="en-CA" sz="8600" dirty="0"/>
              <a:t>; running successful </a:t>
            </a:r>
            <a:endParaRPr lang="en-CA" sz="8600" dirty="0" smtClean="0"/>
          </a:p>
          <a:p>
            <a:pPr marL="0" indent="0">
              <a:buNone/>
            </a:pPr>
            <a:r>
              <a:rPr lang="en-CA" sz="8600" dirty="0"/>
              <a:t> </a:t>
            </a:r>
            <a:r>
              <a:rPr lang="en-CA" sz="8600" dirty="0" smtClean="0"/>
              <a:t>        campaigns </a:t>
            </a:r>
            <a:r>
              <a:rPr lang="en-CA" sz="8600" dirty="0"/>
              <a:t>and transitioning into the </a:t>
            </a:r>
            <a:r>
              <a:rPr lang="en-CA" sz="8600" dirty="0" smtClean="0"/>
              <a:t>elected role </a:t>
            </a:r>
            <a:endParaRPr lang="en-CA" sz="8600" dirty="0"/>
          </a:p>
          <a:p>
            <a:pPr marL="0" indent="0">
              <a:buNone/>
            </a:pPr>
            <a:r>
              <a:rPr lang="en-CA" sz="8600" dirty="0" smtClean="0"/>
              <a:t>  3.2  </a:t>
            </a:r>
            <a:r>
              <a:rPr lang="en-CA" sz="8600" dirty="0"/>
              <a:t>Increased dissemination and sharing of existing </a:t>
            </a:r>
            <a:r>
              <a:rPr lang="en-CA" sz="8600" dirty="0" smtClean="0"/>
              <a:t>			    tools         </a:t>
            </a:r>
          </a:p>
          <a:p>
            <a:pPr marL="0" indent="0">
              <a:buNone/>
            </a:pPr>
            <a:r>
              <a:rPr lang="en-CA" sz="8600" dirty="0"/>
              <a:t> </a:t>
            </a:r>
            <a:r>
              <a:rPr lang="en-CA" sz="8600" dirty="0" smtClean="0"/>
              <a:t> 3.3  </a:t>
            </a:r>
            <a:r>
              <a:rPr lang="en-CA" sz="8600" dirty="0"/>
              <a:t>Active programs to increasing awareness and </a:t>
            </a:r>
            <a:endParaRPr lang="en-CA" sz="8600" dirty="0" smtClean="0"/>
          </a:p>
          <a:p>
            <a:pPr marL="0" indent="0">
              <a:buNone/>
            </a:pPr>
            <a:r>
              <a:rPr lang="en-CA" sz="8600" dirty="0"/>
              <a:t>	</a:t>
            </a:r>
            <a:r>
              <a:rPr lang="en-CA" sz="8600" dirty="0" smtClean="0"/>
              <a:t>    positive perceptions </a:t>
            </a:r>
            <a:r>
              <a:rPr lang="en-CA" sz="8600" dirty="0"/>
              <a:t>of  </a:t>
            </a:r>
            <a:r>
              <a:rPr lang="en-CA" sz="8600" dirty="0" smtClean="0"/>
              <a:t>municipal </a:t>
            </a:r>
            <a:r>
              <a:rPr lang="en-CA" sz="8600" dirty="0"/>
              <a:t>politics</a:t>
            </a:r>
          </a:p>
          <a:p>
            <a:pPr marL="0" indent="0">
              <a:buNone/>
            </a:pPr>
            <a:r>
              <a:rPr lang="en-CA" sz="8600" dirty="0" smtClean="0"/>
              <a:t>  3.4  Collection </a:t>
            </a:r>
            <a:r>
              <a:rPr lang="en-CA" sz="8600" dirty="0"/>
              <a:t>and sharing of data</a:t>
            </a:r>
          </a:p>
          <a:p>
            <a:pPr marL="0" indent="0">
              <a:buNone/>
            </a:pPr>
            <a:r>
              <a:rPr lang="en-CA" b="1" dirty="0"/>
              <a:t/>
            </a:r>
            <a:br>
              <a:rPr lang="en-CA" b="1" dirty="0"/>
            </a:br>
            <a:endParaRPr lang="en-CA" dirty="0"/>
          </a:p>
        </p:txBody>
      </p:sp>
    </p:spTree>
    <p:extLst>
      <p:ext uri="{BB962C8B-B14F-4D97-AF65-F5344CB8AC3E}">
        <p14:creationId xmlns:p14="http://schemas.microsoft.com/office/powerpoint/2010/main" val="4072292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86"/>
            <a:ext cx="7910186" cy="739970"/>
          </a:xfrm>
          <a:solidFill>
            <a:srgbClr val="820000"/>
          </a:solidFill>
        </p:spPr>
        <p:txBody>
          <a:bodyPr>
            <a:normAutofit fontScale="90000"/>
          </a:bodyPr>
          <a:lstStyle/>
          <a:p>
            <a:r>
              <a:rPr lang="en-CA" dirty="0" smtClean="0">
                <a:solidFill>
                  <a:schemeClr val="bg1"/>
                </a:solidFill>
              </a:rPr>
              <a:t>Mentorship and Encouragement</a:t>
            </a:r>
            <a:endParaRPr lang="en-CA" dirty="0">
              <a:solidFill>
                <a:schemeClr val="bg1"/>
              </a:solidFill>
            </a:endParaRPr>
          </a:p>
        </p:txBody>
      </p:sp>
      <p:sp>
        <p:nvSpPr>
          <p:cNvPr id="4" name="Rectangle 3"/>
          <p:cNvSpPr/>
          <p:nvPr/>
        </p:nvSpPr>
        <p:spPr>
          <a:xfrm>
            <a:off x="187889" y="989556"/>
            <a:ext cx="8830851" cy="5330755"/>
          </a:xfrm>
          <a:prstGeom prst="rect">
            <a:avLst/>
          </a:prstGeom>
        </p:spPr>
        <p:txBody>
          <a:bodyPr wrap="square">
            <a:spAutoFit/>
          </a:bodyPr>
          <a:lstStyle/>
          <a:p>
            <a:pPr lvl="1">
              <a:lnSpc>
                <a:spcPct val="107000"/>
              </a:lnSpc>
              <a:spcAft>
                <a:spcPts val="800"/>
              </a:spcAft>
            </a:pPr>
            <a:r>
              <a:rPr lang="en-CA" sz="1200" b="1" dirty="0" smtClean="0">
                <a:ea typeface="Calibri" panose="020F0502020204030204" pitchFamily="34" charset="0"/>
                <a:cs typeface="Calibri" panose="020F0502020204030204" pitchFamily="34" charset="0"/>
              </a:rPr>
              <a:t>1.1    Provision and space for formalised mentoring and accompaniment</a:t>
            </a:r>
            <a:endParaRPr lang="en-CA" sz="1200" dirty="0" smtClean="0">
              <a:ea typeface="Calibri" panose="020F0502020204030204" pitchFamily="34" charset="0"/>
              <a:cs typeface="Times New Roman" panose="02020603050405020304" pitchFamily="18" charset="0"/>
            </a:endParaRPr>
          </a:p>
          <a:p>
            <a:pPr marL="469900">
              <a:lnSpc>
                <a:spcPct val="107000"/>
              </a:lnSpc>
              <a:spcAft>
                <a:spcPts val="800"/>
              </a:spcAft>
            </a:pPr>
            <a:r>
              <a:rPr lang="en-CA" sz="1200" dirty="0" smtClean="0">
                <a:ea typeface="Calibri" panose="020F0502020204030204" pitchFamily="34" charset="0"/>
                <a:cs typeface="Calibri" panose="020F0502020204030204" pitchFamily="34" charset="0"/>
              </a:rPr>
              <a:t>-</a:t>
            </a:r>
            <a:r>
              <a:rPr lang="en-CA" sz="1200" dirty="0">
                <a:ea typeface="Calibri" panose="020F0502020204030204" pitchFamily="34" charset="0"/>
                <a:cs typeface="Calibri" panose="020F0502020204030204" pitchFamily="34" charset="0"/>
              </a:rPr>
              <a:t>Set up formal mentorship networks of women mayors and councillors (to be implemented at the council, regional and/or national level)</a:t>
            </a:r>
            <a:endParaRPr lang="en-CA" sz="1200" dirty="0">
              <a:ea typeface="Calibri" panose="020F0502020204030204" pitchFamily="34" charset="0"/>
              <a:cs typeface="Times New Roman" panose="02020603050405020304" pitchFamily="18" charset="0"/>
            </a:endParaRPr>
          </a:p>
          <a:p>
            <a:pPr marL="469900">
              <a:lnSpc>
                <a:spcPct val="107000"/>
              </a:lnSpc>
              <a:spcAft>
                <a:spcPts val="800"/>
              </a:spcAft>
            </a:pPr>
            <a:r>
              <a:rPr lang="en-CA" sz="1200" dirty="0" smtClean="0">
                <a:ea typeface="Calibri" panose="020F0502020204030204" pitchFamily="34" charset="0"/>
                <a:cs typeface="Calibri" panose="020F0502020204030204" pitchFamily="34" charset="0"/>
              </a:rPr>
              <a:t>- Facilitate </a:t>
            </a:r>
            <a:r>
              <a:rPr lang="en-CA" sz="1200" dirty="0">
                <a:ea typeface="Calibri" panose="020F0502020204030204" pitchFamily="34" charset="0"/>
                <a:cs typeface="Calibri" panose="020F0502020204030204" pitchFamily="34" charset="0"/>
              </a:rPr>
              <a:t>training and mentorship workshops and seminars for both mentors and mentees (to be implemented at the council, regional </a:t>
            </a:r>
            <a:r>
              <a:rPr lang="en-CA" sz="1200" dirty="0" smtClean="0">
                <a:ea typeface="Calibri" panose="020F0502020204030204" pitchFamily="34" charset="0"/>
                <a:cs typeface="Calibri" panose="020F0502020204030204" pitchFamily="34" charset="0"/>
              </a:rPr>
              <a:t>and/or </a:t>
            </a:r>
            <a:r>
              <a:rPr lang="en-CA" sz="1200" dirty="0">
                <a:ea typeface="Calibri" panose="020F0502020204030204" pitchFamily="34" charset="0"/>
                <a:cs typeface="Calibri" panose="020F0502020204030204" pitchFamily="34" charset="0"/>
              </a:rPr>
              <a:t>national level</a:t>
            </a:r>
            <a:r>
              <a:rPr lang="en-CA" sz="1200" dirty="0" smtClean="0">
                <a:ea typeface="Calibri" panose="020F0502020204030204" pitchFamily="34" charset="0"/>
                <a:cs typeface="Calibri" panose="020F0502020204030204" pitchFamily="34" charset="0"/>
              </a:rPr>
              <a:t>)</a:t>
            </a:r>
            <a:endParaRPr lang="en-CA" sz="1200" dirty="0" smtClean="0">
              <a:ea typeface="Calibri" panose="020F0502020204030204" pitchFamily="34" charset="0"/>
              <a:cs typeface="Times New Roman" panose="02020603050405020304" pitchFamily="18" charset="0"/>
            </a:endParaRPr>
          </a:p>
          <a:p>
            <a:pPr marL="180340">
              <a:lnSpc>
                <a:spcPct val="107000"/>
              </a:lnSpc>
              <a:spcAft>
                <a:spcPts val="800"/>
              </a:spcAft>
            </a:pPr>
            <a:r>
              <a:rPr lang="en-CA" sz="1200" b="1" dirty="0" smtClean="0">
                <a:ea typeface="Calibri" panose="020F0502020204030204" pitchFamily="34" charset="0"/>
                <a:cs typeface="Calibri" panose="020F0502020204030204" pitchFamily="34" charset="0"/>
              </a:rPr>
              <a:t>	1.2   Peer and thematic based mentoring</a:t>
            </a:r>
            <a:endParaRPr lang="en-CA" sz="1200" dirty="0" smtClean="0">
              <a:ea typeface="Calibri" panose="020F0502020204030204" pitchFamily="34" charset="0"/>
              <a:cs typeface="Times New Roman" panose="02020603050405020304" pitchFamily="18" charset="0"/>
            </a:endParaRPr>
          </a:p>
          <a:p>
            <a:pPr marL="469900">
              <a:lnSpc>
                <a:spcPct val="107000"/>
              </a:lnSpc>
              <a:spcAft>
                <a:spcPts val="800"/>
              </a:spcAft>
            </a:pPr>
            <a:r>
              <a:rPr lang="en-CA" sz="1200" b="1" dirty="0" smtClean="0">
                <a:ea typeface="Calibri" panose="020F0502020204030204" pitchFamily="34" charset="0"/>
                <a:cs typeface="Calibri" panose="020F0502020204030204" pitchFamily="34" charset="0"/>
              </a:rPr>
              <a:t>- </a:t>
            </a:r>
            <a:r>
              <a:rPr lang="en-CA" sz="1200" dirty="0">
                <a:ea typeface="Calibri" panose="020F0502020204030204" pitchFamily="34" charset="0"/>
                <a:cs typeface="Calibri" panose="020F0502020204030204" pitchFamily="34" charset="0"/>
              </a:rPr>
              <a:t>Create peer mentor or  thematic groups where women can connect (For example, councillors from rural agricultural based communities or mining communities across different convene meetings together and discuss similar realities) (regional and/or national level)</a:t>
            </a:r>
            <a:endParaRPr lang="en-CA" sz="1200" dirty="0">
              <a:ea typeface="Calibri" panose="020F0502020204030204" pitchFamily="34" charset="0"/>
              <a:cs typeface="Times New Roman" panose="02020603050405020304" pitchFamily="18" charset="0"/>
            </a:endParaRPr>
          </a:p>
          <a:p>
            <a:pPr marL="469900">
              <a:lnSpc>
                <a:spcPct val="107000"/>
              </a:lnSpc>
              <a:spcAft>
                <a:spcPts val="800"/>
              </a:spcAft>
            </a:pPr>
            <a:r>
              <a:rPr lang="en-CA" sz="1200" dirty="0">
                <a:ea typeface="Calibri" panose="020F0502020204030204" pitchFamily="34" charset="0"/>
                <a:cs typeface="Calibri" panose="020F0502020204030204" pitchFamily="34" charset="0"/>
              </a:rPr>
              <a:t>- Promote members who are taking leadership roles or addressing diversity and inclusion in innovative and engaging manners (to be implemented at the council, regional and/or national level)</a:t>
            </a:r>
            <a:endParaRPr lang="en-CA" sz="1200" dirty="0">
              <a:ea typeface="Calibri" panose="020F0502020204030204" pitchFamily="34" charset="0"/>
              <a:cs typeface="Times New Roman" panose="02020603050405020304" pitchFamily="18" charset="0"/>
            </a:endParaRPr>
          </a:p>
          <a:p>
            <a:pPr lvl="1">
              <a:lnSpc>
                <a:spcPct val="107000"/>
              </a:lnSpc>
              <a:spcAft>
                <a:spcPts val="800"/>
              </a:spcAft>
            </a:pPr>
            <a:r>
              <a:rPr lang="en-CA" sz="1200" b="1" dirty="0" smtClean="0">
                <a:ea typeface="Calibri" panose="020F0502020204030204" pitchFamily="34" charset="0"/>
                <a:cs typeface="Calibri" panose="020F0502020204030204" pitchFamily="34" charset="0"/>
              </a:rPr>
              <a:t>1.3   Engagement </a:t>
            </a:r>
            <a:r>
              <a:rPr lang="en-CA" sz="1200" b="1" dirty="0">
                <a:ea typeface="Calibri" panose="020F0502020204030204" pitchFamily="34" charset="0"/>
                <a:cs typeface="Calibri" panose="020F0502020204030204" pitchFamily="34" charset="0"/>
              </a:rPr>
              <a:t>of men </a:t>
            </a:r>
            <a:endParaRPr lang="en-CA" sz="1200" dirty="0">
              <a:ea typeface="Calibri" panose="020F0502020204030204" pitchFamily="34" charset="0"/>
              <a:cs typeface="Times New Roman" panose="02020603050405020304" pitchFamily="18" charset="0"/>
            </a:endParaRPr>
          </a:p>
          <a:p>
            <a:pPr marL="469900">
              <a:lnSpc>
                <a:spcPct val="107000"/>
              </a:lnSpc>
              <a:spcAft>
                <a:spcPts val="800"/>
              </a:spcAft>
            </a:pPr>
            <a:r>
              <a:rPr lang="en-CA" sz="1200" dirty="0">
                <a:ea typeface="Calibri" panose="020F0502020204030204" pitchFamily="34" charset="0"/>
                <a:cs typeface="Calibri" panose="020F0502020204030204" pitchFamily="34" charset="0"/>
              </a:rPr>
              <a:t>-Engage male leaders who want to be mentors for women councillors and/or mayors (to be implemented at the council, regional and/or national level)</a:t>
            </a:r>
            <a:endParaRPr lang="en-CA" sz="1200" dirty="0">
              <a:ea typeface="Calibri" panose="020F0502020204030204" pitchFamily="34" charset="0"/>
              <a:cs typeface="Times New Roman" panose="02020603050405020304" pitchFamily="18" charset="0"/>
            </a:endParaRPr>
          </a:p>
          <a:p>
            <a:pPr marL="457200">
              <a:lnSpc>
                <a:spcPct val="107000"/>
              </a:lnSpc>
              <a:spcAft>
                <a:spcPts val="0"/>
              </a:spcAft>
            </a:pPr>
            <a:r>
              <a:rPr lang="en-CA" sz="1200" dirty="0">
                <a:ea typeface="Calibri" panose="020F0502020204030204" pitchFamily="34" charset="0"/>
                <a:cs typeface="Calibri" panose="020F0502020204030204" pitchFamily="34" charset="0"/>
              </a:rPr>
              <a:t>- Actively make space for women during council and committee meetings (to be implemented at the individual and local level)  </a:t>
            </a:r>
            <a:endParaRPr lang="en-CA" sz="1200" dirty="0">
              <a:ea typeface="Calibri" panose="020F0502020204030204" pitchFamily="34" charset="0"/>
              <a:cs typeface="Times New Roman" panose="02020603050405020304" pitchFamily="18" charset="0"/>
            </a:endParaRPr>
          </a:p>
          <a:p>
            <a:pPr marL="457200">
              <a:lnSpc>
                <a:spcPct val="107000"/>
              </a:lnSpc>
              <a:spcAft>
                <a:spcPts val="0"/>
              </a:spcAft>
            </a:pPr>
            <a:r>
              <a:rPr lang="en-CA" sz="1200" dirty="0">
                <a:ea typeface="Calibri" panose="020F0502020204030204" pitchFamily="34" charset="0"/>
                <a:cs typeface="Calibri" panose="020F0502020204030204" pitchFamily="34" charset="0"/>
              </a:rPr>
              <a:t> </a:t>
            </a:r>
            <a:endParaRPr lang="en-CA" sz="1200" dirty="0">
              <a:ea typeface="Calibri" panose="020F0502020204030204" pitchFamily="34" charset="0"/>
              <a:cs typeface="Times New Roman" panose="02020603050405020304" pitchFamily="18" charset="0"/>
            </a:endParaRPr>
          </a:p>
          <a:p>
            <a:pPr lvl="1">
              <a:lnSpc>
                <a:spcPct val="107000"/>
              </a:lnSpc>
              <a:spcAft>
                <a:spcPts val="0"/>
              </a:spcAft>
            </a:pPr>
            <a:r>
              <a:rPr lang="en-CA" sz="1200" b="1" dirty="0" smtClean="0">
                <a:ea typeface="Calibri" panose="020F0502020204030204" pitchFamily="34" charset="0"/>
                <a:cs typeface="Calibri" panose="020F0502020204030204" pitchFamily="34" charset="0"/>
              </a:rPr>
              <a:t>1.4   Building </a:t>
            </a:r>
            <a:r>
              <a:rPr lang="en-CA" sz="1200" b="1" dirty="0">
                <a:ea typeface="Calibri" panose="020F0502020204030204" pitchFamily="34" charset="0"/>
                <a:cs typeface="Calibri" panose="020F0502020204030204" pitchFamily="34" charset="0"/>
              </a:rPr>
              <a:t>pipeline of candidates and </a:t>
            </a:r>
            <a:r>
              <a:rPr lang="en-CA" sz="1200" b="1" dirty="0" smtClean="0">
                <a:ea typeface="Calibri" panose="020F0502020204030204" pitchFamily="34" charset="0"/>
                <a:cs typeface="Calibri" panose="020F0502020204030204" pitchFamily="34" charset="0"/>
              </a:rPr>
              <a:t>leaders</a:t>
            </a:r>
            <a:endParaRPr lang="en-CA" sz="1200" dirty="0">
              <a:ea typeface="Calibri" panose="020F0502020204030204" pitchFamily="34" charset="0"/>
              <a:cs typeface="Times New Roman" panose="02020603050405020304" pitchFamily="18" charset="0"/>
            </a:endParaRPr>
          </a:p>
          <a:p>
            <a:pPr marL="457200">
              <a:lnSpc>
                <a:spcPct val="107000"/>
              </a:lnSpc>
              <a:spcAft>
                <a:spcPts val="800"/>
              </a:spcAft>
            </a:pPr>
            <a:r>
              <a:rPr lang="en-CA" sz="1200" b="1" dirty="0">
                <a:ea typeface="Calibri" panose="020F0502020204030204" pitchFamily="34" charset="0"/>
                <a:cs typeface="Calibri" panose="020F0502020204030204" pitchFamily="34" charset="0"/>
              </a:rPr>
              <a:t>-</a:t>
            </a:r>
            <a:r>
              <a:rPr lang="en-CA" sz="1200" dirty="0">
                <a:ea typeface="Calibri" panose="020F0502020204030204" pitchFamily="34" charset="0"/>
                <a:cs typeface="Calibri" panose="020F0502020204030204" pitchFamily="34" charset="0"/>
              </a:rPr>
              <a:t> Support girls’ learning from an early age: make yourself available for school presentations, or get involved with Girl Guides (to be implemented at the individual and local level)  </a:t>
            </a:r>
            <a:endParaRPr lang="en-CA" sz="1200" dirty="0">
              <a:ea typeface="Calibri" panose="020F0502020204030204" pitchFamily="34" charset="0"/>
              <a:cs typeface="Times New Roman" panose="02020603050405020304" pitchFamily="18" charset="0"/>
            </a:endParaRPr>
          </a:p>
          <a:p>
            <a:pPr marL="457200">
              <a:spcAft>
                <a:spcPts val="0"/>
              </a:spcAft>
            </a:pPr>
            <a:r>
              <a:rPr lang="en-CA" sz="1200" dirty="0">
                <a:ea typeface="Calibri" panose="020F0502020204030204" pitchFamily="34" charset="0"/>
                <a:cs typeface="Calibri" panose="020F0502020204030204" pitchFamily="34" charset="0"/>
              </a:rPr>
              <a:t>- Celebrate successful women leaders, especially those of colour, religious or cultural minorities, indigenous and other groups to highlight positive examples regionally and nationally (to be implemented at the council, regional and/or national level)</a:t>
            </a:r>
            <a:endParaRPr lang="en-CA" sz="1200" dirty="0">
              <a:ea typeface="Calibri" panose="020F0502020204030204" pitchFamily="34" charset="0"/>
              <a:cs typeface="Times New Roman" panose="02020603050405020304" pitchFamily="18" charset="0"/>
            </a:endParaRPr>
          </a:p>
          <a:p>
            <a:pPr marL="180340">
              <a:lnSpc>
                <a:spcPct val="107000"/>
              </a:lnSpc>
              <a:spcAft>
                <a:spcPts val="800"/>
              </a:spcAft>
            </a:pPr>
            <a:r>
              <a:rPr lang="en-CA" sz="1160" b="1" dirty="0">
                <a:latin typeface="Calibri" panose="020F0502020204030204" pitchFamily="34" charset="0"/>
                <a:ea typeface="Calibri" panose="020F0502020204030204" pitchFamily="34" charset="0"/>
                <a:cs typeface="Calibri" panose="020F0502020204030204" pitchFamily="34" charset="0"/>
              </a:rPr>
              <a:t> </a:t>
            </a:r>
            <a:endParaRPr lang="en-CA" sz="116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299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07" y="237059"/>
            <a:ext cx="7910186" cy="852705"/>
          </a:xfrm>
          <a:solidFill>
            <a:srgbClr val="820000"/>
          </a:solidFill>
        </p:spPr>
        <p:txBody>
          <a:bodyPr>
            <a:noAutofit/>
          </a:bodyPr>
          <a:lstStyle/>
          <a:p>
            <a:r>
              <a:rPr lang="en-CA" sz="3200" b="1" dirty="0">
                <a:solidFill>
                  <a:schemeClr val="bg1"/>
                </a:solidFill>
              </a:rPr>
              <a:t>Breaking down informal networking and decision-making</a:t>
            </a:r>
            <a:endParaRPr lang="en-CA" sz="3200" dirty="0">
              <a:solidFill>
                <a:schemeClr val="bg1"/>
              </a:solidFill>
            </a:endParaRPr>
          </a:p>
        </p:txBody>
      </p:sp>
      <p:sp>
        <p:nvSpPr>
          <p:cNvPr id="4" name="Rectangle 3"/>
          <p:cNvSpPr/>
          <p:nvPr/>
        </p:nvSpPr>
        <p:spPr>
          <a:xfrm>
            <a:off x="457200" y="1089765"/>
            <a:ext cx="8229600" cy="273473"/>
          </a:xfrm>
          <a:prstGeom prst="rect">
            <a:avLst/>
          </a:prstGeom>
        </p:spPr>
        <p:txBody>
          <a:bodyPr wrap="square">
            <a:spAutoFit/>
          </a:bodyPr>
          <a:lstStyle/>
          <a:p>
            <a:pPr marL="180340">
              <a:lnSpc>
                <a:spcPct val="107000"/>
              </a:lnSpc>
              <a:spcAft>
                <a:spcPts val="800"/>
              </a:spcAft>
            </a:pPr>
            <a:r>
              <a:rPr lang="en-CA" sz="1100" b="1" dirty="0">
                <a:latin typeface="Calibri" panose="020F0502020204030204" pitchFamily="34" charset="0"/>
                <a:ea typeface="Calibri" panose="020F0502020204030204" pitchFamily="34" charset="0"/>
                <a:cs typeface="Calibri" panose="020F0502020204030204" pitchFamily="34"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03756" y="1089765"/>
            <a:ext cx="8536488" cy="5078313"/>
          </a:xfrm>
          <a:prstGeom prst="rect">
            <a:avLst/>
          </a:prstGeom>
        </p:spPr>
        <p:txBody>
          <a:bodyPr wrap="square">
            <a:spAutoFit/>
          </a:bodyPr>
          <a:lstStyle/>
          <a:p>
            <a:endParaRPr lang="en-CA" sz="1200" dirty="0"/>
          </a:p>
          <a:p>
            <a:pPr lvl="1"/>
            <a:r>
              <a:rPr lang="en-CA" sz="1200" b="1" dirty="0" smtClean="0"/>
              <a:t>2.1	Engage </a:t>
            </a:r>
            <a:r>
              <a:rPr lang="en-CA" sz="1200" b="1" dirty="0"/>
              <a:t>stakeholder in the process to advocate against and dismantle informal decision-making  </a:t>
            </a:r>
            <a:endParaRPr lang="en-CA" sz="1200" dirty="0"/>
          </a:p>
          <a:p>
            <a:r>
              <a:rPr lang="en-CA" sz="1200" dirty="0" smtClean="0"/>
              <a:t>	- </a:t>
            </a:r>
            <a:r>
              <a:rPr lang="en-CA" sz="1200" dirty="0"/>
              <a:t>Identification of advocates and spokespersons (male and female) on the value and positive contributions of a gender </a:t>
            </a:r>
            <a:r>
              <a:rPr lang="en-CA" sz="1200" dirty="0" smtClean="0"/>
              <a:t>	diversified </a:t>
            </a:r>
            <a:r>
              <a:rPr lang="en-CA" sz="1200" dirty="0"/>
              <a:t>council (to be implemented at the individual, local level, regional and national levels)</a:t>
            </a:r>
          </a:p>
          <a:p>
            <a:r>
              <a:rPr lang="en-CA" sz="1200" dirty="0"/>
              <a:t> </a:t>
            </a:r>
          </a:p>
          <a:p>
            <a:r>
              <a:rPr lang="en-CA" sz="1200" dirty="0" smtClean="0"/>
              <a:t>	- </a:t>
            </a:r>
            <a:r>
              <a:rPr lang="en-CA" sz="1200" dirty="0"/>
              <a:t> </a:t>
            </a:r>
            <a:r>
              <a:rPr lang="en-CA" sz="1200" dirty="0" smtClean="0"/>
              <a:t>Build</a:t>
            </a:r>
            <a:r>
              <a:rPr lang="en-CA" sz="1200" dirty="0"/>
              <a:t>, recruit and identify future leaders of varied backgrounds and identities(to be implemented at the individual, local </a:t>
            </a:r>
            <a:r>
              <a:rPr lang="en-CA" sz="1200" dirty="0" smtClean="0"/>
              <a:t>	level</a:t>
            </a:r>
            <a:r>
              <a:rPr lang="en-CA" sz="1200" dirty="0"/>
              <a:t>, regional and national levels)</a:t>
            </a:r>
          </a:p>
          <a:p>
            <a:r>
              <a:rPr lang="en-CA" sz="1200" dirty="0"/>
              <a:t> </a:t>
            </a:r>
          </a:p>
          <a:p>
            <a:pPr lvl="1"/>
            <a:r>
              <a:rPr lang="en-CA" sz="1200" b="1" dirty="0" smtClean="0"/>
              <a:t>2.2   	Addressing </a:t>
            </a:r>
            <a:r>
              <a:rPr lang="en-CA" sz="1200" b="1" dirty="0"/>
              <a:t>perpetuation of exclusionary behaviour by all demographics</a:t>
            </a:r>
            <a:endParaRPr lang="en-CA" sz="1200" dirty="0"/>
          </a:p>
          <a:p>
            <a:pPr lvl="0"/>
            <a:r>
              <a:rPr lang="en-CA" sz="1200" dirty="0" smtClean="0"/>
              <a:t>	- Municipalities </a:t>
            </a:r>
            <a:r>
              <a:rPr lang="en-CA" sz="1200" dirty="0"/>
              <a:t>to create Women's Advisory Committees to reach out to the communities (to be implemented at the </a:t>
            </a:r>
            <a:r>
              <a:rPr lang="en-CA" sz="1200" dirty="0" smtClean="0"/>
              <a:t>	individual</a:t>
            </a:r>
            <a:r>
              <a:rPr lang="en-CA" sz="1200" dirty="0"/>
              <a:t>, local level, regional and national levels)</a:t>
            </a:r>
          </a:p>
          <a:p>
            <a:r>
              <a:rPr lang="en-CA" sz="1200" dirty="0"/>
              <a:t> </a:t>
            </a:r>
          </a:p>
          <a:p>
            <a:pPr lvl="0"/>
            <a:r>
              <a:rPr lang="en-CA" sz="1200" dirty="0"/>
              <a:t>	</a:t>
            </a:r>
            <a:r>
              <a:rPr lang="en-CA" sz="1200" dirty="0" smtClean="0"/>
              <a:t>- Training </a:t>
            </a:r>
            <a:r>
              <a:rPr lang="en-CA" sz="1200" dirty="0"/>
              <a:t>for members on how to spot exclusionary practices and how to address it in an effective manner (to be </a:t>
            </a:r>
            <a:r>
              <a:rPr lang="en-CA" sz="1200" dirty="0" smtClean="0"/>
              <a:t>	implemented </a:t>
            </a:r>
            <a:r>
              <a:rPr lang="en-CA" sz="1200" dirty="0"/>
              <a:t>at the local level, regional and national levels)</a:t>
            </a:r>
          </a:p>
          <a:p>
            <a:r>
              <a:rPr lang="en-CA" sz="1200" dirty="0"/>
              <a:t> </a:t>
            </a:r>
          </a:p>
          <a:p>
            <a:pPr lvl="1"/>
            <a:r>
              <a:rPr lang="en-CA" sz="1200" b="1" dirty="0" smtClean="0"/>
              <a:t>2.3	Actions </a:t>
            </a:r>
            <a:r>
              <a:rPr lang="en-CA" sz="1200" b="1" dirty="0"/>
              <a:t>to address unconscious bias and stereotypes</a:t>
            </a:r>
            <a:endParaRPr lang="en-CA" sz="1200" dirty="0"/>
          </a:p>
          <a:p>
            <a:pPr lvl="0"/>
            <a:r>
              <a:rPr lang="en-CA" sz="1200" dirty="0" smtClean="0"/>
              <a:t>	- Training </a:t>
            </a:r>
            <a:r>
              <a:rPr lang="en-CA" sz="1200" dirty="0"/>
              <a:t>on “unconscious bias” and how to get rid of it (to be implemented at the individual, local level, regional and </a:t>
            </a:r>
            <a:r>
              <a:rPr lang="en-CA" sz="1200" dirty="0" smtClean="0"/>
              <a:t>	national 	levels</a:t>
            </a:r>
            <a:r>
              <a:rPr lang="en-CA" sz="1200" dirty="0"/>
              <a:t>)</a:t>
            </a:r>
          </a:p>
          <a:p>
            <a:pPr lvl="0"/>
            <a:r>
              <a:rPr lang="en-CA" sz="1200" dirty="0" smtClean="0"/>
              <a:t>	-  Speaker </a:t>
            </a:r>
            <a:r>
              <a:rPr lang="en-CA" sz="1200" dirty="0"/>
              <a:t>series from impressive women to better understand others experiences, impact and opportunities (to be </a:t>
            </a:r>
            <a:r>
              <a:rPr lang="en-CA" sz="1200" dirty="0" smtClean="0"/>
              <a:t>	implemented </a:t>
            </a:r>
            <a:r>
              <a:rPr lang="en-CA" sz="1200" dirty="0"/>
              <a:t>at the regional and national levels)</a:t>
            </a:r>
          </a:p>
          <a:p>
            <a:r>
              <a:rPr lang="en-CA" sz="1200" b="1" dirty="0"/>
              <a:t> </a:t>
            </a:r>
            <a:endParaRPr lang="en-CA" sz="1200" dirty="0"/>
          </a:p>
          <a:p>
            <a:pPr lvl="1"/>
            <a:r>
              <a:rPr lang="en-CA" sz="1200" b="1" dirty="0" smtClean="0"/>
              <a:t>2.4	Social </a:t>
            </a:r>
            <a:r>
              <a:rPr lang="en-CA" sz="1200" b="1" dirty="0"/>
              <a:t>and cultural sensitization </a:t>
            </a:r>
            <a:endParaRPr lang="en-CA" sz="1200" dirty="0"/>
          </a:p>
          <a:p>
            <a:pPr lvl="0"/>
            <a:r>
              <a:rPr lang="en-CA" sz="1200" dirty="0" smtClean="0"/>
              <a:t>	- Actively </a:t>
            </a:r>
            <a:r>
              <a:rPr lang="en-CA" sz="1200" dirty="0"/>
              <a:t>seek new people in the community to help on committees and community </a:t>
            </a:r>
            <a:r>
              <a:rPr lang="en-CA" sz="1200" dirty="0" smtClean="0"/>
              <a:t>groups (</a:t>
            </a:r>
            <a:r>
              <a:rPr lang="en-CA" sz="1200" dirty="0"/>
              <a:t>to be implemented at the </a:t>
            </a:r>
            <a:r>
              <a:rPr lang="en-CA" sz="1200" dirty="0" smtClean="0"/>
              <a:t>	individual</a:t>
            </a:r>
            <a:r>
              <a:rPr lang="en-CA" sz="1200" dirty="0"/>
              <a:t>, local level, regional level)</a:t>
            </a:r>
          </a:p>
          <a:p>
            <a:r>
              <a:rPr lang="en-CA" sz="1200" dirty="0"/>
              <a:t> </a:t>
            </a:r>
          </a:p>
          <a:p>
            <a:pPr lvl="0"/>
            <a:r>
              <a:rPr lang="en-CA" sz="1200" dirty="0" smtClean="0"/>
              <a:t>	- Provide </a:t>
            </a:r>
            <a:r>
              <a:rPr lang="en-CA" sz="1200" dirty="0"/>
              <a:t>succession plans and best practices to recruit women (to be implemented at the regional and national levels)</a:t>
            </a:r>
          </a:p>
          <a:p>
            <a:r>
              <a:rPr lang="en-CA" sz="1200" b="1" dirty="0"/>
              <a:t> </a:t>
            </a:r>
            <a:endParaRPr lang="en-CA" sz="1200" dirty="0"/>
          </a:p>
        </p:txBody>
      </p:sp>
    </p:spTree>
    <p:extLst>
      <p:ext uri="{BB962C8B-B14F-4D97-AF65-F5344CB8AC3E}">
        <p14:creationId xmlns:p14="http://schemas.microsoft.com/office/powerpoint/2010/main" val="575819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86"/>
            <a:ext cx="7910186" cy="739970"/>
          </a:xfrm>
          <a:solidFill>
            <a:srgbClr val="820000"/>
          </a:solidFill>
        </p:spPr>
        <p:txBody>
          <a:bodyPr>
            <a:normAutofit/>
          </a:bodyPr>
          <a:lstStyle/>
          <a:p>
            <a:r>
              <a:rPr lang="en-CA" sz="3600" b="1" dirty="0">
                <a:solidFill>
                  <a:schemeClr val="bg1"/>
                </a:solidFill>
              </a:rPr>
              <a:t>Improved access and sharing </a:t>
            </a:r>
            <a:r>
              <a:rPr lang="en-CA" sz="3600" b="1" dirty="0" smtClean="0">
                <a:solidFill>
                  <a:schemeClr val="bg1"/>
                </a:solidFill>
              </a:rPr>
              <a:t>of tools</a:t>
            </a:r>
            <a:endParaRPr lang="en-CA" sz="3600" dirty="0">
              <a:solidFill>
                <a:schemeClr val="bg1"/>
              </a:solidFill>
            </a:endParaRPr>
          </a:p>
        </p:txBody>
      </p:sp>
      <p:sp>
        <p:nvSpPr>
          <p:cNvPr id="4" name="Rectangle 3"/>
          <p:cNvSpPr/>
          <p:nvPr/>
        </p:nvSpPr>
        <p:spPr>
          <a:xfrm>
            <a:off x="457200" y="1089765"/>
            <a:ext cx="8229600" cy="5711372"/>
          </a:xfrm>
          <a:prstGeom prst="rect">
            <a:avLst/>
          </a:prstGeom>
        </p:spPr>
        <p:txBody>
          <a:bodyPr wrap="square">
            <a:spAutoFit/>
          </a:bodyPr>
          <a:lstStyle/>
          <a:p>
            <a:r>
              <a:rPr lang="en-CA" sz="1200" b="1" dirty="0" smtClean="0"/>
              <a:t>3.1	Redressing </a:t>
            </a:r>
            <a:r>
              <a:rPr lang="en-CA" sz="1200" b="1" dirty="0"/>
              <a:t>information gaps at all stages-- from attracting potential candidates, running successful campaigns and transitioning into the elected role </a:t>
            </a:r>
            <a:endParaRPr lang="en-CA" sz="1200" dirty="0"/>
          </a:p>
          <a:p>
            <a:pPr lvl="0"/>
            <a:r>
              <a:rPr lang="en-CA" sz="1200" dirty="0"/>
              <a:t> </a:t>
            </a:r>
            <a:r>
              <a:rPr lang="en-CA" sz="1200" dirty="0" smtClean="0"/>
              <a:t>-	Mandatory </a:t>
            </a:r>
            <a:r>
              <a:rPr lang="en-CA" sz="1200" dirty="0"/>
              <a:t>training for individuals running for council on council roles, responsibilities, key functions, etc. (to be implemented at the local level, regional level)</a:t>
            </a:r>
          </a:p>
          <a:p>
            <a:r>
              <a:rPr lang="en-CA" sz="1200" dirty="0"/>
              <a:t> </a:t>
            </a:r>
          </a:p>
          <a:p>
            <a:pPr lvl="0"/>
            <a:r>
              <a:rPr lang="en-CA" sz="1200" dirty="0" smtClean="0"/>
              <a:t>-	“</a:t>
            </a:r>
            <a:r>
              <a:rPr lang="en-CA" sz="1200" dirty="0"/>
              <a:t>Mock council meetings” with relevant issues to walk potential candidates through a meeting to increase familiarity and realistic sense of how to be effective (to be implemented at the local level, regional level and national level)</a:t>
            </a:r>
          </a:p>
          <a:p>
            <a:r>
              <a:rPr lang="en-CA" sz="1200" dirty="0"/>
              <a:t> </a:t>
            </a:r>
          </a:p>
          <a:p>
            <a:r>
              <a:rPr lang="en-CA" sz="1200" b="1" dirty="0"/>
              <a:t>3.2 Increased dissemination and sharing of existing tools – Knowledge hub</a:t>
            </a:r>
            <a:endParaRPr lang="en-CA" sz="1200" dirty="0"/>
          </a:p>
          <a:p>
            <a:pPr lvl="0"/>
            <a:r>
              <a:rPr lang="en-CA" sz="1200" dirty="0" smtClean="0"/>
              <a:t>-	Online </a:t>
            </a:r>
            <a:r>
              <a:rPr lang="en-CA" sz="1200" dirty="0"/>
              <a:t>surveys and interviews for former advisory body members to ask them about barriers they saw and suggestions on how to make it easier for women of visible minorities to become members(to be implemented at the local level, regional level)</a:t>
            </a:r>
          </a:p>
          <a:p>
            <a:pPr lvl="0"/>
            <a:r>
              <a:rPr lang="en-CA" sz="1200" dirty="0" smtClean="0"/>
              <a:t>-	Share </a:t>
            </a:r>
            <a:r>
              <a:rPr lang="en-CA" sz="1200" dirty="0"/>
              <a:t>existing models – easier to secure buy in if a municipality can show or learn from another municipality (to be implemented at the local level, regional level)</a:t>
            </a:r>
          </a:p>
          <a:p>
            <a:r>
              <a:rPr lang="en-CA" sz="1200" dirty="0"/>
              <a:t> </a:t>
            </a:r>
          </a:p>
          <a:p>
            <a:r>
              <a:rPr lang="en-CA" sz="1200" b="1" dirty="0"/>
              <a:t>3.3 Active programs to increase awareness and positive perceptions of municipal politics</a:t>
            </a:r>
            <a:endParaRPr lang="en-CA" sz="1200" dirty="0"/>
          </a:p>
          <a:p>
            <a:pPr lvl="0"/>
            <a:r>
              <a:rPr lang="en-CA" sz="1200" dirty="0" smtClean="0"/>
              <a:t>-	Funding </a:t>
            </a:r>
            <a:r>
              <a:rPr lang="en-CA" sz="1200" dirty="0"/>
              <a:t>for ongoing training and require councillors to earn a certain number of learning or training credits each year and ensure that relevant learning opportunities are easily accessible (to be implemented at the local level, regional level)</a:t>
            </a:r>
          </a:p>
          <a:p>
            <a:pPr lvl="0"/>
            <a:r>
              <a:rPr lang="en-CA" sz="1200" dirty="0" smtClean="0"/>
              <a:t>-	Conduct </a:t>
            </a:r>
            <a:r>
              <a:rPr lang="en-CA" sz="1200" dirty="0"/>
              <a:t>an analysis of the different campaigns nationally and international to create a platform of best practices and tools to share before municipal </a:t>
            </a:r>
            <a:r>
              <a:rPr lang="en-CA" sz="1200" dirty="0" smtClean="0"/>
              <a:t>elections    (to </a:t>
            </a:r>
            <a:r>
              <a:rPr lang="en-CA" sz="1200" dirty="0"/>
              <a:t>be implemented at the regional level and national level)</a:t>
            </a:r>
          </a:p>
          <a:p>
            <a:r>
              <a:rPr lang="en-CA" sz="1200" b="1" dirty="0"/>
              <a:t> </a:t>
            </a:r>
            <a:endParaRPr lang="en-CA" sz="1200" dirty="0"/>
          </a:p>
          <a:p>
            <a:r>
              <a:rPr lang="en-CA" sz="1200" b="1" dirty="0"/>
              <a:t>3.4 Collection and sharing of data; Informed decisions are based on knowledge and data; unfortunately globally there is a lack of data about the participation of women in local government. In order to have effective solutions for women in local government better disaggregated data collection is required. </a:t>
            </a:r>
            <a:endParaRPr lang="en-CA" sz="1200" dirty="0"/>
          </a:p>
          <a:p>
            <a:pPr lvl="0"/>
            <a:r>
              <a:rPr lang="en-CA" sz="1200" dirty="0" smtClean="0"/>
              <a:t>- 	Collect </a:t>
            </a:r>
            <a:r>
              <a:rPr lang="en-CA" sz="1200" dirty="0"/>
              <a:t>information, by gender, ethnicity, and identity to better showcase the gaps and how to address them (to be implemented at the regional level and national level)</a:t>
            </a:r>
          </a:p>
          <a:p>
            <a:pPr lvl="0"/>
            <a:r>
              <a:rPr lang="en-CA" sz="1200" dirty="0" smtClean="0"/>
              <a:t>- 	Run </a:t>
            </a:r>
            <a:r>
              <a:rPr lang="en-CA" sz="1200" dirty="0"/>
              <a:t>a positive image campaign addressing negative PR issue regarding the role’s of  mayors and council – (to be implemented at the regional level and national level)</a:t>
            </a:r>
          </a:p>
          <a:p>
            <a:pPr lvl="0">
              <a:lnSpc>
                <a:spcPct val="107000"/>
              </a:lnSpc>
              <a:spcAft>
                <a:spcPts val="800"/>
              </a:spcAft>
            </a:pPr>
            <a:endParaRPr lang="en-CA" sz="1000" dirty="0">
              <a:latin typeface="Arial" panose="020B060402020202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en-CA" sz="1100" b="1" dirty="0">
                <a:latin typeface="Calibri" panose="020F0502020204030204" pitchFamily="34" charset="0"/>
                <a:ea typeface="Calibri" panose="020F0502020204030204" pitchFamily="34" charset="0"/>
                <a:cs typeface="Calibri" panose="020F0502020204030204" pitchFamily="34"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812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20000"/>
          </a:solidFill>
        </p:spPr>
        <p:txBody>
          <a:bodyPr>
            <a:normAutofit fontScale="90000"/>
          </a:bodyPr>
          <a:lstStyle/>
          <a:p>
            <a:r>
              <a:rPr lang="en-CA" sz="4000" b="1" dirty="0" smtClean="0">
                <a:solidFill>
                  <a:schemeClr val="bg1"/>
                </a:solidFill>
              </a:rPr>
              <a:t>Annex </a:t>
            </a:r>
            <a:r>
              <a:rPr lang="en-CA" sz="4000" b="1" dirty="0">
                <a:solidFill>
                  <a:schemeClr val="bg1"/>
                </a:solidFill>
              </a:rPr>
              <a:t>A - Potential actions and </a:t>
            </a:r>
            <a:r>
              <a:rPr lang="en-CA" sz="4000" b="1" dirty="0" smtClean="0">
                <a:solidFill>
                  <a:schemeClr val="bg1"/>
                </a:solidFill>
              </a:rPr>
              <a:t>engagements</a:t>
            </a:r>
            <a:endParaRPr lang="en-CA"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7305980"/>
              </p:ext>
            </p:extLst>
          </p:nvPr>
        </p:nvGraphicFramePr>
        <p:xfrm>
          <a:off x="400832" y="1524110"/>
          <a:ext cx="8448805" cy="5164790"/>
        </p:xfrm>
        <a:graphic>
          <a:graphicData uri="http://schemas.openxmlformats.org/drawingml/2006/table">
            <a:tbl>
              <a:tblPr firstRow="1" firstCol="1" bandRow="1">
                <a:tableStyleId>{5C22544A-7EE6-4342-B048-85BDC9FD1C3A}</a:tableStyleId>
              </a:tblPr>
              <a:tblGrid>
                <a:gridCol w="1338899">
                  <a:extLst>
                    <a:ext uri="{9D8B030D-6E8A-4147-A177-3AD203B41FA5}">
                      <a16:colId xmlns:a16="http://schemas.microsoft.com/office/drawing/2014/main" val="1120201154"/>
                    </a:ext>
                  </a:extLst>
                </a:gridCol>
                <a:gridCol w="1785423">
                  <a:extLst>
                    <a:ext uri="{9D8B030D-6E8A-4147-A177-3AD203B41FA5}">
                      <a16:colId xmlns:a16="http://schemas.microsoft.com/office/drawing/2014/main" val="1025498823"/>
                    </a:ext>
                  </a:extLst>
                </a:gridCol>
                <a:gridCol w="1785423">
                  <a:extLst>
                    <a:ext uri="{9D8B030D-6E8A-4147-A177-3AD203B41FA5}">
                      <a16:colId xmlns:a16="http://schemas.microsoft.com/office/drawing/2014/main" val="1108096169"/>
                    </a:ext>
                  </a:extLst>
                </a:gridCol>
                <a:gridCol w="1828004">
                  <a:extLst>
                    <a:ext uri="{9D8B030D-6E8A-4147-A177-3AD203B41FA5}">
                      <a16:colId xmlns:a16="http://schemas.microsoft.com/office/drawing/2014/main" val="2880851406"/>
                    </a:ext>
                  </a:extLst>
                </a:gridCol>
                <a:gridCol w="1711056">
                  <a:extLst>
                    <a:ext uri="{9D8B030D-6E8A-4147-A177-3AD203B41FA5}">
                      <a16:colId xmlns:a16="http://schemas.microsoft.com/office/drawing/2014/main" val="3614727280"/>
                    </a:ext>
                  </a:extLst>
                </a:gridCol>
              </a:tblGrid>
              <a:tr h="221858">
                <a:tc>
                  <a:txBody>
                    <a:bodyPr/>
                    <a:lstStyle/>
                    <a:p>
                      <a:pPr algn="ctr">
                        <a:lnSpc>
                          <a:spcPct val="107000"/>
                        </a:lnSpc>
                        <a:spcAft>
                          <a:spcPts val="0"/>
                        </a:spcAft>
                      </a:pPr>
                      <a:r>
                        <a:rPr lang="en-CA"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5068" marR="45068" marT="0" marB="0"/>
                </a:tc>
                <a:tc>
                  <a:txBody>
                    <a:bodyPr/>
                    <a:lstStyle/>
                    <a:p>
                      <a:pPr algn="ctr">
                        <a:lnSpc>
                          <a:spcPct val="107000"/>
                        </a:lnSpc>
                        <a:spcAft>
                          <a:spcPts val="0"/>
                        </a:spcAft>
                      </a:pPr>
                      <a:r>
                        <a:rPr lang="en-CA" sz="700">
                          <a:effectLst/>
                        </a:rPr>
                        <a:t>Individual Level</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5068" marR="45068" marT="0" marB="0"/>
                </a:tc>
                <a:tc>
                  <a:txBody>
                    <a:bodyPr/>
                    <a:lstStyle/>
                    <a:p>
                      <a:pPr algn="ctr">
                        <a:lnSpc>
                          <a:spcPct val="107000"/>
                        </a:lnSpc>
                        <a:spcAft>
                          <a:spcPts val="0"/>
                        </a:spcAft>
                      </a:pPr>
                      <a:r>
                        <a:rPr lang="en-CA" sz="700" dirty="0">
                          <a:effectLst/>
                        </a:rPr>
                        <a:t>Municipal or Council Level</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68" marR="45068" marT="0" marB="0"/>
                </a:tc>
                <a:tc>
                  <a:txBody>
                    <a:bodyPr/>
                    <a:lstStyle/>
                    <a:p>
                      <a:pPr algn="ctr">
                        <a:lnSpc>
                          <a:spcPct val="107000"/>
                        </a:lnSpc>
                        <a:spcAft>
                          <a:spcPts val="0"/>
                        </a:spcAft>
                      </a:pPr>
                      <a:r>
                        <a:rPr lang="en-CA" sz="700">
                          <a:effectLst/>
                        </a:rPr>
                        <a:t>Provincial or Regional Level</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5068" marR="45068" marT="0" marB="0"/>
                </a:tc>
                <a:tc>
                  <a:txBody>
                    <a:bodyPr/>
                    <a:lstStyle/>
                    <a:p>
                      <a:pPr algn="ctr">
                        <a:lnSpc>
                          <a:spcPct val="107000"/>
                        </a:lnSpc>
                        <a:spcAft>
                          <a:spcPts val="0"/>
                        </a:spcAft>
                      </a:pPr>
                      <a:r>
                        <a:rPr lang="en-CA" sz="700">
                          <a:effectLst/>
                        </a:rPr>
                        <a:t>National Level</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5068" marR="45068" marT="0" marB="0"/>
                </a:tc>
                <a:extLst>
                  <a:ext uri="{0D108BD9-81ED-4DB2-BD59-A6C34878D82A}">
                    <a16:rowId xmlns:a16="http://schemas.microsoft.com/office/drawing/2014/main" val="74787848"/>
                  </a:ext>
                </a:extLst>
              </a:tr>
              <a:tr h="4942932">
                <a:tc>
                  <a:txBody>
                    <a:bodyPr/>
                    <a:lstStyle/>
                    <a:p>
                      <a:pPr>
                        <a:lnSpc>
                          <a:spcPct val="107000"/>
                        </a:lnSpc>
                        <a:spcAft>
                          <a:spcPts val="0"/>
                        </a:spcAft>
                      </a:pPr>
                      <a:r>
                        <a:rPr lang="en-CA" sz="1100" dirty="0">
                          <a:effectLst/>
                        </a:rPr>
                        <a:t>1.1 Provision and space for formalised mentoring and accompaniment</a:t>
                      </a:r>
                    </a:p>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068" marR="45068" marT="0" marB="0"/>
                </a:tc>
                <a:tc>
                  <a:txBody>
                    <a:bodyPr/>
                    <a:lstStyle/>
                    <a:p>
                      <a:pPr marL="342900" lvl="0" indent="-342900">
                        <a:spcAft>
                          <a:spcPts val="0"/>
                        </a:spcAft>
                        <a:buFont typeface="Symbol" panose="05050102010706020507" pitchFamily="18" charset="2"/>
                        <a:buChar char=""/>
                      </a:pPr>
                      <a:r>
                        <a:rPr lang="en-CA" sz="1100" dirty="0">
                          <a:effectLst/>
                        </a:rPr>
                        <a:t>Online training programs on key skills; including impactful communication, conflict resolution etc. </a:t>
                      </a:r>
                    </a:p>
                    <a:p>
                      <a:pPr marL="342900" lvl="0" indent="-342900">
                        <a:spcAft>
                          <a:spcPts val="0"/>
                        </a:spcAft>
                        <a:buFont typeface="Symbol" panose="05050102010706020507" pitchFamily="18" charset="2"/>
                        <a:buChar char=""/>
                      </a:pPr>
                      <a:r>
                        <a:rPr lang="en-CA" sz="1100" dirty="0">
                          <a:effectLst/>
                        </a:rPr>
                        <a:t>Share and seek out new perspectives</a:t>
                      </a:r>
                    </a:p>
                    <a:p>
                      <a:pPr marL="342900" lvl="0" indent="-342900">
                        <a:spcAft>
                          <a:spcPts val="0"/>
                        </a:spcAft>
                        <a:buFont typeface="Symbol" panose="05050102010706020507" pitchFamily="18" charset="2"/>
                        <a:buChar char=""/>
                      </a:pPr>
                      <a:r>
                        <a:rPr lang="en-CA" sz="1100" dirty="0">
                          <a:effectLst/>
                        </a:rPr>
                        <a:t>Include empathy in decision making processes</a:t>
                      </a:r>
                    </a:p>
                    <a:p>
                      <a:pPr marL="342900" lvl="0" indent="-342900">
                        <a:spcAft>
                          <a:spcPts val="0"/>
                        </a:spcAft>
                        <a:buFont typeface="Symbol" panose="05050102010706020507" pitchFamily="18" charset="2"/>
                        <a:buChar char=""/>
                      </a:pPr>
                      <a:r>
                        <a:rPr lang="en-CA" sz="1100" dirty="0">
                          <a:effectLst/>
                        </a:rPr>
                        <a:t>Focus on strong communication between mentee and mentor</a:t>
                      </a:r>
                    </a:p>
                    <a:p>
                      <a:pPr marL="342900" lvl="0" indent="-342900">
                        <a:spcAft>
                          <a:spcPts val="0"/>
                        </a:spcAft>
                        <a:buFont typeface="Symbol" panose="05050102010706020507" pitchFamily="18" charset="2"/>
                        <a:buChar char=""/>
                      </a:pPr>
                      <a:r>
                        <a:rPr lang="en-CA" sz="1100" dirty="0">
                          <a:effectLst/>
                        </a:rPr>
                        <a:t>Seek out mentors from alternate sectors for complimentary skills</a:t>
                      </a:r>
                    </a:p>
                    <a:p>
                      <a:pPr marL="342900" lvl="0" indent="-342900">
                        <a:spcAft>
                          <a:spcPts val="0"/>
                        </a:spcAft>
                        <a:buFont typeface="Symbol" panose="05050102010706020507" pitchFamily="18" charset="2"/>
                        <a:buChar char=""/>
                      </a:pPr>
                      <a:r>
                        <a:rPr lang="en-CA" sz="1100" dirty="0">
                          <a:effectLst/>
                        </a:rPr>
                        <a:t>Ensure you are not mentoring or championing people “just like you”, look for talents in others</a:t>
                      </a:r>
                    </a:p>
                    <a:p>
                      <a:pPr marL="342900" lvl="0" indent="-342900">
                        <a:spcAft>
                          <a:spcPts val="0"/>
                        </a:spcAft>
                        <a:buFont typeface="Symbol" panose="05050102010706020507" pitchFamily="18" charset="2"/>
                        <a:buChar char=""/>
                      </a:pPr>
                      <a:r>
                        <a:rPr lang="en-CA" sz="1100" dirty="0">
                          <a:effectLst/>
                        </a:rPr>
                        <a:t>Be willing to challenge your assumptions, to be curious about other styles, and adapt behaviors to meet others partway</a:t>
                      </a:r>
                      <a:endParaRPr lang="en-CA" sz="1100" dirty="0">
                        <a:effectLst/>
                        <a:latin typeface="Arial" panose="020B0604020202020204" pitchFamily="34" charset="0"/>
                        <a:ea typeface="Calibri" panose="020F0502020204030204" pitchFamily="34" charset="0"/>
                        <a:cs typeface="Times New Roman" panose="02020603050405020304" pitchFamily="18" charset="0"/>
                      </a:endParaRPr>
                    </a:p>
                  </a:txBody>
                  <a:tcPr marL="45068" marR="45068" marT="0" marB="0"/>
                </a:tc>
                <a:tc>
                  <a:txBody>
                    <a:bodyPr/>
                    <a:lstStyle/>
                    <a:p>
                      <a:pPr marL="342900" lvl="0" indent="-342900">
                        <a:lnSpc>
                          <a:spcPct val="107000"/>
                        </a:lnSpc>
                        <a:spcAft>
                          <a:spcPts val="0"/>
                        </a:spcAft>
                        <a:buFont typeface="Symbol" panose="05050102010706020507" pitchFamily="18" charset="2"/>
                        <a:buChar char=""/>
                      </a:pPr>
                      <a:r>
                        <a:rPr lang="en-CA" sz="1100" dirty="0">
                          <a:effectLst/>
                        </a:rPr>
                        <a:t>Set up formal mentorship networks of women mayors and councillors who will mentor</a:t>
                      </a:r>
                    </a:p>
                    <a:p>
                      <a:pPr marL="342900" lvl="0" indent="-342900">
                        <a:spcAft>
                          <a:spcPts val="0"/>
                        </a:spcAft>
                        <a:buFont typeface="Symbol" panose="05050102010706020507" pitchFamily="18" charset="2"/>
                        <a:buChar char=""/>
                      </a:pPr>
                      <a:r>
                        <a:rPr lang="en-CA" sz="1100" dirty="0">
                          <a:effectLst/>
                        </a:rPr>
                        <a:t>For mentorships to be successful, pair women with someone from a similar size community and with similar personalities</a:t>
                      </a:r>
                    </a:p>
                    <a:p>
                      <a:pPr marL="342900" lvl="0" indent="-342900">
                        <a:spcAft>
                          <a:spcPts val="0"/>
                        </a:spcAft>
                        <a:buFont typeface="Symbol" panose="05050102010706020507" pitchFamily="18" charset="2"/>
                        <a:buChar char=""/>
                      </a:pPr>
                      <a:r>
                        <a:rPr lang="en-CA" sz="1100" dirty="0">
                          <a:effectLst/>
                        </a:rPr>
                        <a:t>Pair new councillors with established council members in the network to create a support group </a:t>
                      </a:r>
                    </a:p>
                    <a:p>
                      <a:pPr marL="342900" lvl="0" indent="-342900">
                        <a:lnSpc>
                          <a:spcPct val="107000"/>
                        </a:lnSpc>
                        <a:spcAft>
                          <a:spcPts val="0"/>
                        </a:spcAft>
                        <a:buFont typeface="Symbol" panose="05050102010706020507" pitchFamily="18" charset="2"/>
                        <a:buChar char=""/>
                      </a:pPr>
                      <a:r>
                        <a:rPr lang="en-CA" sz="1100" dirty="0">
                          <a:effectLst/>
                        </a:rPr>
                        <a:t>Increased training and information for new councillors</a:t>
                      </a:r>
                    </a:p>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068" marR="45068" marT="0" marB="0"/>
                </a:tc>
                <a:tc>
                  <a:txBody>
                    <a:bodyPr/>
                    <a:lstStyle/>
                    <a:p>
                      <a:pPr marL="342900" lvl="0" indent="-342900">
                        <a:lnSpc>
                          <a:spcPct val="107000"/>
                        </a:lnSpc>
                        <a:spcAft>
                          <a:spcPts val="0"/>
                        </a:spcAft>
                        <a:buFont typeface="Symbol" panose="05050102010706020507" pitchFamily="18" charset="2"/>
                        <a:buChar char=""/>
                      </a:pPr>
                      <a:r>
                        <a:rPr lang="en-CA" sz="1100" dirty="0">
                          <a:effectLst/>
                        </a:rPr>
                        <a:t>Set up formal mentorship networks of women mayors and councillors who want to mentor and mentees who are looking for support across the region or province/territory.</a:t>
                      </a:r>
                    </a:p>
                    <a:p>
                      <a:pPr marL="342900" lvl="0" indent="-342900">
                        <a:spcAft>
                          <a:spcPts val="0"/>
                        </a:spcAft>
                        <a:buFont typeface="Symbol" panose="05050102010706020507" pitchFamily="18" charset="2"/>
                        <a:buChar char=""/>
                      </a:pPr>
                      <a:r>
                        <a:rPr lang="en-CA" sz="1100" dirty="0">
                          <a:effectLst/>
                        </a:rPr>
                        <a:t>Training videos and procedures to be shared online to help build practical skills (similar to minor hockey training for coaches)</a:t>
                      </a:r>
                    </a:p>
                    <a:p>
                      <a:pPr marL="342900" lvl="0" indent="-342900">
                        <a:lnSpc>
                          <a:spcPct val="107000"/>
                        </a:lnSpc>
                        <a:spcAft>
                          <a:spcPts val="0"/>
                        </a:spcAft>
                        <a:buFont typeface="Symbol" panose="05050102010706020507" pitchFamily="18" charset="2"/>
                        <a:buChar char=""/>
                      </a:pPr>
                      <a:r>
                        <a:rPr lang="en-CA" sz="1100" dirty="0">
                          <a:effectLst/>
                        </a:rPr>
                        <a:t>Host mentoring workshops to give current elected officials the skills they need to mentor women effectively</a:t>
                      </a:r>
                    </a:p>
                    <a:p>
                      <a:pPr marL="342900" lvl="0" indent="-342900">
                        <a:spcAft>
                          <a:spcPts val="0"/>
                        </a:spcAft>
                        <a:buFont typeface="Symbol" panose="05050102010706020507" pitchFamily="18" charset="2"/>
                        <a:buChar char=""/>
                      </a:pPr>
                      <a:r>
                        <a:rPr lang="en-CA" sz="1100" dirty="0">
                          <a:effectLst/>
                        </a:rPr>
                        <a:t>Facilitate seminars on mentorship</a:t>
                      </a:r>
                    </a:p>
                    <a:p>
                      <a:pPr marL="342900" lvl="0" indent="-342900">
                        <a:spcAft>
                          <a:spcPts val="0"/>
                        </a:spcAft>
                        <a:buFont typeface="Symbol" panose="05050102010706020507" pitchFamily="18" charset="2"/>
                        <a:buChar char=""/>
                      </a:pPr>
                      <a:r>
                        <a:rPr lang="en-CA" sz="1100" dirty="0">
                          <a:effectLst/>
                        </a:rPr>
                        <a:t>Mandatory workshops that speak to good governance and respectful </a:t>
                      </a:r>
                      <a:r>
                        <a:rPr lang="en-CA" sz="1100" dirty="0" smtClean="0">
                          <a:effectLst/>
                        </a:rPr>
                        <a:t>workplaces</a:t>
                      </a:r>
                      <a:endParaRPr lang="en-CA" sz="1100" dirty="0">
                        <a:effectLst/>
                      </a:endParaRPr>
                    </a:p>
                  </a:txBody>
                  <a:tcPr marL="45068" marR="45068" marT="0" marB="0"/>
                </a:tc>
                <a:tc>
                  <a:txBody>
                    <a:bodyPr/>
                    <a:lstStyle/>
                    <a:p>
                      <a:pPr marL="342900" lvl="0" indent="-342900">
                        <a:lnSpc>
                          <a:spcPct val="107000"/>
                        </a:lnSpc>
                        <a:spcAft>
                          <a:spcPts val="0"/>
                        </a:spcAft>
                        <a:buFont typeface="Symbol" panose="05050102010706020507" pitchFamily="18" charset="2"/>
                        <a:buChar char=""/>
                      </a:pPr>
                      <a:r>
                        <a:rPr lang="en-CA" sz="1100" dirty="0">
                          <a:effectLst/>
                        </a:rPr>
                        <a:t>Set up formal mentorship networks of women mayors and councillors who will agree to be a mentor across the country.</a:t>
                      </a:r>
                    </a:p>
                    <a:p>
                      <a:pPr marL="342900" lvl="0" indent="-342900">
                        <a:spcAft>
                          <a:spcPts val="0"/>
                        </a:spcAft>
                        <a:buFont typeface="Symbol" panose="05050102010706020507" pitchFamily="18" charset="2"/>
                        <a:buChar char=""/>
                      </a:pPr>
                      <a:r>
                        <a:rPr lang="en-CA" sz="1100" dirty="0">
                          <a:effectLst/>
                        </a:rPr>
                        <a:t>Provide regional entities a roadmap to improve women’s representation</a:t>
                      </a:r>
                    </a:p>
                    <a:p>
                      <a:pPr marL="342900" lvl="0" indent="-342900">
                        <a:spcAft>
                          <a:spcPts val="0"/>
                        </a:spcAft>
                        <a:buFont typeface="Symbol" panose="05050102010706020507" pitchFamily="18" charset="2"/>
                        <a:buChar char=""/>
                      </a:pPr>
                      <a:r>
                        <a:rPr lang="en-CA" sz="1100" dirty="0">
                          <a:effectLst/>
                        </a:rPr>
                        <a:t>Implement national mentorship programs based on municipalities’ size, economy base or other characteristics</a:t>
                      </a:r>
                    </a:p>
                    <a:p>
                      <a:pPr marL="342900" lvl="0" indent="-342900">
                        <a:spcAft>
                          <a:spcPts val="0"/>
                        </a:spcAft>
                        <a:buFont typeface="Symbol" panose="05050102010706020507" pitchFamily="18" charset="2"/>
                        <a:buChar char=""/>
                      </a:pPr>
                      <a:r>
                        <a:rPr lang="en-CA" sz="1100" dirty="0">
                          <a:effectLst/>
                        </a:rPr>
                        <a:t>Organise a women’s caucus before elections </a:t>
                      </a:r>
                    </a:p>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068" marR="45068" marT="0" marB="0"/>
                </a:tc>
                <a:extLst>
                  <a:ext uri="{0D108BD9-81ED-4DB2-BD59-A6C34878D82A}">
                    <a16:rowId xmlns:a16="http://schemas.microsoft.com/office/drawing/2014/main" val="2002701723"/>
                  </a:ext>
                </a:extLst>
              </a:tr>
            </a:tbl>
          </a:graphicData>
        </a:graphic>
      </p:graphicFrame>
    </p:spTree>
    <p:extLst>
      <p:ext uri="{BB962C8B-B14F-4D97-AF65-F5344CB8AC3E}">
        <p14:creationId xmlns:p14="http://schemas.microsoft.com/office/powerpoint/2010/main" val="91284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20000"/>
          </a:solidFill>
        </p:spPr>
        <p:txBody>
          <a:bodyPr/>
          <a:lstStyle/>
          <a:p>
            <a:r>
              <a:rPr lang="en-CA" dirty="0" smtClean="0">
                <a:solidFill>
                  <a:srgbClr val="FFFFFF"/>
                </a:solidFill>
              </a:rPr>
              <a:t>Next Steps and Timeline</a:t>
            </a:r>
            <a:endParaRPr lang="en-CA" dirty="0">
              <a:solidFill>
                <a:srgbClr val="FFFFFF"/>
              </a:solidFill>
            </a:endParaRP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CA" dirty="0" smtClean="0"/>
              <a:t>Action Plan (FCM Board - March 2020)</a:t>
            </a:r>
          </a:p>
          <a:p>
            <a:pPr lvl="1">
              <a:buFont typeface="Arial" panose="020B0604020202020204" pitchFamily="34" charset="0"/>
              <a:buChar char="•"/>
            </a:pPr>
            <a:r>
              <a:rPr lang="en-CA" dirty="0" smtClean="0"/>
              <a:t>Demonstrations Project – </a:t>
            </a:r>
          </a:p>
          <a:p>
            <a:pPr lvl="2">
              <a:buFont typeface="Arial" panose="020B0604020202020204" pitchFamily="34" charset="0"/>
              <a:buChar char="•"/>
            </a:pPr>
            <a:r>
              <a:rPr lang="en-CA" sz="2800" dirty="0" smtClean="0"/>
              <a:t>Implementation </a:t>
            </a:r>
            <a:r>
              <a:rPr lang="en-CA" sz="2800" dirty="0"/>
              <a:t>– Oct –</a:t>
            </a:r>
            <a:r>
              <a:rPr lang="en-CA" sz="2800" dirty="0" smtClean="0"/>
              <a:t>May/June</a:t>
            </a:r>
          </a:p>
          <a:p>
            <a:pPr lvl="1">
              <a:buFont typeface="Arial" panose="020B0604020202020204" pitchFamily="34" charset="0"/>
              <a:buChar char="•"/>
            </a:pPr>
            <a:r>
              <a:rPr lang="en-CA" dirty="0" smtClean="0"/>
              <a:t>Webinars </a:t>
            </a:r>
          </a:p>
          <a:p>
            <a:pPr lvl="1">
              <a:buFont typeface="Arial" panose="020B0604020202020204" pitchFamily="34" charset="0"/>
              <a:buChar char="•"/>
            </a:pPr>
            <a:r>
              <a:rPr lang="en-CA" dirty="0" smtClean="0"/>
              <a:t>Engagement of </a:t>
            </a:r>
            <a:r>
              <a:rPr lang="en-CA" dirty="0" smtClean="0"/>
              <a:t>“Regional Champions”</a:t>
            </a:r>
            <a:endParaRPr lang="en-CA" dirty="0" smtClean="0"/>
          </a:p>
          <a:p>
            <a:pPr lvl="1">
              <a:buFont typeface="Arial" panose="020B0604020202020204" pitchFamily="34" charset="0"/>
              <a:buChar char="•"/>
            </a:pPr>
            <a:r>
              <a:rPr lang="en-CA" dirty="0"/>
              <a:t>Ongoing support and engagement</a:t>
            </a:r>
          </a:p>
          <a:p>
            <a:pPr lvl="1">
              <a:buFont typeface="Arial" panose="020B0604020202020204" pitchFamily="34" charset="0"/>
              <a:buChar char="•"/>
            </a:pPr>
            <a:r>
              <a:rPr lang="en-CA" dirty="0" smtClean="0"/>
              <a:t>Launching of a “Knowledge hub” – tools, case studies, best practices and resources</a:t>
            </a:r>
            <a:endParaRPr lang="en-CA" dirty="0"/>
          </a:p>
        </p:txBody>
      </p:sp>
    </p:spTree>
    <p:extLst>
      <p:ext uri="{BB962C8B-B14F-4D97-AF65-F5344CB8AC3E}">
        <p14:creationId xmlns:p14="http://schemas.microsoft.com/office/powerpoint/2010/main" val="410667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20000"/>
          </a:solidFill>
        </p:spPr>
        <p:txBody>
          <a:bodyPr/>
          <a:lstStyle/>
          <a:p>
            <a:r>
              <a:rPr lang="en-CA" b="1" dirty="0" smtClean="0">
                <a:solidFill>
                  <a:schemeClr val="bg1"/>
                </a:solidFill>
              </a:rPr>
              <a:t>Parity - Year 2126 ?</a:t>
            </a:r>
            <a:endParaRPr lang="en-CA" b="1"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1374" y="1764106"/>
            <a:ext cx="2867025" cy="1590675"/>
          </a:xfrm>
        </p:spPr>
      </p:pic>
      <p:sp>
        <p:nvSpPr>
          <p:cNvPr id="7" name="TextBox 6"/>
          <p:cNvSpPr txBox="1"/>
          <p:nvPr/>
        </p:nvSpPr>
        <p:spPr>
          <a:xfrm>
            <a:off x="594269" y="1831286"/>
            <a:ext cx="7910903" cy="4031873"/>
          </a:xfrm>
          <a:prstGeom prst="rect">
            <a:avLst/>
          </a:prstGeom>
          <a:noFill/>
        </p:spPr>
        <p:txBody>
          <a:bodyPr wrap="square" rtlCol="0">
            <a:spAutoFit/>
          </a:bodyPr>
          <a:lstStyle/>
          <a:p>
            <a:pPr marL="285750" indent="-285750">
              <a:buFont typeface="Arial" panose="020B0604020202020204" pitchFamily="34" charset="0"/>
              <a:buChar char="•"/>
            </a:pPr>
            <a:r>
              <a:rPr lang="en-CA" sz="3200" dirty="0"/>
              <a:t> </a:t>
            </a:r>
            <a:r>
              <a:rPr lang="en-CA" sz="3200" dirty="0" smtClean="0"/>
              <a:t>Global </a:t>
            </a:r>
            <a:r>
              <a:rPr lang="en-CA" sz="3200" dirty="0"/>
              <a:t>gender gap will </a:t>
            </a:r>
            <a:r>
              <a:rPr lang="en-CA" sz="3200" dirty="0" smtClean="0"/>
              <a:t>take</a:t>
            </a:r>
          </a:p>
          <a:p>
            <a:r>
              <a:rPr lang="en-CA" sz="3200" dirty="0" smtClean="0"/>
              <a:t>108 years to </a:t>
            </a:r>
            <a:r>
              <a:rPr lang="en-CA" sz="3200" dirty="0"/>
              <a:t>close and </a:t>
            </a:r>
            <a:endParaRPr lang="en-CA" sz="3200" dirty="0" smtClean="0"/>
          </a:p>
          <a:p>
            <a:r>
              <a:rPr lang="en-CA" sz="3200" dirty="0" smtClean="0"/>
              <a:t>economic gender </a:t>
            </a:r>
            <a:r>
              <a:rPr lang="en-CA" sz="3200" dirty="0"/>
              <a:t>parity </a:t>
            </a:r>
            <a:r>
              <a:rPr lang="en-CA" sz="3200" dirty="0" smtClean="0"/>
              <a:t>will</a:t>
            </a:r>
          </a:p>
          <a:p>
            <a:r>
              <a:rPr lang="en-CA" sz="3200" dirty="0" smtClean="0"/>
              <a:t>take </a:t>
            </a:r>
            <a:r>
              <a:rPr lang="en-CA" sz="3200" dirty="0"/>
              <a:t>202 </a:t>
            </a:r>
            <a:r>
              <a:rPr lang="en-CA" sz="3200" dirty="0" smtClean="0"/>
              <a:t>years </a:t>
            </a:r>
            <a:r>
              <a:rPr lang="en-CA" sz="3200" dirty="0"/>
              <a:t>to </a:t>
            </a:r>
            <a:r>
              <a:rPr lang="en-CA" sz="3200" dirty="0" smtClean="0"/>
              <a:t>achieve</a:t>
            </a:r>
          </a:p>
          <a:p>
            <a:pPr marL="285750" indent="-285750">
              <a:buFont typeface="Arial" panose="020B0604020202020204" pitchFamily="34" charset="0"/>
              <a:buChar char="•"/>
            </a:pPr>
            <a:r>
              <a:rPr lang="en-CA" sz="3200" i="1" dirty="0" smtClean="0"/>
              <a:t> In 2015  a record 88 seats = 26.9 % seats which in 2019 puts us 61</a:t>
            </a:r>
            <a:r>
              <a:rPr lang="en-CA" sz="3200" i="1" baseline="30000" dirty="0" smtClean="0"/>
              <a:t>st</a:t>
            </a:r>
            <a:r>
              <a:rPr lang="en-CA" sz="3200" i="1" dirty="0" smtClean="0"/>
              <a:t> globally</a:t>
            </a:r>
          </a:p>
          <a:p>
            <a:pPr marL="285750" indent="-285750">
              <a:buFont typeface="Arial" panose="020B0604020202020204" pitchFamily="34" charset="0"/>
              <a:buChar char="•"/>
            </a:pPr>
            <a:r>
              <a:rPr lang="en-CA" sz="3200" i="1" dirty="0" smtClean="0"/>
              <a:t>Municipally, </a:t>
            </a:r>
            <a:r>
              <a:rPr lang="en-CA" sz="3200" i="1" dirty="0" smtClean="0"/>
              <a:t>in 2015, women accounted for 28% of councillors and 18% of mayors</a:t>
            </a:r>
            <a:endParaRPr lang="en-CA" sz="3200" dirty="0"/>
          </a:p>
        </p:txBody>
      </p:sp>
    </p:spTree>
    <p:extLst>
      <p:ext uri="{BB962C8B-B14F-4D97-AF65-F5344CB8AC3E}">
        <p14:creationId xmlns:p14="http://schemas.microsoft.com/office/powerpoint/2010/main" val="345793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CA" sz="4000" b="1" dirty="0">
                <a:solidFill>
                  <a:srgbClr val="820000"/>
                </a:solidFill>
              </a:rPr>
              <a:t>Thank you for your support and engagement</a:t>
            </a:r>
          </a:p>
          <a:p>
            <a:pPr marL="0" indent="0" algn="ctr">
              <a:buNone/>
            </a:pPr>
            <a:endParaRPr lang="en-CA" sz="4000" dirty="0"/>
          </a:p>
          <a:p>
            <a:pPr algn="ctr"/>
            <a:r>
              <a:rPr lang="en-CA" dirty="0"/>
              <a:t>If you have questions or comments please do not hesitate to contact Stephanie at Shoey@fcm.ca</a:t>
            </a:r>
          </a:p>
        </p:txBody>
      </p:sp>
    </p:spTree>
    <p:extLst>
      <p:ext uri="{BB962C8B-B14F-4D97-AF65-F5344CB8AC3E}">
        <p14:creationId xmlns:p14="http://schemas.microsoft.com/office/powerpoint/2010/main" val="230953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rgbClr val="820000"/>
          </a:solidFill>
        </p:spPr>
        <p:txBody>
          <a:bodyPr>
            <a:normAutofit fontScale="90000"/>
          </a:bodyPr>
          <a:lstStyle/>
          <a:p>
            <a:r>
              <a:rPr lang="fr-CA" b="1" dirty="0">
                <a:solidFill>
                  <a:schemeClr val="bg1"/>
                </a:solidFill>
              </a:rPr>
              <a:t>Overview of </a:t>
            </a:r>
            <a:r>
              <a:rPr lang="fr-CA" b="1" dirty="0" smtClean="0">
                <a:solidFill>
                  <a:schemeClr val="bg1"/>
                </a:solidFill>
              </a:rPr>
              <a:t>the </a:t>
            </a:r>
            <a:r>
              <a:rPr lang="fr-CA" b="1" dirty="0" err="1" smtClean="0">
                <a:solidFill>
                  <a:schemeClr val="bg1"/>
                </a:solidFill>
              </a:rPr>
              <a:t>Toward</a:t>
            </a:r>
            <a:r>
              <a:rPr lang="fr-CA" b="1" dirty="0" smtClean="0">
                <a:solidFill>
                  <a:schemeClr val="bg1"/>
                </a:solidFill>
              </a:rPr>
              <a:t> </a:t>
            </a:r>
            <a:r>
              <a:rPr lang="fr-CA" b="1" dirty="0" err="1" smtClean="0">
                <a:solidFill>
                  <a:schemeClr val="bg1"/>
                </a:solidFill>
              </a:rPr>
              <a:t>Parity</a:t>
            </a:r>
            <a:r>
              <a:rPr lang="fr-CA" b="1" dirty="0" smtClean="0">
                <a:solidFill>
                  <a:schemeClr val="bg1"/>
                </a:solidFill>
              </a:rPr>
              <a:t> Project</a:t>
            </a:r>
            <a:endParaRPr lang="en-CA" dirty="0">
              <a:solidFill>
                <a:schemeClr val="bg1"/>
              </a:solidFill>
            </a:endParaRPr>
          </a:p>
        </p:txBody>
      </p:sp>
      <p:sp>
        <p:nvSpPr>
          <p:cNvPr id="3" name="Content Placeholder 2"/>
          <p:cNvSpPr>
            <a:spLocks noGrp="1"/>
          </p:cNvSpPr>
          <p:nvPr>
            <p:ph idx="1"/>
            <p:custDataLst>
              <p:tags r:id="rId2"/>
            </p:custDataLst>
          </p:nvPr>
        </p:nvSpPr>
        <p:spPr/>
        <p:txBody>
          <a:bodyPr>
            <a:normAutofit/>
          </a:bodyPr>
          <a:lstStyle/>
          <a:p>
            <a:r>
              <a:rPr lang="en-CA" dirty="0" smtClean="0"/>
              <a:t>Funded by Department for Women and Gender Equality </a:t>
            </a:r>
            <a:r>
              <a:rPr lang="en-CA" sz="1800" dirty="0" smtClean="0"/>
              <a:t>(formerly SWC) </a:t>
            </a:r>
            <a:r>
              <a:rPr lang="en-CA" dirty="0" smtClean="0"/>
              <a:t>over 30 months </a:t>
            </a:r>
            <a:endParaRPr lang="en-CA" dirty="0"/>
          </a:p>
          <a:p>
            <a:r>
              <a:rPr lang="en-CA" dirty="0" smtClean="0"/>
              <a:t>Implemented by FCM - In </a:t>
            </a:r>
            <a:r>
              <a:rPr lang="en-CA" dirty="0"/>
              <a:t>partnership with </a:t>
            </a:r>
            <a:r>
              <a:rPr lang="en-CA" dirty="0" smtClean="0"/>
              <a:t>Equal </a:t>
            </a:r>
            <a:r>
              <a:rPr lang="en-CA" dirty="0"/>
              <a:t>Voice, Canadian Women Foundation </a:t>
            </a:r>
            <a:r>
              <a:rPr lang="en-CA" dirty="0" smtClean="0"/>
              <a:t>and the Provincial Associations</a:t>
            </a:r>
          </a:p>
          <a:p>
            <a:r>
              <a:rPr lang="en-CA" dirty="0" smtClean="0"/>
              <a:t>Builds </a:t>
            </a:r>
            <a:r>
              <a:rPr lang="en-CA" dirty="0"/>
              <a:t>on past projects and current </a:t>
            </a:r>
            <a:r>
              <a:rPr lang="en-CA" dirty="0" smtClean="0"/>
              <a:t>momentum</a:t>
            </a:r>
            <a:endParaRPr lang="en-CA" dirty="0"/>
          </a:p>
        </p:txBody>
      </p:sp>
    </p:spTree>
    <p:extLst>
      <p:ext uri="{BB962C8B-B14F-4D97-AF65-F5344CB8AC3E}">
        <p14:creationId xmlns:p14="http://schemas.microsoft.com/office/powerpoint/2010/main" val="4273439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rgbClr val="820000"/>
          </a:solidFill>
        </p:spPr>
        <p:txBody>
          <a:bodyPr/>
          <a:lstStyle/>
          <a:p>
            <a:r>
              <a:rPr lang="en-CA" dirty="0" smtClean="0">
                <a:solidFill>
                  <a:schemeClr val="bg1"/>
                </a:solidFill>
              </a:rPr>
              <a:t>Deliverables</a:t>
            </a:r>
            <a:endParaRPr lang="en-CA" dirty="0">
              <a:solidFill>
                <a:schemeClr val="bg1"/>
              </a:solidFill>
            </a:endParaRPr>
          </a:p>
        </p:txBody>
      </p:sp>
      <p:sp>
        <p:nvSpPr>
          <p:cNvPr id="3" name="Content Placeholder 2"/>
          <p:cNvSpPr>
            <a:spLocks noGrp="1"/>
          </p:cNvSpPr>
          <p:nvPr>
            <p:ph idx="1"/>
            <p:custDataLst>
              <p:tags r:id="rId2"/>
            </p:custDataLst>
          </p:nvPr>
        </p:nvSpPr>
        <p:spPr/>
        <p:txBody>
          <a:bodyPr>
            <a:normAutofit/>
          </a:bodyPr>
          <a:lstStyle/>
          <a:p>
            <a:pPr marL="742950" indent="-742950">
              <a:buFont typeface="+mj-lt"/>
              <a:buAutoNum type="arabicPeriod"/>
            </a:pPr>
            <a:r>
              <a:rPr lang="en-CA" sz="3600" dirty="0" smtClean="0"/>
              <a:t>Broad consultation</a:t>
            </a:r>
          </a:p>
          <a:p>
            <a:pPr marL="742950" indent="-742950">
              <a:buFont typeface="+mj-lt"/>
              <a:buAutoNum type="arabicPeriod"/>
            </a:pPr>
            <a:r>
              <a:rPr lang="en-CA" sz="3600" dirty="0" smtClean="0"/>
              <a:t>Development of an Action Plan/ Strategy</a:t>
            </a:r>
          </a:p>
          <a:p>
            <a:pPr marL="742950" indent="-742950">
              <a:buFont typeface="+mj-lt"/>
              <a:buAutoNum type="arabicPeriod"/>
            </a:pPr>
            <a:r>
              <a:rPr lang="en-CA" sz="3600" dirty="0" smtClean="0"/>
              <a:t>Implement demonstration projects</a:t>
            </a:r>
          </a:p>
          <a:p>
            <a:pPr marL="742950" indent="-742950">
              <a:buFont typeface="+mj-lt"/>
              <a:buAutoNum type="arabicPeriod"/>
            </a:pPr>
            <a:r>
              <a:rPr lang="en-CA" sz="3600" dirty="0" smtClean="0"/>
              <a:t>Knowledge Hub  - to share tools, strategies, best practices and case studies</a:t>
            </a:r>
            <a:endParaRPr lang="en-CA" sz="3600" dirty="0"/>
          </a:p>
        </p:txBody>
      </p:sp>
    </p:spTree>
    <p:extLst>
      <p:ext uri="{BB962C8B-B14F-4D97-AF65-F5344CB8AC3E}">
        <p14:creationId xmlns:p14="http://schemas.microsoft.com/office/powerpoint/2010/main" val="2479282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20000"/>
          </a:solidFill>
        </p:spPr>
        <p:txBody>
          <a:bodyPr/>
          <a:lstStyle/>
          <a:p>
            <a:r>
              <a:rPr lang="en-CA" b="1" dirty="0" smtClean="0">
                <a:solidFill>
                  <a:schemeClr val="bg1"/>
                </a:solidFill>
              </a:rPr>
              <a:t>Consultations conducted</a:t>
            </a:r>
            <a:endParaRPr lang="en-CA"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2386155"/>
              </p:ext>
            </p:extLst>
          </p:nvPr>
        </p:nvGraphicFramePr>
        <p:xfrm>
          <a:off x="457200" y="1265130"/>
          <a:ext cx="8229600" cy="4861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751562" y="1640910"/>
            <a:ext cx="2091846" cy="1136272"/>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rgbClr val="FF0000"/>
              </a:solidFill>
            </a:endParaRPr>
          </a:p>
        </p:txBody>
      </p:sp>
      <p:sp>
        <p:nvSpPr>
          <p:cNvPr id="6" name="Oval 5"/>
          <p:cNvSpPr/>
          <p:nvPr/>
        </p:nvSpPr>
        <p:spPr>
          <a:xfrm>
            <a:off x="6463431" y="1564330"/>
            <a:ext cx="2091846" cy="1212852"/>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Oval 6"/>
          <p:cNvSpPr/>
          <p:nvPr/>
        </p:nvSpPr>
        <p:spPr>
          <a:xfrm>
            <a:off x="751562" y="4822521"/>
            <a:ext cx="2091846" cy="1089764"/>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Oval 7"/>
          <p:cNvSpPr/>
          <p:nvPr/>
        </p:nvSpPr>
        <p:spPr>
          <a:xfrm>
            <a:off x="6463430" y="4872625"/>
            <a:ext cx="2091847" cy="1090701"/>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TextBox 8"/>
          <p:cNvSpPr txBox="1"/>
          <p:nvPr/>
        </p:nvSpPr>
        <p:spPr>
          <a:xfrm>
            <a:off x="1215025" y="1853852"/>
            <a:ext cx="1628383" cy="923330"/>
          </a:xfrm>
          <a:prstGeom prst="rect">
            <a:avLst/>
          </a:prstGeom>
          <a:noFill/>
        </p:spPr>
        <p:txBody>
          <a:bodyPr wrap="square" rtlCol="0">
            <a:spAutoFit/>
          </a:bodyPr>
          <a:lstStyle/>
          <a:p>
            <a:r>
              <a:rPr lang="en-CA" b="1" dirty="0" smtClean="0"/>
              <a:t>10 provinces </a:t>
            </a:r>
          </a:p>
          <a:p>
            <a:r>
              <a:rPr lang="en-CA" b="1" dirty="0" smtClean="0"/>
              <a:t>1 territory</a:t>
            </a:r>
          </a:p>
          <a:p>
            <a:endParaRPr lang="en-CA" dirty="0"/>
          </a:p>
        </p:txBody>
      </p:sp>
      <p:sp>
        <p:nvSpPr>
          <p:cNvPr id="10" name="TextBox 9"/>
          <p:cNvSpPr txBox="1"/>
          <p:nvPr/>
        </p:nvSpPr>
        <p:spPr>
          <a:xfrm>
            <a:off x="6826685" y="1714547"/>
            <a:ext cx="1615858" cy="923330"/>
          </a:xfrm>
          <a:prstGeom prst="rect">
            <a:avLst/>
          </a:prstGeom>
          <a:noFill/>
        </p:spPr>
        <p:txBody>
          <a:bodyPr wrap="square" rtlCol="0">
            <a:spAutoFit/>
          </a:bodyPr>
          <a:lstStyle/>
          <a:p>
            <a:r>
              <a:rPr lang="en-CA" b="1" dirty="0" smtClean="0"/>
              <a:t>80% women </a:t>
            </a:r>
          </a:p>
          <a:p>
            <a:r>
              <a:rPr lang="en-CA" b="1" dirty="0" smtClean="0"/>
              <a:t>19.8% men</a:t>
            </a:r>
          </a:p>
          <a:p>
            <a:r>
              <a:rPr lang="en-CA" b="1" dirty="0" smtClean="0"/>
              <a:t>.2% non binary</a:t>
            </a:r>
            <a:endParaRPr lang="en-CA" b="1" dirty="0"/>
          </a:p>
        </p:txBody>
      </p:sp>
      <p:sp>
        <p:nvSpPr>
          <p:cNvPr id="11" name="TextBox 10"/>
          <p:cNvSpPr txBox="1"/>
          <p:nvPr/>
        </p:nvSpPr>
        <p:spPr>
          <a:xfrm>
            <a:off x="1114817" y="5152549"/>
            <a:ext cx="1490597" cy="646331"/>
          </a:xfrm>
          <a:prstGeom prst="rect">
            <a:avLst/>
          </a:prstGeom>
          <a:noFill/>
        </p:spPr>
        <p:txBody>
          <a:bodyPr wrap="square" rtlCol="0">
            <a:spAutoFit/>
          </a:bodyPr>
          <a:lstStyle/>
          <a:p>
            <a:r>
              <a:rPr lang="en-CA" b="1" dirty="0" smtClean="0"/>
              <a:t>81% English</a:t>
            </a:r>
          </a:p>
          <a:p>
            <a:r>
              <a:rPr lang="en-CA" b="1" dirty="0" smtClean="0"/>
              <a:t>19% French</a:t>
            </a:r>
            <a:endParaRPr lang="en-CA" b="1" dirty="0"/>
          </a:p>
        </p:txBody>
      </p:sp>
      <p:sp>
        <p:nvSpPr>
          <p:cNvPr id="12" name="TextBox 11"/>
          <p:cNvSpPr txBox="1"/>
          <p:nvPr/>
        </p:nvSpPr>
        <p:spPr>
          <a:xfrm>
            <a:off x="6826685" y="5104653"/>
            <a:ext cx="1503124" cy="646331"/>
          </a:xfrm>
          <a:prstGeom prst="rect">
            <a:avLst/>
          </a:prstGeom>
          <a:noFill/>
        </p:spPr>
        <p:txBody>
          <a:bodyPr wrap="square" rtlCol="0">
            <a:spAutoFit/>
          </a:bodyPr>
          <a:lstStyle/>
          <a:p>
            <a:r>
              <a:rPr lang="en-CA" b="1" dirty="0"/>
              <a:t>4</a:t>
            </a:r>
            <a:r>
              <a:rPr lang="en-CA" b="1" dirty="0" smtClean="0"/>
              <a:t>7 % Urban</a:t>
            </a:r>
          </a:p>
          <a:p>
            <a:r>
              <a:rPr lang="en-CA" b="1" dirty="0" smtClean="0"/>
              <a:t>53% Rural</a:t>
            </a:r>
            <a:endParaRPr lang="en-CA" b="1" dirty="0"/>
          </a:p>
        </p:txBody>
      </p:sp>
    </p:spTree>
    <p:extLst>
      <p:ext uri="{BB962C8B-B14F-4D97-AF65-F5344CB8AC3E}">
        <p14:creationId xmlns:p14="http://schemas.microsoft.com/office/powerpoint/2010/main" val="241463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8FA7A7-16A9-6940-AEDA-05FCCCD26F54}"/>
              </a:ext>
            </a:extLst>
          </p:cNvPr>
          <p:cNvSpPr>
            <a:spLocks noGrp="1"/>
          </p:cNvSpPr>
          <p:nvPr>
            <p:ph type="title"/>
          </p:nvPr>
        </p:nvSpPr>
        <p:spPr>
          <a:solidFill>
            <a:srgbClr val="820000"/>
          </a:solidFill>
        </p:spPr>
        <p:txBody>
          <a:bodyPr>
            <a:normAutofit/>
          </a:bodyPr>
          <a:lstStyle/>
          <a:p>
            <a:r>
              <a:rPr lang="en-US" b="1" dirty="0" smtClean="0">
                <a:solidFill>
                  <a:schemeClr val="bg1"/>
                </a:solidFill>
              </a:rPr>
              <a:t>Toward Parity Action Plan</a:t>
            </a:r>
            <a:endParaRPr lang="en-US" b="1" dirty="0">
              <a:solidFill>
                <a:schemeClr val="bg1"/>
              </a:solidFill>
            </a:endParaRPr>
          </a:p>
        </p:txBody>
      </p:sp>
      <p:sp>
        <p:nvSpPr>
          <p:cNvPr id="5" name="Content Placeholder 4">
            <a:extLst>
              <a:ext uri="{FF2B5EF4-FFF2-40B4-BE49-F238E27FC236}">
                <a16:creationId xmlns:a16="http://schemas.microsoft.com/office/drawing/2014/main" id="{7313B664-4817-B94A-9AA5-49D67B794BC9}"/>
              </a:ext>
            </a:extLst>
          </p:cNvPr>
          <p:cNvSpPr>
            <a:spLocks noGrp="1"/>
          </p:cNvSpPr>
          <p:nvPr>
            <p:ph idx="1"/>
          </p:nvPr>
        </p:nvSpPr>
        <p:spPr/>
        <p:txBody>
          <a:bodyPr>
            <a:normAutofit fontScale="70000" lnSpcReduction="20000"/>
          </a:bodyPr>
          <a:lstStyle/>
          <a:p>
            <a:pPr marL="0" indent="0" algn="ctr">
              <a:buNone/>
            </a:pPr>
            <a:r>
              <a:rPr lang="en-CA" b="1" dirty="0"/>
              <a:t># </a:t>
            </a:r>
            <a:r>
              <a:rPr lang="en-CA" b="1" dirty="0" smtClean="0"/>
              <a:t>RUN WIN LEAD</a:t>
            </a:r>
            <a:endParaRPr lang="en-CA" dirty="0"/>
          </a:p>
          <a:p>
            <a:pPr marL="0" indent="0" algn="ctr">
              <a:buNone/>
            </a:pPr>
            <a:r>
              <a:rPr lang="en-CA" b="1" dirty="0"/>
              <a:t>Municipal Sector plan for Achieving Gender Parity in Municipal Government</a:t>
            </a:r>
            <a:endParaRPr lang="en-CA" dirty="0"/>
          </a:p>
          <a:p>
            <a:pPr marL="0" indent="0" algn="ctr">
              <a:buNone/>
            </a:pPr>
            <a:r>
              <a:rPr lang="en-CA" b="1" dirty="0"/>
              <a:t> </a:t>
            </a:r>
            <a:endParaRPr lang="en-CA" dirty="0"/>
          </a:p>
          <a:p>
            <a:r>
              <a:rPr lang="en-CA" b="1" dirty="0"/>
              <a:t>VISION</a:t>
            </a:r>
            <a:endParaRPr lang="en-CA" dirty="0"/>
          </a:p>
          <a:p>
            <a:pPr marL="0" indent="0">
              <a:buNone/>
            </a:pPr>
            <a:r>
              <a:rPr lang="en-CA" dirty="0"/>
              <a:t>FCM envisages a Canada in which parity in women’s representation </a:t>
            </a:r>
            <a:r>
              <a:rPr lang="en-CA" dirty="0" smtClean="0"/>
              <a:t>from coast to coast to </a:t>
            </a:r>
            <a:r>
              <a:rPr lang="en-CA" dirty="0" smtClean="0"/>
              <a:t>coast </a:t>
            </a:r>
            <a:r>
              <a:rPr lang="en-CA" dirty="0" smtClean="0"/>
              <a:t>in </a:t>
            </a:r>
            <a:r>
              <a:rPr lang="en-CA" dirty="0"/>
              <a:t>municipal government becomes the new norm.  Our vision is one in which women of all identities, and at a rate equal to that of men:</a:t>
            </a:r>
          </a:p>
          <a:p>
            <a:pPr marL="0" indent="0">
              <a:buNone/>
            </a:pPr>
            <a:r>
              <a:rPr lang="en-CA" dirty="0"/>
              <a:t> </a:t>
            </a:r>
          </a:p>
          <a:p>
            <a:pPr algn="ctr"/>
            <a:r>
              <a:rPr lang="en-CA" b="1" dirty="0"/>
              <a:t>RUN</a:t>
            </a:r>
            <a:r>
              <a:rPr lang="en-CA" dirty="0"/>
              <a:t> for elected municipal office</a:t>
            </a:r>
          </a:p>
          <a:p>
            <a:pPr algn="ctr"/>
            <a:r>
              <a:rPr lang="en-CA" b="1" dirty="0"/>
              <a:t>WIN</a:t>
            </a:r>
            <a:r>
              <a:rPr lang="en-CA" dirty="0"/>
              <a:t> their campaigns</a:t>
            </a:r>
          </a:p>
          <a:p>
            <a:pPr algn="ctr"/>
            <a:r>
              <a:rPr lang="en-CA" b="1" dirty="0"/>
              <a:t>LEAD</a:t>
            </a:r>
            <a:r>
              <a:rPr lang="en-CA" dirty="0"/>
              <a:t> on issues of importance to their constituents.</a:t>
            </a:r>
          </a:p>
        </p:txBody>
      </p:sp>
    </p:spTree>
    <p:extLst>
      <p:ext uri="{BB962C8B-B14F-4D97-AF65-F5344CB8AC3E}">
        <p14:creationId xmlns:p14="http://schemas.microsoft.com/office/powerpoint/2010/main" val="2354577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20000"/>
          </a:solidFill>
        </p:spPr>
        <p:txBody>
          <a:bodyPr/>
          <a:lstStyle/>
          <a:p>
            <a:r>
              <a:rPr lang="en-US" b="1" dirty="0">
                <a:solidFill>
                  <a:schemeClr val="bg1"/>
                </a:solidFill>
              </a:rPr>
              <a:t>Toward Parity Action Plan</a:t>
            </a:r>
            <a:endParaRPr lang="en-CA"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CA" b="1" dirty="0" smtClean="0"/>
              <a:t>Four Thematic Pillars </a:t>
            </a:r>
            <a:r>
              <a:rPr lang="en-CA" b="1" dirty="0"/>
              <a:t>of Action </a:t>
            </a:r>
            <a:r>
              <a:rPr lang="en-CA" b="1" dirty="0" smtClean="0"/>
              <a:t>   </a:t>
            </a:r>
            <a:r>
              <a:rPr lang="en-CA" b="1" dirty="0"/>
              <a:t>-</a:t>
            </a:r>
            <a:endParaRPr lang="en-CA" dirty="0"/>
          </a:p>
          <a:p>
            <a:pPr marL="0" indent="0">
              <a:buNone/>
            </a:pPr>
            <a:endParaRPr lang="en-CA" dirty="0"/>
          </a:p>
          <a:p>
            <a:pPr marL="0" indent="0">
              <a:buNone/>
            </a:pPr>
            <a:r>
              <a:rPr lang="en-CA" dirty="0"/>
              <a:t>1) Access to information</a:t>
            </a:r>
          </a:p>
          <a:p>
            <a:pPr marL="0" indent="0">
              <a:buNone/>
            </a:pPr>
            <a:r>
              <a:rPr lang="en-CA" dirty="0"/>
              <a:t>2) </a:t>
            </a:r>
            <a:r>
              <a:rPr lang="en-CA" dirty="0" smtClean="0"/>
              <a:t>Enhanced Inclusion</a:t>
            </a:r>
            <a:endParaRPr lang="en-CA" dirty="0"/>
          </a:p>
          <a:p>
            <a:pPr marL="0" indent="0">
              <a:buNone/>
            </a:pPr>
            <a:r>
              <a:rPr lang="en-CA" dirty="0"/>
              <a:t>3) Increased support</a:t>
            </a:r>
          </a:p>
          <a:p>
            <a:pPr marL="0" indent="0">
              <a:buNone/>
            </a:pPr>
            <a:r>
              <a:rPr lang="en-CA" dirty="0"/>
              <a:t>4) Improved governance and </a:t>
            </a:r>
            <a:r>
              <a:rPr lang="en-CA" dirty="0" smtClean="0"/>
              <a:t>structure</a:t>
            </a:r>
            <a:r>
              <a:rPr lang="en-CA" b="1" dirty="0"/>
              <a:t/>
            </a:r>
            <a:br>
              <a:rPr lang="en-CA" b="1" dirty="0"/>
            </a:br>
            <a:endParaRPr lang="en-CA" dirty="0"/>
          </a:p>
        </p:txBody>
      </p:sp>
    </p:spTree>
    <p:extLst>
      <p:ext uri="{BB962C8B-B14F-4D97-AF65-F5344CB8AC3E}">
        <p14:creationId xmlns:p14="http://schemas.microsoft.com/office/powerpoint/2010/main" val="734425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468" y="114418"/>
            <a:ext cx="8642959" cy="6478890"/>
          </a:xfrm>
          <a:prstGeom prst="rect">
            <a:avLst/>
          </a:prstGeom>
        </p:spPr>
      </p:pic>
    </p:spTree>
    <p:extLst>
      <p:ext uri="{BB962C8B-B14F-4D97-AF65-F5344CB8AC3E}">
        <p14:creationId xmlns:p14="http://schemas.microsoft.com/office/powerpoint/2010/main" val="1231790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20000"/>
          </a:solidFill>
        </p:spPr>
        <p:txBody>
          <a:bodyPr/>
          <a:lstStyle/>
          <a:p>
            <a:r>
              <a:rPr lang="en-US" b="1" dirty="0">
                <a:solidFill>
                  <a:schemeClr val="bg1"/>
                </a:solidFill>
              </a:rPr>
              <a:t>Toward Parity Action Plan</a:t>
            </a:r>
            <a:endParaRPr lang="en-CA" b="1" dirty="0">
              <a:solidFill>
                <a:schemeClr val="bg1"/>
              </a:solidFill>
            </a:endParaRPr>
          </a:p>
        </p:txBody>
      </p:sp>
      <p:sp>
        <p:nvSpPr>
          <p:cNvPr id="3" name="Content Placeholder 2"/>
          <p:cNvSpPr>
            <a:spLocks noGrp="1"/>
          </p:cNvSpPr>
          <p:nvPr>
            <p:ph idx="1"/>
          </p:nvPr>
        </p:nvSpPr>
        <p:spPr>
          <a:xfrm>
            <a:off x="569934" y="1600200"/>
            <a:ext cx="8229600" cy="4525963"/>
          </a:xfrm>
        </p:spPr>
        <p:txBody>
          <a:bodyPr>
            <a:normAutofit/>
          </a:bodyPr>
          <a:lstStyle/>
          <a:p>
            <a:pPr marL="0" indent="0">
              <a:buNone/>
            </a:pPr>
            <a:r>
              <a:rPr lang="en-CA" sz="2800" b="1" dirty="0" smtClean="0"/>
              <a:t>1</a:t>
            </a:r>
            <a:r>
              <a:rPr lang="en-CA" sz="2800" b="1" dirty="0"/>
              <a:t>) Access to information</a:t>
            </a:r>
          </a:p>
          <a:p>
            <a:pPr marL="0" indent="0">
              <a:buNone/>
            </a:pPr>
            <a:endParaRPr lang="en-CA" sz="1100" dirty="0" smtClean="0"/>
          </a:p>
          <a:p>
            <a:pPr marL="0" indent="0">
              <a:buNone/>
            </a:pPr>
            <a:r>
              <a:rPr lang="en-CA" sz="2200" dirty="0" smtClean="0"/>
              <a:t>Comprises </a:t>
            </a:r>
            <a:r>
              <a:rPr lang="en-CA" sz="2200" dirty="0"/>
              <a:t>all the gaps in information that exist from tools, best practices, and knowledge about running a campaign to the data gaps and misinformation that persist about the roles and responsibilities of local </a:t>
            </a:r>
            <a:r>
              <a:rPr lang="en-CA" sz="2200" dirty="0" smtClean="0"/>
              <a:t>government</a:t>
            </a:r>
          </a:p>
          <a:p>
            <a:pPr marL="0" indent="0">
              <a:buNone/>
            </a:pPr>
            <a:endParaRPr lang="en-CA" sz="800" dirty="0"/>
          </a:p>
          <a:p>
            <a:pPr marL="0" indent="0">
              <a:spcBef>
                <a:spcPts val="0"/>
              </a:spcBef>
              <a:buNone/>
            </a:pPr>
            <a:r>
              <a:rPr lang="en-CA" sz="2800" b="1" dirty="0"/>
              <a:t>2) Enhanced Inclusion</a:t>
            </a:r>
          </a:p>
          <a:p>
            <a:pPr marL="0" indent="0">
              <a:spcBef>
                <a:spcPts val="0"/>
              </a:spcBef>
              <a:buNone/>
            </a:pPr>
            <a:endParaRPr lang="en-CA" sz="1100" dirty="0"/>
          </a:p>
          <a:p>
            <a:pPr marL="0" indent="0">
              <a:spcBef>
                <a:spcPts val="0"/>
              </a:spcBef>
              <a:buNone/>
            </a:pPr>
            <a:r>
              <a:rPr lang="en-CA" sz="2200" dirty="0"/>
              <a:t>Is looking to address a number of societal barriers including but not limited to disparities due to gender, race, age, economic status/standing.  The inclusion theme also tackles key issues such as intimidation, harassment and exclusionary norms and processes. </a:t>
            </a:r>
          </a:p>
          <a:p>
            <a:pPr marL="0" indent="0">
              <a:buNone/>
            </a:pPr>
            <a:endParaRPr lang="en-CA" sz="2000" dirty="0"/>
          </a:p>
          <a:p>
            <a:pPr marL="0" indent="0">
              <a:buNone/>
            </a:pPr>
            <a:endParaRPr lang="en-CA" dirty="0"/>
          </a:p>
        </p:txBody>
      </p:sp>
    </p:spTree>
    <p:extLst>
      <p:ext uri="{BB962C8B-B14F-4D97-AF65-F5344CB8AC3E}">
        <p14:creationId xmlns:p14="http://schemas.microsoft.com/office/powerpoint/2010/main" val="14701893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FCM-generic- Power Point</Template>
  <TotalTime>62918</TotalTime>
  <Words>1155</Words>
  <Application>Microsoft Office PowerPoint</Application>
  <PresentationFormat>On-screen Show (4:3)</PresentationFormat>
  <Paragraphs>239</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Symbol</vt:lpstr>
      <vt:lpstr>Times New Roman</vt:lpstr>
      <vt:lpstr>Office Theme</vt:lpstr>
      <vt:lpstr>PowerPoint Presentation</vt:lpstr>
      <vt:lpstr>Parity - Year 2126 ?</vt:lpstr>
      <vt:lpstr>Overview of the Toward Parity Project</vt:lpstr>
      <vt:lpstr>Deliverables</vt:lpstr>
      <vt:lpstr>Consultations conducted</vt:lpstr>
      <vt:lpstr>Toward Parity Action Plan</vt:lpstr>
      <vt:lpstr>Toward Parity Action Plan</vt:lpstr>
      <vt:lpstr>PowerPoint Presentation</vt:lpstr>
      <vt:lpstr>Toward Parity Action Plan</vt:lpstr>
      <vt:lpstr>Toward Parity Action Plan</vt:lpstr>
      <vt:lpstr>Toward Parity Action Plan</vt:lpstr>
      <vt:lpstr>Toward Parity Action Plan – 1st Priority</vt:lpstr>
      <vt:lpstr>Toward Parity Action Plan –  2nd priority</vt:lpstr>
      <vt:lpstr>Toward Parity Action Plan – 3rd priority</vt:lpstr>
      <vt:lpstr>Mentorship and Encouragement</vt:lpstr>
      <vt:lpstr>Breaking down informal networking and decision-making</vt:lpstr>
      <vt:lpstr>Improved access and sharing of tools</vt:lpstr>
      <vt:lpstr>Annex A - Potential actions and engagements</vt:lpstr>
      <vt:lpstr>Next Steps and Timeline</vt:lpstr>
      <vt:lpstr>PowerPoint Presentation</vt:lpstr>
    </vt:vector>
  </TitlesOfParts>
  <Company>FCM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Chantal Havard</dc:creator>
  <cp:lastModifiedBy>Stephanie Hoey</cp:lastModifiedBy>
  <cp:revision>200</cp:revision>
  <cp:lastPrinted>2019-08-18T16:55:57Z</cp:lastPrinted>
  <dcterms:created xsi:type="dcterms:W3CDTF">2018-03-27T18:30:30Z</dcterms:created>
  <dcterms:modified xsi:type="dcterms:W3CDTF">2019-10-05T13:27:34Z</dcterms:modified>
</cp:coreProperties>
</file>