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85" r:id="rId5"/>
    <p:sldMasterId id="2147483697" r:id="rId6"/>
    <p:sldMasterId id="2147483707" r:id="rId7"/>
  </p:sldMasterIdLst>
  <p:notesMasterIdLst>
    <p:notesMasterId r:id="rId22"/>
  </p:notesMasterIdLst>
  <p:sldIdLst>
    <p:sldId id="286" r:id="rId8"/>
    <p:sldId id="270" r:id="rId9"/>
    <p:sldId id="271" r:id="rId10"/>
    <p:sldId id="285" r:id="rId11"/>
    <p:sldId id="274" r:id="rId12"/>
    <p:sldId id="275" r:id="rId13"/>
    <p:sldId id="276" r:id="rId14"/>
    <p:sldId id="260" r:id="rId15"/>
    <p:sldId id="287" r:id="rId16"/>
    <p:sldId id="282" r:id="rId17"/>
    <p:sldId id="283" r:id="rId18"/>
    <p:sldId id="284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2C"/>
    <a:srgbClr val="85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6"/>
    <p:restoredTop sz="94705"/>
  </p:normalViewPr>
  <p:slideViewPr>
    <p:cSldViewPr snapToGrid="0" snapToObjects="1">
      <p:cViewPr varScale="1">
        <p:scale>
          <a:sx n="65" d="100"/>
          <a:sy n="65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AB94D-A2D1-4CDE-AB0D-17FA5A74627B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F23-EBC5-4E88-B7C9-C793A6ADEF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70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reports/the-global-gender-gap-report-201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CBAB2-E518-4985-8DAE-B9F37547ADA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76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Economic Forum’s (WEF) </a:t>
            </a:r>
            <a:r>
              <a:rPr lang="en-CA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Global Gender Gap Report 2018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CBAB2-E518-4985-8DAE-B9F37547ADA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CBAB2-E518-4985-8DAE-B9F37547ADA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7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0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BDA8-1775-4CAF-83F8-1D88C327B618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3CB6-47F6-4BC7-A447-F192F7BD40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04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BDA8-1775-4CAF-83F8-1D88C327B618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3CB6-47F6-4BC7-A447-F192F7BD40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83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89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4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3C5B8C-B101-CD45-AFF3-7C286DB8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42" y="136526"/>
            <a:ext cx="7886700" cy="877521"/>
          </a:xfrm>
        </p:spPr>
        <p:txBody>
          <a:bodyPr>
            <a:normAutofit/>
          </a:bodyPr>
          <a:lstStyle>
            <a:lvl1pPr>
              <a:defRPr sz="2850">
                <a:solidFill>
                  <a:srgbClr val="8500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98552B-739F-554C-8976-EF2A728E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15" y="1359878"/>
            <a:ext cx="8546123" cy="40796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03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" y="2009869"/>
            <a:ext cx="8137603" cy="3341428"/>
          </a:xfrm>
          <a:prstGeom prst="rect">
            <a:avLst/>
          </a:prstGeom>
          <a:solidFill>
            <a:srgbClr val="8672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717766" y="1754499"/>
            <a:ext cx="8426234" cy="3270177"/>
          </a:xfrm>
          <a:prstGeom prst="rect">
            <a:avLst/>
          </a:prstGeom>
          <a:solidFill>
            <a:srgbClr val="8672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4" y="2763788"/>
            <a:ext cx="7314155" cy="1584176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 smtClean="0"/>
              <a:t>This is your presentation title</a:t>
            </a:r>
            <a:endParaRPr lang="en-C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4" y="3653656"/>
            <a:ext cx="7314155" cy="64807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 smtClean="0"/>
              <a:t>Subtitle goes here if necessary 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1" y="5339813"/>
            <a:ext cx="8134539" cy="88974"/>
          </a:xfrm>
          <a:prstGeom prst="rect">
            <a:avLst/>
          </a:prstGeom>
          <a:solidFill>
            <a:srgbClr val="85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6203" y="5606670"/>
            <a:ext cx="3351068" cy="91605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 smtClean="0"/>
              <a:t>Other relevant information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3" y="927525"/>
            <a:ext cx="2571735" cy="3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 - One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2602"/>
            <a:ext cx="8088060" cy="592715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8600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This is a regular layout with 1 bullet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563" y="1341438"/>
            <a:ext cx="7796589" cy="3367295"/>
          </a:xfrm>
          <a:prstGeom prst="rect">
            <a:avLst/>
          </a:prstGeom>
        </p:spPr>
        <p:txBody>
          <a:bodyPr anchor="t" anchorCtr="0"/>
          <a:lstStyle>
            <a:lvl1pPr marL="255600" indent="-255600">
              <a:spcBef>
                <a:spcPts val="2400"/>
              </a:spcBef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This is the first bullet</a:t>
            </a:r>
          </a:p>
          <a:p>
            <a:pPr lvl="0"/>
            <a:r>
              <a:rPr lang="en-US" dirty="0" smtClean="0"/>
              <a:t>This is the second bullet</a:t>
            </a:r>
          </a:p>
          <a:p>
            <a:pPr lvl="0"/>
            <a:r>
              <a:rPr lang="en-US" dirty="0" smtClean="0"/>
              <a:t>This is the third bullet </a:t>
            </a:r>
          </a:p>
        </p:txBody>
      </p:sp>
    </p:spTree>
    <p:extLst>
      <p:ext uri="{BB962C8B-B14F-4D97-AF65-F5344CB8AC3E}">
        <p14:creationId xmlns:p14="http://schemas.microsoft.com/office/powerpoint/2010/main" val="4111553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8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One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2602"/>
            <a:ext cx="8089200" cy="594000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 dirty="0" smtClean="0"/>
              <a:t>This is a regular layout with bullets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41438"/>
            <a:ext cx="8089200" cy="4230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2400"/>
              </a:spcBef>
              <a:buFontTx/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6000" indent="-284400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This is the first subtitle</a:t>
            </a:r>
          </a:p>
          <a:p>
            <a:pPr lvl="1"/>
            <a:r>
              <a:rPr lang="en-US" dirty="0" smtClean="0"/>
              <a:t>Bullet one</a:t>
            </a:r>
          </a:p>
          <a:p>
            <a:pPr lvl="1"/>
            <a:r>
              <a:rPr lang="en-US" dirty="0" smtClean="0"/>
              <a:t>Bullet two </a:t>
            </a:r>
          </a:p>
          <a:p>
            <a:pPr lvl="1"/>
            <a:r>
              <a:rPr lang="en-US" dirty="0" smtClean="0"/>
              <a:t>You can add as many as you want but do not overload your slide</a:t>
            </a:r>
          </a:p>
          <a:p>
            <a:pPr lvl="0"/>
            <a:r>
              <a:rPr lang="en-US" dirty="0" smtClean="0"/>
              <a:t>This is the second subtitle</a:t>
            </a:r>
          </a:p>
          <a:p>
            <a:pPr lvl="1"/>
            <a:r>
              <a:rPr lang="en-US" dirty="0" smtClean="0"/>
              <a:t>Reminder to not overload your slide</a:t>
            </a:r>
          </a:p>
          <a:p>
            <a:pPr lvl="0"/>
            <a:r>
              <a:rPr lang="en-US" dirty="0" smtClean="0"/>
              <a:t>This is the third subtitle</a:t>
            </a:r>
          </a:p>
          <a:p>
            <a:pPr lvl="1"/>
            <a:r>
              <a:rPr lang="en-US" dirty="0" smtClean="0"/>
              <a:t>You probably have too much content on your slide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473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7700" y="1316244"/>
            <a:ext cx="4040188" cy="45273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Apples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35527" y="1316244"/>
            <a:ext cx="4041775" cy="45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Oranges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47700" y="1785091"/>
            <a:ext cx="4038600" cy="3777283"/>
          </a:xfrm>
          <a:prstGeom prst="rect">
            <a:avLst/>
          </a:prstGeom>
        </p:spPr>
        <p:txBody>
          <a:bodyPr/>
          <a:lstStyle>
            <a:lvl1pPr marL="262800" indent="-176400">
              <a:lnSpc>
                <a:spcPct val="95000"/>
              </a:lnSpc>
              <a:spcBef>
                <a:spcPts val="1200"/>
              </a:spcBef>
              <a:defRPr sz="1800">
                <a:solidFill>
                  <a:srgbClr val="4D4E4D"/>
                </a:solidFill>
                <a:latin typeface="+mn-lt"/>
                <a:ea typeface="Gotham-Book" charset="0"/>
                <a:cs typeface="Gotham-Book" charset="0"/>
              </a:defRPr>
            </a:lvl1pPr>
            <a:lvl2pPr marL="403622" indent="-127397">
              <a:lnSpc>
                <a:spcPct val="95000"/>
              </a:lnSpc>
              <a:buFont typeface="Arial" panose="020B0604020202020204" pitchFamily="34" charset="0"/>
              <a:buChar char="•"/>
              <a:defRPr sz="16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678656" indent="-171450">
              <a:lnSpc>
                <a:spcPct val="95000"/>
              </a:lnSpc>
              <a:defRPr sz="150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871538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1148954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35527" y="1785091"/>
            <a:ext cx="4038600" cy="3777283"/>
          </a:xfrm>
          <a:prstGeom prst="rect">
            <a:avLst/>
          </a:prstGeom>
        </p:spPr>
        <p:txBody>
          <a:bodyPr/>
          <a:lstStyle>
            <a:lvl1pPr marL="262800" indent="-176400">
              <a:lnSpc>
                <a:spcPct val="95000"/>
              </a:lnSpc>
              <a:spcBef>
                <a:spcPts val="1200"/>
              </a:spcBef>
              <a:defRPr sz="1800">
                <a:solidFill>
                  <a:srgbClr val="4D4E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03622" indent="-127397">
              <a:lnSpc>
                <a:spcPct val="95000"/>
              </a:lnSpc>
              <a:buFont typeface="Arial" panose="020B0604020202020204" pitchFamily="34" charset="0"/>
              <a:buChar char="•"/>
              <a:defRPr sz="16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678656" indent="-171450">
              <a:lnSpc>
                <a:spcPct val="95000"/>
              </a:lnSpc>
              <a:defRPr sz="150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871538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1148954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Dfasdfasd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fsdfsdfsd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fsdfsdf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563" y="476251"/>
            <a:ext cx="8088060" cy="591974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8600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Use this slide to compare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0105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176" y="1302795"/>
            <a:ext cx="8038281" cy="4320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 dirty="0" smtClean="0"/>
              <a:t>Click on the appropriate icon below to trigger upload of photo, video or other element.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9564" y="476250"/>
            <a:ext cx="8046893" cy="5436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3600" b="1" i="0" baseline="0">
                <a:solidFill>
                  <a:srgbClr val="8600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Multimedia slide –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0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1551" y="836714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0" spc="-225" dirty="0" smtClean="0">
                <a:solidFill>
                  <a:srgbClr val="867269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t>“</a:t>
            </a:r>
            <a:endParaRPr lang="en-CA" sz="15000" spc="-225" dirty="0">
              <a:solidFill>
                <a:srgbClr val="867269"/>
              </a:solidFill>
              <a:latin typeface="Calibri" panose="020F0502020204030204" pitchFamily="34" charset="0"/>
              <a:ea typeface="Gotham-Book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9565" y="476251"/>
            <a:ext cx="7127846" cy="59197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3600" b="1" i="0" baseline="0">
                <a:solidFill>
                  <a:srgbClr val="8600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Quote slide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542331" y="3068963"/>
            <a:ext cx="96051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5000" spc="-225" dirty="0" smtClean="0">
                <a:solidFill>
                  <a:srgbClr val="867269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t>”</a:t>
            </a:r>
            <a:endParaRPr lang="en-CA" sz="15000" spc="-225" dirty="0">
              <a:solidFill>
                <a:srgbClr val="867269"/>
              </a:solidFill>
              <a:latin typeface="Calibri" panose="020F0502020204030204" pitchFamily="34" charset="0"/>
              <a:ea typeface="Gotham-Book" charset="0"/>
              <a:cs typeface="Calibri" panose="020F0502020204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425" y="1773238"/>
            <a:ext cx="6388984" cy="28842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Quotes are used as a means of inspiration to invoke a thought from the audience. Only use when it makes sense and when the content reinforces your message. </a:t>
            </a:r>
          </a:p>
        </p:txBody>
      </p:sp>
    </p:spTree>
    <p:extLst>
      <p:ext uri="{BB962C8B-B14F-4D97-AF65-F5344CB8AC3E}">
        <p14:creationId xmlns:p14="http://schemas.microsoft.com/office/powerpoint/2010/main" val="352547693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862">
          <p15:clr>
            <a:srgbClr val="FBAE40"/>
          </p15:clr>
        </p15:guide>
        <p15:guide id="2" orient="horz" pos="11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43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47700" y="1206503"/>
            <a:ext cx="760095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250" b="0" i="0" baseline="0" dirty="0" smtClean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??</a:t>
            </a:r>
            <a:r>
              <a:rPr lang="en-CA" sz="22500" b="0" i="0" baseline="0" dirty="0" smtClean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</a:t>
            </a:r>
            <a:r>
              <a:rPr lang="en-CA" sz="11250" b="0" i="0" baseline="0" dirty="0" smtClean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??</a:t>
            </a:r>
            <a:endParaRPr lang="en-CA" sz="11250" b="0" i="0" baseline="0" dirty="0">
              <a:solidFill>
                <a:srgbClr val="867269"/>
              </a:solidFill>
              <a:latin typeface="Calibri" panose="020F0502020204030204" pitchFamily="34" charset="0"/>
              <a:ea typeface="Gotham-Medium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608" y="483900"/>
            <a:ext cx="7886700" cy="627054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 dirty="0" smtClean="0"/>
              <a:t>Questions &amp; comments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232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682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431">
          <p15:clr>
            <a:srgbClr val="FBAE40"/>
          </p15:clr>
        </p15:guide>
        <p15:guide id="3" pos="635">
          <p15:clr>
            <a:srgbClr val="FBAE40"/>
          </p15:clr>
        </p15:guide>
        <p15:guide id="4" orient="horz" pos="1480">
          <p15:clr>
            <a:srgbClr val="FBAE40"/>
          </p15:clr>
        </p15:guide>
        <p15:guide id="5" orient="horz" pos="293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91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59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81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64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98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08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69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4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22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22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71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39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5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1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8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FCM-pms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9" y="6070602"/>
            <a:ext cx="2300419" cy="359585"/>
          </a:xfrm>
          <a:prstGeom prst="rect">
            <a:avLst/>
          </a:prstGeom>
        </p:spPr>
      </p:pic>
      <p:pic>
        <p:nvPicPr>
          <p:cNvPr id="8" name="Picture 7" descr="leaf-ppt-foot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9" y="6181100"/>
            <a:ext cx="8471761" cy="6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4A79-C541-5847-83DB-0F846CDC594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D824-206A-894C-878C-41CEC21C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B2ED21-75CE-5A4D-867A-288A78BEBF41}"/>
              </a:ext>
            </a:extLst>
          </p:cNvPr>
          <p:cNvSpPr/>
          <p:nvPr userDrawn="1"/>
        </p:nvSpPr>
        <p:spPr>
          <a:xfrm>
            <a:off x="1" y="6337005"/>
            <a:ext cx="9144000" cy="520996"/>
          </a:xfrm>
          <a:prstGeom prst="rect">
            <a:avLst/>
          </a:prstGeom>
          <a:solidFill>
            <a:srgbClr val="8672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2ED21-75CE-5A4D-867A-288A78BEBF41}"/>
              </a:ext>
            </a:extLst>
          </p:cNvPr>
          <p:cNvSpPr/>
          <p:nvPr userDrawn="1"/>
        </p:nvSpPr>
        <p:spPr>
          <a:xfrm>
            <a:off x="0" y="6262995"/>
            <a:ext cx="8534400" cy="622300"/>
          </a:xfrm>
          <a:prstGeom prst="rect">
            <a:avLst/>
          </a:prstGeom>
          <a:solidFill>
            <a:srgbClr val="8672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833768" y="6473829"/>
            <a:ext cx="4549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FEAC6D-64FC-3940-8DFD-BCA4B13D4B90}" type="slidenum">
              <a:rPr lang="en-US" sz="1050" smtClean="0">
                <a:solidFill>
                  <a:schemeClr val="bg1"/>
                </a:solidFill>
                <a:latin typeface="+mn-lt"/>
                <a:ea typeface="Gotham-Book" charset="0"/>
                <a:cs typeface="Gotham-Book" charset="0"/>
              </a:rPr>
              <a:t>‹#›</a:t>
            </a:fld>
            <a:endParaRPr lang="en-US" sz="1050" dirty="0">
              <a:solidFill>
                <a:schemeClr val="bg1"/>
              </a:solidFill>
              <a:latin typeface="+mn-lt"/>
              <a:ea typeface="Gotham-Book" charset="0"/>
              <a:cs typeface="Gotham-Boo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2ED21-75CE-5A4D-867A-288A78BEBF41}"/>
              </a:ext>
            </a:extLst>
          </p:cNvPr>
          <p:cNvSpPr/>
          <p:nvPr userDrawn="1"/>
        </p:nvSpPr>
        <p:spPr>
          <a:xfrm rot="5400000">
            <a:off x="4869656" y="-4179094"/>
            <a:ext cx="95250" cy="8453438"/>
          </a:xfrm>
          <a:prstGeom prst="rect">
            <a:avLst/>
          </a:prstGeom>
          <a:solidFill>
            <a:srgbClr val="85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2" y="6486995"/>
            <a:ext cx="499151" cy="1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FCM-pms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8" y="6070600"/>
            <a:ext cx="2300419" cy="359585"/>
          </a:xfrm>
          <a:prstGeom prst="rect">
            <a:avLst/>
          </a:prstGeom>
        </p:spPr>
      </p:pic>
      <p:pic>
        <p:nvPicPr>
          <p:cNvPr id="8" name="Picture 7" descr="leaf-ppt-footer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8" y="6181100"/>
            <a:ext cx="8471761" cy="6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0.png"/><Relationship Id="rId5" Type="http://schemas.openxmlformats.org/officeDocument/2006/relationships/tags" Target="../tags/tag17.xml"/><Relationship Id="rId10" Type="http://schemas.openxmlformats.org/officeDocument/2006/relationships/image" Target="../media/image9.png"/><Relationship Id="rId4" Type="http://schemas.openxmlformats.org/officeDocument/2006/relationships/tags" Target="../tags/tag1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764950" y="1924552"/>
            <a:ext cx="6992702" cy="8590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5366851" y="5065269"/>
            <a:ext cx="2390801" cy="39624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white"/>
                </a:solidFill>
                <a:latin typeface="Calibri"/>
              </a:rPr>
              <a:t>Par: St</a:t>
            </a:r>
            <a:r>
              <a:rPr lang="fr-CA" sz="1350" dirty="0">
                <a:solidFill>
                  <a:prstClr val="white"/>
                </a:solidFill>
                <a:latin typeface="Calibri"/>
              </a:rPr>
              <a:t>é</a:t>
            </a:r>
            <a:r>
              <a:rPr lang="en-US" sz="1350" dirty="0" err="1">
                <a:solidFill>
                  <a:prstClr val="white"/>
                </a:solidFill>
                <a:latin typeface="Calibri"/>
              </a:rPr>
              <a:t>phanie</a:t>
            </a:r>
            <a:r>
              <a:rPr lang="en-US" sz="135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350" dirty="0">
                <a:solidFill>
                  <a:prstClr val="white"/>
                </a:solidFill>
                <a:latin typeface="Calibri"/>
              </a:rPr>
              <a:t>Hoey- </a:t>
            </a:r>
          </a:p>
          <a:p>
            <a:pPr algn="ctr" defTabSz="342900"/>
            <a:r>
              <a:rPr lang="en-US" sz="1350" dirty="0">
                <a:solidFill>
                  <a:prstClr val="white"/>
                </a:solidFill>
                <a:latin typeface="Calibri"/>
              </a:rPr>
              <a:t>October 5, 2019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764950" y="2783575"/>
            <a:ext cx="6992702" cy="21791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Élections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municipales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2020 :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recrutement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mentorat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auprès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 femmes et des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jeunes</a:t>
            </a:r>
            <a:endParaRPr lang="en-CA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342900"/>
            <a:endParaRPr lang="en-US" sz="750" b="1" dirty="0">
              <a:solidFill>
                <a:prstClr val="black"/>
              </a:solidFill>
              <a:latin typeface="Calibri"/>
            </a:endParaRPr>
          </a:p>
          <a:p>
            <a:pPr algn="ctr" defTabSz="342900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« 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Vers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la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parité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 » : </a:t>
            </a:r>
            <a:r>
              <a:rPr lang="fr-CA" sz="1350" b="1" dirty="0">
                <a:solidFill>
                  <a:schemeClr val="tx1"/>
                </a:solidFill>
                <a:latin typeface="+mj-lt"/>
              </a:rPr>
              <a:t>Plan d’action du secteur municipal </a:t>
            </a:r>
            <a:endParaRPr lang="en-US" sz="13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419105" y="2216147"/>
            <a:ext cx="44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CA" sz="1200" b="1" dirty="0">
                <a:solidFill>
                  <a:prstClr val="black"/>
                </a:solidFill>
                <a:latin typeface="Calibri"/>
              </a:rPr>
              <a:t>Towards Parity in Municipal Politics (TPMP)</a:t>
            </a:r>
          </a:p>
          <a:p>
            <a:pPr defTabSz="342900"/>
            <a:r>
              <a:rPr lang="en-CA" sz="1200" b="1" dirty="0">
                <a:solidFill>
                  <a:prstClr val="black"/>
                </a:solidFill>
                <a:latin typeface="Calibri"/>
              </a:rPr>
              <a:t>Vers la parit</a:t>
            </a:r>
            <a:r>
              <a:rPr lang="fr-CA" sz="1200" b="1" dirty="0">
                <a:solidFill>
                  <a:prstClr val="black"/>
                </a:solidFill>
                <a:latin typeface="Calibri"/>
              </a:rPr>
              <a:t>é</a:t>
            </a:r>
            <a:r>
              <a:rPr lang="en-CA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200" b="1" dirty="0">
                <a:solidFill>
                  <a:prstClr val="black"/>
                </a:solidFill>
                <a:latin typeface="Calibri"/>
              </a:rPr>
              <a:t>en politique municipale (VPPM)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FCM-pms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98" y="1451516"/>
            <a:ext cx="2461260" cy="3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Plan </a:t>
            </a:r>
            <a:r>
              <a:rPr lang="en-CA" dirty="0" err="1">
                <a:solidFill>
                  <a:schemeClr val="bg1"/>
                </a:solidFill>
              </a:rPr>
              <a:t>d’action</a:t>
            </a:r>
            <a:r>
              <a:rPr lang="en-CA" dirty="0">
                <a:solidFill>
                  <a:schemeClr val="bg1"/>
                </a:solidFill>
              </a:rPr>
              <a:t> du </a:t>
            </a:r>
            <a:r>
              <a:rPr lang="en-CA" dirty="0" err="1">
                <a:solidFill>
                  <a:schemeClr val="bg1"/>
                </a:solidFill>
              </a:rPr>
              <a:t>projet</a:t>
            </a:r>
            <a:r>
              <a:rPr lang="en-CA" dirty="0">
                <a:solidFill>
                  <a:schemeClr val="bg1"/>
                </a:solidFill>
              </a:rPr>
              <a:t> « </a:t>
            </a:r>
            <a:r>
              <a:rPr lang="en-CA" dirty="0" err="1">
                <a:solidFill>
                  <a:schemeClr val="bg1"/>
                </a:solidFill>
              </a:rPr>
              <a:t>Vers</a:t>
            </a:r>
            <a:r>
              <a:rPr lang="en-CA" dirty="0">
                <a:solidFill>
                  <a:schemeClr val="bg1"/>
                </a:solidFill>
              </a:rPr>
              <a:t> la </a:t>
            </a:r>
            <a:r>
              <a:rPr lang="en-CA" dirty="0" err="1">
                <a:solidFill>
                  <a:schemeClr val="bg1"/>
                </a:solidFill>
              </a:rPr>
              <a:t>parit</a:t>
            </a:r>
            <a:r>
              <a:rPr lang="fr-CA" dirty="0">
                <a:solidFill>
                  <a:schemeClr val="bg1"/>
                </a:solidFill>
              </a:rPr>
              <a:t>é</a:t>
            </a:r>
            <a:r>
              <a:rPr lang="en-CA" dirty="0">
                <a:solidFill>
                  <a:schemeClr val="bg1"/>
                </a:solidFill>
              </a:rPr>
              <a:t> »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Accroître les mesures de mentorat et de soutien – pilier du Soutien accru</a:t>
            </a:r>
            <a:endParaRPr lang="en-CA" dirty="0"/>
          </a:p>
          <a:p>
            <a:pPr marL="0" indent="0">
              <a:buNone/>
            </a:pPr>
            <a:endParaRPr lang="en-CA" sz="1050" dirty="0"/>
          </a:p>
          <a:p>
            <a:pPr marL="0" indent="0">
              <a:buNone/>
            </a:pPr>
            <a:r>
              <a:rPr lang="fr-CA" dirty="0"/>
              <a:t>1.1 Fournir les moyens et l'espace voulu pour des mentorats et un </a:t>
            </a:r>
            <a:r>
              <a:rPr lang="fr-CA" dirty="0"/>
              <a:t>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/>
              <a:t>     accompagnement </a:t>
            </a:r>
            <a:r>
              <a:rPr lang="fr-CA" dirty="0"/>
              <a:t>officiels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1.2 Favoriser le mentorat par les pairs et par thème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1.3 Mobiliser les hommes 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1.4 Créer un réservoir de candidats et de leaders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0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Plan </a:t>
            </a:r>
            <a:r>
              <a:rPr lang="en-CA" dirty="0" err="1">
                <a:solidFill>
                  <a:schemeClr val="bg1"/>
                </a:solidFill>
              </a:rPr>
              <a:t>d’action</a:t>
            </a:r>
            <a:r>
              <a:rPr lang="en-CA" dirty="0">
                <a:solidFill>
                  <a:schemeClr val="bg1"/>
                </a:solidFill>
              </a:rPr>
              <a:t> du </a:t>
            </a:r>
            <a:r>
              <a:rPr lang="en-CA" dirty="0" err="1">
                <a:solidFill>
                  <a:schemeClr val="bg1"/>
                </a:solidFill>
              </a:rPr>
              <a:t>projet</a:t>
            </a:r>
            <a:r>
              <a:rPr lang="en-CA" dirty="0">
                <a:solidFill>
                  <a:schemeClr val="bg1"/>
                </a:solidFill>
              </a:rPr>
              <a:t> « </a:t>
            </a:r>
            <a:r>
              <a:rPr lang="en-CA" dirty="0" err="1">
                <a:solidFill>
                  <a:schemeClr val="bg1"/>
                </a:solidFill>
              </a:rPr>
              <a:t>Vers</a:t>
            </a:r>
            <a:r>
              <a:rPr lang="en-CA" dirty="0">
                <a:solidFill>
                  <a:schemeClr val="bg1"/>
                </a:solidFill>
              </a:rPr>
              <a:t> la </a:t>
            </a:r>
            <a:r>
              <a:rPr lang="en-CA" dirty="0" err="1">
                <a:solidFill>
                  <a:schemeClr val="bg1"/>
                </a:solidFill>
              </a:rPr>
              <a:t>parit</a:t>
            </a:r>
            <a:r>
              <a:rPr lang="fr-CA" dirty="0">
                <a:solidFill>
                  <a:schemeClr val="bg1"/>
                </a:solidFill>
              </a:rPr>
              <a:t>é</a:t>
            </a:r>
            <a:r>
              <a:rPr lang="en-CA" dirty="0">
                <a:solidFill>
                  <a:schemeClr val="bg1"/>
                </a:solidFill>
              </a:rPr>
              <a:t> »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Annihiler le réseautage et la prise de décisions informels – Pilier de l’inclusion améliorée</a:t>
            </a:r>
            <a:endParaRPr lang="en-CA" dirty="0"/>
          </a:p>
          <a:p>
            <a:pPr marL="342900" lvl="1" indent="0">
              <a:buNone/>
            </a:pPr>
            <a:r>
              <a:rPr lang="fr-CA" dirty="0"/>
              <a:t>2.1 Mobiliser les intervenants dans le processus de lutte contre la prise </a:t>
            </a:r>
          </a:p>
          <a:p>
            <a:pPr marL="342900" lvl="1" indent="0">
              <a:buNone/>
            </a:pPr>
            <a:r>
              <a:rPr lang="fr-CA" dirty="0"/>
              <a:t>      de décisions informelle et de démantèlement </a:t>
            </a:r>
            <a:endParaRPr lang="en-CA" dirty="0"/>
          </a:p>
          <a:p>
            <a:pPr marL="342900" lvl="1" indent="0">
              <a:buNone/>
            </a:pPr>
            <a:r>
              <a:rPr lang="fr-CA" dirty="0"/>
              <a:t>2.2 S’attaquer à la perpétuation des comportements d’exclusion de toutes </a:t>
            </a:r>
          </a:p>
          <a:p>
            <a:pPr marL="342900" lvl="1" indent="0">
              <a:buNone/>
            </a:pPr>
            <a:r>
              <a:rPr lang="fr-CA" dirty="0"/>
              <a:t>      parts</a:t>
            </a:r>
            <a:endParaRPr lang="en-CA" dirty="0"/>
          </a:p>
          <a:p>
            <a:pPr marL="342900" lvl="1" indent="0">
              <a:buNone/>
            </a:pPr>
            <a:r>
              <a:rPr lang="fr-CA" dirty="0"/>
              <a:t>2.3 Intervenir pour mettre fin aux préjugés et aux stéréotypes </a:t>
            </a:r>
          </a:p>
          <a:p>
            <a:pPr marL="342900" lvl="1" indent="0">
              <a:buNone/>
            </a:pPr>
            <a:r>
              <a:rPr lang="fr-CA" dirty="0"/>
              <a:t>      inconscients</a:t>
            </a:r>
            <a:endParaRPr lang="en-CA" dirty="0"/>
          </a:p>
          <a:p>
            <a:pPr marL="342900" lvl="1" indent="0">
              <a:buNone/>
            </a:pPr>
            <a:r>
              <a:rPr lang="fr-CA" dirty="0"/>
              <a:t>2.4 Mener des efforts de sensibilisation socioculturelle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1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Plan </a:t>
            </a:r>
            <a:r>
              <a:rPr lang="en-CA" dirty="0" err="1">
                <a:solidFill>
                  <a:schemeClr val="bg1"/>
                </a:solidFill>
              </a:rPr>
              <a:t>d’action</a:t>
            </a:r>
            <a:r>
              <a:rPr lang="en-CA" dirty="0">
                <a:solidFill>
                  <a:schemeClr val="bg1"/>
                </a:solidFill>
              </a:rPr>
              <a:t> du </a:t>
            </a:r>
            <a:r>
              <a:rPr lang="en-CA" dirty="0" err="1">
                <a:solidFill>
                  <a:schemeClr val="bg1"/>
                </a:solidFill>
              </a:rPr>
              <a:t>projet</a:t>
            </a:r>
            <a:r>
              <a:rPr lang="en-CA" dirty="0">
                <a:solidFill>
                  <a:schemeClr val="bg1"/>
                </a:solidFill>
              </a:rPr>
              <a:t> « </a:t>
            </a:r>
            <a:r>
              <a:rPr lang="en-CA" dirty="0" err="1">
                <a:solidFill>
                  <a:schemeClr val="bg1"/>
                </a:solidFill>
              </a:rPr>
              <a:t>Vers</a:t>
            </a:r>
            <a:r>
              <a:rPr lang="en-CA" dirty="0">
                <a:solidFill>
                  <a:schemeClr val="bg1"/>
                </a:solidFill>
              </a:rPr>
              <a:t> la </a:t>
            </a:r>
            <a:r>
              <a:rPr lang="en-CA" dirty="0" err="1">
                <a:solidFill>
                  <a:schemeClr val="bg1"/>
                </a:solidFill>
              </a:rPr>
              <a:t>parit</a:t>
            </a:r>
            <a:r>
              <a:rPr lang="fr-CA" dirty="0">
                <a:solidFill>
                  <a:schemeClr val="bg1"/>
                </a:solidFill>
              </a:rPr>
              <a:t>é</a:t>
            </a:r>
            <a:r>
              <a:rPr lang="en-CA" dirty="0">
                <a:solidFill>
                  <a:schemeClr val="bg1"/>
                </a:solidFill>
              </a:rPr>
              <a:t> »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625" b="1" dirty="0"/>
              <a:t>Améliorer l’accès et le partage d’information – Pilier Accès amélioré à l’information</a:t>
            </a:r>
            <a:endParaRPr lang="en-CA" sz="2625" dirty="0"/>
          </a:p>
          <a:p>
            <a:pPr marL="342900" lvl="1" indent="0">
              <a:buNone/>
            </a:pPr>
            <a:r>
              <a:rPr lang="fr-CA" sz="1950" dirty="0"/>
              <a:t>3.1 Corriger les lacunes d’information à toutes les étapes : </a:t>
            </a:r>
          </a:p>
          <a:p>
            <a:pPr marL="342900" lvl="1" indent="0">
              <a:buNone/>
            </a:pPr>
            <a:r>
              <a:rPr lang="fr-CA" sz="1950" dirty="0"/>
              <a:t>     	 attrait des candidates éventuelles; organisation de campagnes </a:t>
            </a:r>
          </a:p>
          <a:p>
            <a:pPr marL="342900" lvl="1" indent="0">
              <a:buNone/>
            </a:pPr>
            <a:r>
              <a:rPr lang="fr-CA" sz="1950" dirty="0"/>
              <a:t>	 fructueuses; transition dans le rôle d’élue </a:t>
            </a:r>
            <a:endParaRPr lang="en-CA" sz="1950" dirty="0"/>
          </a:p>
          <a:p>
            <a:pPr marL="0" indent="0">
              <a:buNone/>
            </a:pPr>
            <a:r>
              <a:rPr lang="fr-CA" sz="1950" dirty="0"/>
              <a:t>     3.2 Stimuler la diffusion et le partage des outils existants, </a:t>
            </a:r>
          </a:p>
          <a:p>
            <a:pPr marL="0" indent="0">
              <a:buNone/>
            </a:pPr>
            <a:r>
              <a:rPr lang="fr-CA" sz="1950" dirty="0"/>
              <a:t>          	 établir un carrefour du savoir </a:t>
            </a:r>
            <a:endParaRPr lang="en-CA" sz="1950" dirty="0"/>
          </a:p>
          <a:p>
            <a:pPr marL="0" indent="0">
              <a:buNone/>
            </a:pPr>
            <a:r>
              <a:rPr lang="fr-CA" sz="1950" dirty="0"/>
              <a:t>     3.3 Exploiter des programmes pour sensibiliser à la vie </a:t>
            </a:r>
          </a:p>
          <a:p>
            <a:pPr marL="0" indent="0">
              <a:buNone/>
            </a:pPr>
            <a:r>
              <a:rPr lang="fr-CA" sz="1950" dirty="0"/>
              <a:t>	 	politique municipale et à sa contribution positive</a:t>
            </a:r>
            <a:endParaRPr lang="en-CA" sz="1950" dirty="0"/>
          </a:p>
          <a:p>
            <a:pPr marL="0" indent="0">
              <a:buNone/>
            </a:pPr>
            <a:r>
              <a:rPr lang="fr-CA" sz="1950" dirty="0"/>
              <a:t>     3.4 Recueillir et partager des données</a:t>
            </a:r>
            <a:endParaRPr lang="en-CA" sz="195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0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700" y="365127"/>
            <a:ext cx="8087650" cy="1099880"/>
          </a:xfrm>
          <a:solidFill>
            <a:srgbClr val="6C002C"/>
          </a:solidFill>
        </p:spPr>
        <p:txBody>
          <a:bodyPr>
            <a:normAutofit/>
          </a:bodyPr>
          <a:lstStyle/>
          <a:p>
            <a:r>
              <a:rPr lang="fr-CA" sz="2100" b="1" dirty="0">
                <a:solidFill>
                  <a:schemeClr val="bg1"/>
                </a:solidFill>
              </a:rPr>
              <a:t>Sphère d’influence :</a:t>
            </a:r>
            <a:r>
              <a:rPr lang="en-CA" sz="2100" b="1" dirty="0">
                <a:solidFill>
                  <a:schemeClr val="bg1"/>
                </a:solidFill>
              </a:rPr>
              <a:t>  </a:t>
            </a:r>
            <a:r>
              <a:rPr lang="fr-CA" sz="2100" b="1" dirty="0">
                <a:solidFill>
                  <a:schemeClr val="bg1"/>
                </a:solidFill>
              </a:rPr>
              <a:t>Accroître les occasions de mentorat et les mesures d’encouragement</a:t>
            </a:r>
            <a:endParaRPr lang="en-CA" sz="21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3980264"/>
              </p:ext>
            </p:extLst>
          </p:nvPr>
        </p:nvGraphicFramePr>
        <p:xfrm>
          <a:off x="427700" y="1617785"/>
          <a:ext cx="8155860" cy="454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965">
                  <a:extLst>
                    <a:ext uri="{9D8B030D-6E8A-4147-A177-3AD203B41FA5}">
                      <a16:colId xmlns:a16="http://schemas.microsoft.com/office/drawing/2014/main" val="3894337716"/>
                    </a:ext>
                  </a:extLst>
                </a:gridCol>
                <a:gridCol w="2038965">
                  <a:extLst>
                    <a:ext uri="{9D8B030D-6E8A-4147-A177-3AD203B41FA5}">
                      <a16:colId xmlns:a16="http://schemas.microsoft.com/office/drawing/2014/main" val="89904232"/>
                    </a:ext>
                  </a:extLst>
                </a:gridCol>
                <a:gridCol w="2038965">
                  <a:extLst>
                    <a:ext uri="{9D8B030D-6E8A-4147-A177-3AD203B41FA5}">
                      <a16:colId xmlns:a16="http://schemas.microsoft.com/office/drawing/2014/main" val="2153011202"/>
                    </a:ext>
                  </a:extLst>
                </a:gridCol>
                <a:gridCol w="2038965">
                  <a:extLst>
                    <a:ext uri="{9D8B030D-6E8A-4147-A177-3AD203B41FA5}">
                      <a16:colId xmlns:a16="http://schemas.microsoft.com/office/drawing/2014/main" val="1099694677"/>
                    </a:ext>
                  </a:extLst>
                </a:gridCol>
              </a:tblGrid>
              <a:tr h="694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 l’échelle individuelle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 l’échelle municipale ou du conseil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 l’échelle provinciale ou régionale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 l’échelle nationale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32862781"/>
                  </a:ext>
                </a:extLst>
              </a:tr>
              <a:tr h="3852771">
                <a:tc>
                  <a:txBody>
                    <a:bodyPr/>
                    <a:lstStyle/>
                    <a:p>
                      <a:r>
                        <a:rPr lang="fr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Fournir les moyens et l'espace voulu pour des mentorats et un accompagnement officiels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Partager en ligne des vidéos de formation et des processus pour faciliter l’apprentissage (semblable à la formation des entraîneurs de hockey mineur)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Modifier les schémas de pensée conventionnels par la présentation de nouveaux points de vue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Axer le mentorat sur la communication en tenant compte que les femmes croient peut-être que ce qu’elles ont à dire n’intéresse personne, donc la formation en communication doit occuper une grande </a:t>
                      </a:r>
                      <a:endParaRPr lang="en-CA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Fournir les moyens et l'espace voulu pour des mentorats et un accompagnement officiels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des réseaux de mentorat officiels dont les mentors sont des mairesses et des conseillères 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la réussite des mentorats en jumelant des femmes de municipalités de tailles semblable et de personnalité semblable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les mentorats entre municipalités de taille semblable 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Jumeler les nouvelles conseillères à des conseillères participantes déjà en poste afin de créer un groupe de soutien. 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Accroître la formation et l’information </a:t>
                      </a:r>
                      <a:endParaRPr lang="en-CA" sz="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Fournir les moyens et l'espace voulu pour des mentorats et un accompagnement officiels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des réseaux de mentorat officiels dont les mentors sont des mairesses et des conseillères 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Organiser des ateliers de mentorat pour aider les élus à acquérir les compétences requises pour bien aider les </a:t>
                      </a:r>
                      <a:r>
                        <a:rPr lang="fr-CA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mentorées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Animer des séminaires sur le mentorat</a:t>
                      </a:r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r>
                        <a:rPr lang="en-CA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Organiser un atelier obligatoire sur la saine gouvernance et les milieux de travail respectueux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/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Inciter les femmes à présider des comités et à faire des exposés à des conférences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CA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Fournir les moyens et l'espace voulu pour des mentorats et un accompagnement officiels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des réseaux de mentorat officiels dont les mentors sont des mairesses et des conseillères 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Fournir une feuille de route afin d’améliorer la représentation des femmes aux entités régionales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sur pied des programmes de mentorat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Organiser un caucus des femmes avant les élections </a:t>
                      </a:r>
                      <a:r>
                        <a:rPr lang="en-C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C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Favoriser le mentorat par les pairs et par thème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FCM doit être à l’avant-plan de la diversité Élaborer des plans d’action et des initiatives à l’intention des municipalités</a:t>
                      </a:r>
                      <a:endParaRPr lang="en-CA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CA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395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2077" y="1589565"/>
            <a:ext cx="8546123" cy="327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700" dirty="0" err="1">
                <a:solidFill>
                  <a:srgbClr val="C00000"/>
                </a:solidFill>
              </a:rPr>
              <a:t>Merci</a:t>
            </a:r>
            <a:r>
              <a:rPr lang="en-CA" sz="2700" dirty="0">
                <a:solidFill>
                  <a:srgbClr val="C00000"/>
                </a:solidFill>
              </a:rPr>
              <a:t> de </a:t>
            </a:r>
            <a:r>
              <a:rPr lang="en-CA" sz="2700" dirty="0" err="1">
                <a:solidFill>
                  <a:srgbClr val="C00000"/>
                </a:solidFill>
              </a:rPr>
              <a:t>votre</a:t>
            </a:r>
            <a:r>
              <a:rPr lang="en-CA" sz="2700" dirty="0">
                <a:solidFill>
                  <a:srgbClr val="C00000"/>
                </a:solidFill>
              </a:rPr>
              <a:t> attention et </a:t>
            </a:r>
            <a:r>
              <a:rPr lang="en-CA" sz="2700" dirty="0" err="1">
                <a:solidFill>
                  <a:srgbClr val="C00000"/>
                </a:solidFill>
              </a:rPr>
              <a:t>appui</a:t>
            </a:r>
            <a:endParaRPr lang="en-CA" sz="27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CA" sz="2700" dirty="0"/>
          </a:p>
          <a:p>
            <a:pPr marL="0" indent="0" algn="ctr">
              <a:buNone/>
            </a:pPr>
            <a:r>
              <a:rPr lang="en-CA" dirty="0" smtClean="0"/>
              <a:t>Pour </a:t>
            </a:r>
            <a:r>
              <a:rPr lang="en-CA" dirty="0" err="1" smtClean="0"/>
              <a:t>toutes</a:t>
            </a:r>
            <a:r>
              <a:rPr lang="en-CA" dirty="0" smtClean="0"/>
              <a:t> questions – </a:t>
            </a:r>
            <a:r>
              <a:rPr lang="en-CA" dirty="0" err="1" smtClean="0"/>
              <a:t>contactez</a:t>
            </a:r>
            <a:r>
              <a:rPr lang="en-CA" dirty="0" smtClean="0"/>
              <a:t> Shoey@fcm.ca</a:t>
            </a:r>
            <a:endParaRPr lang="en-CA" dirty="0"/>
          </a:p>
          <a:p>
            <a:endParaRPr lang="en-CA" sz="1425" dirty="0"/>
          </a:p>
        </p:txBody>
      </p:sp>
    </p:spTree>
    <p:extLst>
      <p:ext uri="{BB962C8B-B14F-4D97-AF65-F5344CB8AC3E}">
        <p14:creationId xmlns:p14="http://schemas.microsoft.com/office/powerpoint/2010/main" val="22232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820000"/>
          </a:solidFill>
        </p:spPr>
        <p:txBody>
          <a:bodyPr/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PARIT</a:t>
            </a:r>
            <a:r>
              <a:rPr lang="en-US" altLang="en-US" sz="4000" b="1" dirty="0">
                <a:solidFill>
                  <a:schemeClr val="bg1"/>
                </a:solidFill>
                <a:ea typeface="Calibri" panose="020F0502020204030204" pitchFamily="34" charset="0"/>
              </a:rPr>
              <a:t>É</a:t>
            </a:r>
            <a:r>
              <a:rPr lang="en-CA" sz="4000" b="1" dirty="0" smtClean="0">
                <a:solidFill>
                  <a:schemeClr val="bg1"/>
                </a:solidFill>
              </a:rPr>
              <a:t> </a:t>
            </a:r>
            <a:r>
              <a:rPr lang="en-CA" sz="4000" b="1" dirty="0" smtClean="0">
                <a:solidFill>
                  <a:schemeClr val="bg1"/>
                </a:solidFill>
              </a:rPr>
              <a:t>- </a:t>
            </a:r>
            <a:r>
              <a:rPr lang="en-CA" sz="4000" b="1" dirty="0" smtClean="0">
                <a:solidFill>
                  <a:schemeClr val="bg1"/>
                </a:solidFill>
              </a:rPr>
              <a:t>2126 </a:t>
            </a:r>
            <a:r>
              <a:rPr lang="en-CA" b="1" dirty="0" smtClean="0">
                <a:solidFill>
                  <a:schemeClr val="bg1"/>
                </a:solidFill>
              </a:rPr>
              <a:t>?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61" y="1572975"/>
            <a:ext cx="2441482" cy="1354577"/>
          </a:xfrm>
        </p:spPr>
      </p:pic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57200" y="2250264"/>
            <a:ext cx="7477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fr-FR" dirty="0"/>
              <a:t> </a:t>
            </a:r>
            <a:r>
              <a:rPr lang="fr-FR" sz="2400" dirty="0"/>
              <a:t> </a:t>
            </a:r>
            <a:r>
              <a:rPr lang="fr-FR" sz="2400" dirty="0" smtClean="0"/>
              <a:t>L'écart</a:t>
            </a:r>
            <a:r>
              <a:rPr lang="fr-FR" sz="2400" dirty="0"/>
              <a:t> mondial entre les sexes  </a:t>
            </a:r>
            <a:r>
              <a:rPr lang="fr-FR" sz="2400" dirty="0" smtClean="0"/>
              <a:t>prendra </a:t>
            </a:r>
          </a:p>
          <a:p>
            <a:pPr defTabSz="342900"/>
            <a:r>
              <a:rPr lang="en-CA" sz="2400" dirty="0" smtClean="0">
                <a:solidFill>
                  <a:prstClr val="black"/>
                </a:solidFill>
              </a:rPr>
              <a:t>108 </a:t>
            </a:r>
            <a:r>
              <a:rPr lang="en-CA" sz="2400" dirty="0" err="1" smtClean="0">
                <a:solidFill>
                  <a:prstClr val="black"/>
                </a:solidFill>
              </a:rPr>
              <a:t>ans</a:t>
            </a:r>
            <a:r>
              <a:rPr lang="en-CA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smtClean="0"/>
              <a:t>afin </a:t>
            </a:r>
            <a:r>
              <a:rPr lang="fr-FR" sz="2400" dirty="0"/>
              <a:t>de rétrécir la différence entre </a:t>
            </a:r>
            <a:endParaRPr lang="fr-FR" sz="2400" dirty="0" smtClean="0"/>
          </a:p>
          <a:p>
            <a:pPr defTabSz="342900"/>
            <a:r>
              <a:rPr lang="fr-FR" sz="2400" dirty="0" smtClean="0"/>
              <a:t>hommes</a:t>
            </a:r>
            <a:r>
              <a:rPr lang="fr-FR" sz="2400" dirty="0"/>
              <a:t> et </a:t>
            </a:r>
            <a:r>
              <a:rPr lang="fr-FR" sz="2400" dirty="0" smtClean="0"/>
              <a:t>femmes et</a:t>
            </a:r>
            <a:r>
              <a:rPr lang="en-CA" sz="2400" dirty="0" smtClean="0">
                <a:solidFill>
                  <a:prstClr val="black"/>
                </a:solidFill>
              </a:rPr>
              <a:t> </a:t>
            </a:r>
            <a:r>
              <a:rPr lang="en-CA" sz="2400" b="1" dirty="0">
                <a:solidFill>
                  <a:prstClr val="black"/>
                </a:solidFill>
              </a:rPr>
              <a:t>202 </a:t>
            </a:r>
            <a:r>
              <a:rPr lang="en-CA" sz="2400" b="1" dirty="0" err="1" smtClean="0">
                <a:solidFill>
                  <a:prstClr val="black"/>
                </a:solidFill>
              </a:rPr>
              <a:t>ann</a:t>
            </a:r>
            <a:r>
              <a:rPr lang="fr-FR" sz="2400" dirty="0" smtClean="0"/>
              <a:t>é</a:t>
            </a:r>
            <a:r>
              <a:rPr lang="en-CA" sz="2400" b="1" dirty="0" err="1" smtClean="0">
                <a:solidFill>
                  <a:prstClr val="black"/>
                </a:solidFill>
              </a:rPr>
              <a:t>es</a:t>
            </a:r>
            <a:r>
              <a:rPr lang="en-CA" sz="2400" b="1" dirty="0" smtClean="0">
                <a:solidFill>
                  <a:prstClr val="black"/>
                </a:solidFill>
              </a:rPr>
              <a:t> pour </a:t>
            </a:r>
            <a:r>
              <a:rPr lang="en-CA" sz="2400" b="1" dirty="0" err="1" smtClean="0">
                <a:solidFill>
                  <a:prstClr val="black"/>
                </a:solidFill>
              </a:rPr>
              <a:t>l’attiendre</a:t>
            </a:r>
            <a:endParaRPr lang="en-CA" sz="2400" dirty="0">
              <a:solidFill>
                <a:prstClr val="black"/>
              </a:solidFill>
            </a:endParaRPr>
          </a:p>
          <a:p>
            <a:pPr defTabSz="342900"/>
            <a:endParaRPr lang="en-CA" sz="24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CA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En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2015,  </a:t>
            </a:r>
            <a:r>
              <a:rPr lang="en-CA" sz="2400" i="1" dirty="0">
                <a:solidFill>
                  <a:prstClr val="black"/>
                </a:solidFill>
                <a:latin typeface="Calibri"/>
              </a:rPr>
              <a:t>88 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femmes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etais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 smtClean="0"/>
              <a:t>élues 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en-CA" sz="2400" i="1" dirty="0">
                <a:solidFill>
                  <a:prstClr val="black"/>
                </a:solidFill>
                <a:latin typeface="Calibri"/>
              </a:rPr>
              <a:t>26.9 % 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des sieges  (50ieme rank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en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2015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mais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61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ieme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en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2019)</a:t>
            </a:r>
          </a:p>
          <a:p>
            <a:pPr defTabSz="342900"/>
            <a:endParaRPr lang="en-CA" sz="2400" i="1" dirty="0" smtClean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L’echelle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municipales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femmes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comprends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28</a:t>
            </a:r>
            <a:r>
              <a:rPr lang="en-CA" sz="2400" i="1" dirty="0">
                <a:solidFill>
                  <a:prstClr val="black"/>
                </a:solidFill>
                <a:latin typeface="Calibri"/>
              </a:rPr>
              <a:t>% 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des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counceiller</a:t>
            </a:r>
            <a:r>
              <a:rPr lang="en-CA" sz="2400" i="1" dirty="0" smtClean="0">
                <a:solidFill>
                  <a:prstClr val="black"/>
                </a:solidFill>
                <a:latin typeface="Calibri"/>
              </a:rPr>
              <a:t> et 18% des </a:t>
            </a:r>
            <a:r>
              <a:rPr lang="en-CA" sz="2400" i="1" dirty="0" err="1" smtClean="0">
                <a:solidFill>
                  <a:prstClr val="black"/>
                </a:solidFill>
                <a:latin typeface="Calibri"/>
              </a:rPr>
              <a:t>maires</a:t>
            </a:r>
            <a:endParaRPr lang="en-CA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Aperçu du projet « Vers la parité »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fr-CA" sz="2800" dirty="0"/>
              <a:t>Financé par le ministère des Femmes et de l’égalité des genres (auparavant CFC) sur 30 mois </a:t>
            </a:r>
            <a:endParaRPr lang="fr-CA" sz="2800" dirty="0" smtClean="0"/>
          </a:p>
          <a:p>
            <a:pPr marL="342900" indent="-342900"/>
            <a:endParaRPr lang="fr-CA" sz="1100" dirty="0"/>
          </a:p>
          <a:p>
            <a:pPr marL="342900" indent="-342900"/>
            <a:r>
              <a:rPr lang="fr-CA" sz="2800" dirty="0"/>
              <a:t>Mis en œuvre par la FCM, en partenariat avec les </a:t>
            </a:r>
            <a:r>
              <a:rPr lang="fr-CA" sz="2800" dirty="0" smtClean="0"/>
              <a:t>Associations provincial, </a:t>
            </a:r>
            <a:r>
              <a:rPr lang="fr-CA" sz="2800" dirty="0"/>
              <a:t>À voix égales et la Fondation canadienne des </a:t>
            </a:r>
            <a:r>
              <a:rPr lang="fr-CA" sz="2800" dirty="0" smtClean="0"/>
              <a:t>femmes</a:t>
            </a:r>
          </a:p>
          <a:p>
            <a:pPr marL="342900" indent="-342900"/>
            <a:endParaRPr lang="fr-CA" sz="1100" dirty="0"/>
          </a:p>
          <a:p>
            <a:pPr marL="342900" indent="-342900"/>
            <a:r>
              <a:rPr lang="fr-CA" sz="2800" dirty="0"/>
              <a:t>S'appuie sur des projets antérieurs et sur la dynamique actuelle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63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Livrables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du </a:t>
            </a:r>
            <a:r>
              <a:rPr lang="en-CA" dirty="0" err="1">
                <a:solidFill>
                  <a:schemeClr val="bg1"/>
                </a:solidFill>
              </a:rPr>
              <a:t>projet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« </a:t>
            </a:r>
            <a:r>
              <a:rPr lang="en-CA" dirty="0" err="1" smtClean="0">
                <a:solidFill>
                  <a:schemeClr val="bg1"/>
                </a:solidFill>
              </a:rPr>
              <a:t>Vers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la </a:t>
            </a:r>
            <a:r>
              <a:rPr lang="en-CA" dirty="0" err="1" smtClean="0">
                <a:solidFill>
                  <a:schemeClr val="bg1"/>
                </a:solidFill>
              </a:rPr>
              <a:t>parité</a:t>
            </a:r>
            <a:r>
              <a:rPr lang="en-CA" dirty="0" smtClean="0">
                <a:solidFill>
                  <a:schemeClr val="bg1"/>
                </a:solidFill>
              </a:rPr>
              <a:t> »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Vaste consultation (compléter)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Élaboration d’un plan d’action/d’une stratégie (en cours)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Mise en œuvre de projets de démonstration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Collecte et partage d’outils, de stratégies, de pratiques exemplaires et d’études de cas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47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Consultations </a:t>
            </a:r>
            <a:r>
              <a:rPr lang="en-US" dirty="0" smtClean="0">
                <a:solidFill>
                  <a:schemeClr val="bg1"/>
                </a:solidFill>
              </a:rPr>
              <a:t>« </a:t>
            </a:r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parité</a:t>
            </a:r>
            <a:r>
              <a:rPr lang="en-US" dirty="0" smtClean="0">
                <a:solidFill>
                  <a:schemeClr val="bg1"/>
                </a:solidFill>
              </a:rPr>
              <a:t> »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1732" y="1417638"/>
            <a:ext cx="7794346" cy="481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9432" y="1831822"/>
            <a:ext cx="1907457" cy="1156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14618" y="1874458"/>
            <a:ext cx="2121460" cy="1199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1732" y="4600119"/>
            <a:ext cx="1885157" cy="1059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14618" y="4600119"/>
            <a:ext cx="2143760" cy="11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PLAN D’ACTION “</a:t>
            </a:r>
            <a:r>
              <a:rPr lang="en-CA" b="1" dirty="0" err="1" smtClean="0">
                <a:solidFill>
                  <a:schemeClr val="bg1"/>
                </a:solidFill>
              </a:rPr>
              <a:t>Vers</a:t>
            </a:r>
            <a:r>
              <a:rPr lang="en-CA" b="1" dirty="0" smtClean="0">
                <a:solidFill>
                  <a:schemeClr val="bg1"/>
                </a:solidFill>
              </a:rPr>
              <a:t> la </a:t>
            </a:r>
            <a:r>
              <a:rPr lang="en-CA" b="1" dirty="0" err="1" smtClean="0">
                <a:solidFill>
                  <a:schemeClr val="bg1"/>
                </a:solidFill>
              </a:rPr>
              <a:t>Parite</a:t>
            </a:r>
            <a:r>
              <a:rPr lang="en-CA" b="1" dirty="0" smtClean="0">
                <a:solidFill>
                  <a:schemeClr val="bg1"/>
                </a:solidFill>
              </a:rPr>
              <a:t>”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CA" sz="2850" b="1" dirty="0"/>
              <a:t># S’ENGAGE GAGNE MENE</a:t>
            </a:r>
            <a:endParaRPr lang="en-CA" sz="2850" dirty="0"/>
          </a:p>
          <a:p>
            <a:pPr marL="0" indent="0" algn="ctr">
              <a:buNone/>
            </a:pPr>
            <a:r>
              <a:rPr lang="fr-CA" sz="2850" b="1" dirty="0"/>
              <a:t>#</a:t>
            </a:r>
            <a:r>
              <a:rPr lang="fr-CA" sz="2850" b="1" dirty="0" smtClean="0"/>
              <a:t>SEPRESENTER GAGNER AGIR</a:t>
            </a:r>
          </a:p>
          <a:p>
            <a:pPr marL="0" indent="0" algn="ctr">
              <a:buNone/>
            </a:pPr>
            <a:r>
              <a:rPr lang="fr-CA" sz="2850" b="1" dirty="0" smtClean="0"/>
              <a:t># </a:t>
            </a:r>
            <a:r>
              <a:rPr lang="fr-CA" sz="2850" b="1" cap="all" dirty="0" smtClean="0"/>
              <a:t>candidate </a:t>
            </a:r>
            <a:r>
              <a:rPr lang="fr-CA" sz="3200" cap="all" dirty="0" smtClean="0"/>
              <a:t>é</a:t>
            </a:r>
            <a:r>
              <a:rPr lang="fr-CA" sz="2850" b="1" cap="all" dirty="0" smtClean="0"/>
              <a:t>lues leaders</a:t>
            </a:r>
            <a:endParaRPr lang="en-CA" sz="2850" cap="all" dirty="0"/>
          </a:p>
          <a:p>
            <a:pPr marL="0" indent="0" algn="ctr">
              <a:buNone/>
            </a:pPr>
            <a:endParaRPr lang="fr-CA" b="1" dirty="0" smtClean="0"/>
          </a:p>
          <a:p>
            <a:pPr marL="0" indent="0" algn="ctr">
              <a:buNone/>
            </a:pPr>
            <a:r>
              <a:rPr lang="fr-CA" b="1" dirty="0" smtClean="0"/>
              <a:t>Plan </a:t>
            </a:r>
            <a:r>
              <a:rPr lang="fr-CA" b="1" dirty="0"/>
              <a:t>du secteur municipal pour atteindre </a:t>
            </a:r>
            <a:br>
              <a:rPr lang="fr-CA" b="1" dirty="0"/>
            </a:br>
            <a:r>
              <a:rPr lang="fr-CA" b="1" dirty="0"/>
              <a:t>la parité des genres dans les gouvernements municipaux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b="1" dirty="0"/>
              <a:t>VISION</a:t>
            </a:r>
            <a:endParaRPr lang="en-CA" dirty="0"/>
          </a:p>
          <a:p>
            <a:r>
              <a:rPr lang="fr-CA" dirty="0"/>
              <a:t>La FCM envisage un Canada où la parité dans la représentation des femmes au sein des gouvernements municipaux d’un océan à l’autre deviendrait la nouvelle norme. Notre vision en est une dans laquelle les femmes de toutes les identités et à un rythme égal à celui des hommes sont à même de :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 </a:t>
            </a:r>
            <a:endParaRPr lang="en-CA" dirty="0"/>
          </a:p>
          <a:p>
            <a:r>
              <a:rPr lang="fr-CA" b="1" dirty="0"/>
              <a:t>SE PRÉSENTER </a:t>
            </a:r>
            <a:r>
              <a:rPr lang="fr-CA" dirty="0"/>
              <a:t>aux élections municipales</a:t>
            </a:r>
            <a:endParaRPr lang="en-CA" dirty="0"/>
          </a:p>
          <a:p>
            <a:r>
              <a:rPr lang="fr-CA" b="1" dirty="0"/>
              <a:t>GAGNER </a:t>
            </a:r>
            <a:r>
              <a:rPr lang="fr-CA" dirty="0"/>
              <a:t>leur campagne</a:t>
            </a:r>
            <a:endParaRPr lang="en-CA" dirty="0"/>
          </a:p>
          <a:p>
            <a:r>
              <a:rPr lang="fr-CA" b="1" dirty="0"/>
              <a:t>AGIR</a:t>
            </a:r>
            <a:r>
              <a:rPr lang="fr-CA" dirty="0"/>
              <a:t> sur des enjeux d’importance pour leurs concitoyens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8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6C002C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Plan </a:t>
            </a:r>
            <a:r>
              <a:rPr lang="en-CA" dirty="0" err="1">
                <a:solidFill>
                  <a:schemeClr val="bg1"/>
                </a:solidFill>
              </a:rPr>
              <a:t>d’action</a:t>
            </a:r>
            <a:r>
              <a:rPr lang="en-CA" dirty="0">
                <a:solidFill>
                  <a:schemeClr val="bg1"/>
                </a:solidFill>
              </a:rPr>
              <a:t> du </a:t>
            </a:r>
            <a:r>
              <a:rPr lang="en-CA" dirty="0" err="1" smtClean="0">
                <a:solidFill>
                  <a:schemeClr val="bg1"/>
                </a:solidFill>
              </a:rPr>
              <a:t>projet</a:t>
            </a:r>
            <a:r>
              <a:rPr lang="en-CA" dirty="0" smtClean="0">
                <a:solidFill>
                  <a:schemeClr val="bg1"/>
                </a:solidFill>
              </a:rPr>
              <a:t> « </a:t>
            </a:r>
            <a:r>
              <a:rPr lang="en-CA" dirty="0" err="1">
                <a:solidFill>
                  <a:schemeClr val="bg1"/>
                </a:solidFill>
              </a:rPr>
              <a:t>V</a:t>
            </a:r>
            <a:r>
              <a:rPr lang="en-CA" dirty="0" err="1" smtClean="0">
                <a:solidFill>
                  <a:schemeClr val="bg1"/>
                </a:solidFill>
              </a:rPr>
              <a:t>ers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la </a:t>
            </a:r>
            <a:r>
              <a:rPr lang="en-CA" dirty="0" err="1">
                <a:solidFill>
                  <a:schemeClr val="bg1"/>
                </a:solidFill>
              </a:rPr>
              <a:t>parit</a:t>
            </a:r>
            <a:r>
              <a:rPr lang="fr-CA" dirty="0" smtClean="0">
                <a:solidFill>
                  <a:schemeClr val="bg1"/>
                </a:solidFill>
              </a:rPr>
              <a:t>é</a:t>
            </a:r>
            <a:r>
              <a:rPr lang="en-CA" dirty="0" smtClean="0">
                <a:solidFill>
                  <a:schemeClr val="bg1"/>
                </a:solidFill>
              </a:rPr>
              <a:t> »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Cadre des piliers d’interventions</a:t>
            </a:r>
          </a:p>
          <a:p>
            <a:pPr marL="0" indent="0">
              <a:buNone/>
            </a:pPr>
            <a:endParaRPr lang="fr-CA" sz="825" dirty="0"/>
          </a:p>
          <a:p>
            <a:pPr marL="0" indent="0">
              <a:buNone/>
            </a:pPr>
            <a:r>
              <a:rPr lang="fr-CA" sz="2100" dirty="0"/>
              <a:t>Les principaux obstacles cernés ont été répartis parmi les quatre domaines d'intervention préconisés suivants </a:t>
            </a:r>
            <a:r>
              <a:rPr lang="fr-CA" dirty="0"/>
              <a:t>: 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    1) Accès à l’information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    2) Inclusion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    3) Réseaux de soutien</a:t>
            </a:r>
          </a:p>
          <a:p>
            <a:pPr marL="0" indent="0">
              <a:buNone/>
            </a:pPr>
            <a:r>
              <a:rPr lang="fr-CA" dirty="0"/>
              <a:t>    4) Gouvernance et structures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31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5" y="265471"/>
            <a:ext cx="8690232" cy="6517675"/>
          </a:xfrm>
        </p:spPr>
      </p:pic>
    </p:spTree>
    <p:extLst>
      <p:ext uri="{BB962C8B-B14F-4D97-AF65-F5344CB8AC3E}">
        <p14:creationId xmlns:p14="http://schemas.microsoft.com/office/powerpoint/2010/main" val="26736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82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Plan </a:t>
            </a:r>
            <a:r>
              <a:rPr lang="en-US" b="1" dirty="0" err="1">
                <a:solidFill>
                  <a:schemeClr val="bg1"/>
                </a:solidFill>
              </a:rPr>
              <a:t>d’action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en-CA" b="1" dirty="0">
                <a:solidFill>
                  <a:schemeClr val="bg1"/>
                </a:solidFill>
              </a:rPr>
              <a:t>“</a:t>
            </a:r>
            <a:r>
              <a:rPr lang="en-CA" b="1" dirty="0" err="1">
                <a:solidFill>
                  <a:schemeClr val="bg1"/>
                </a:solidFill>
              </a:rPr>
              <a:t>Vers</a:t>
            </a:r>
            <a:r>
              <a:rPr lang="en-CA" b="1" dirty="0">
                <a:solidFill>
                  <a:schemeClr val="bg1"/>
                </a:solidFill>
              </a:rPr>
              <a:t> la </a:t>
            </a:r>
            <a:r>
              <a:rPr lang="en-CA" b="1" dirty="0" err="1">
                <a:solidFill>
                  <a:schemeClr val="bg1"/>
                </a:solidFill>
              </a:rPr>
              <a:t>parité</a:t>
            </a:r>
            <a:r>
              <a:rPr lang="en-CA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r-CA" sz="3300" dirty="0"/>
              <a:t>Trois conditions et interventions ciblés</a:t>
            </a:r>
          </a:p>
          <a:p>
            <a:pPr marL="0" lvl="0" indent="0">
              <a:buNone/>
            </a:pPr>
            <a:r>
              <a:rPr lang="fr-CA" dirty="0"/>
              <a:t> </a:t>
            </a:r>
            <a:endParaRPr lang="en-CA" dirty="0"/>
          </a:p>
          <a:p>
            <a:pPr marL="514350" lvl="0" indent="-514350">
              <a:buAutoNum type="arabicParenR"/>
            </a:pPr>
            <a:r>
              <a:rPr lang="fr-CA" b="1" dirty="0"/>
              <a:t>Accroître les mesures de mentorat et de soutien </a:t>
            </a:r>
            <a:r>
              <a:rPr lang="fr-CA" b="1" dirty="0" smtClean="0"/>
              <a:t>–  </a:t>
            </a:r>
            <a:r>
              <a:rPr lang="fr-CA" sz="2600" b="1" dirty="0"/>
              <a:t>Pilier du Soutien accru</a:t>
            </a:r>
          </a:p>
          <a:p>
            <a:pPr marL="514350" lvl="0" indent="-514350">
              <a:buAutoNum type="arabicParenR"/>
            </a:pPr>
            <a:endParaRPr lang="en-CA" sz="1500" dirty="0"/>
          </a:p>
          <a:p>
            <a:pPr marL="0" lvl="0" indent="0">
              <a:buNone/>
            </a:pPr>
            <a:r>
              <a:rPr lang="fr-CA" b="1" dirty="0"/>
              <a:t>2) </a:t>
            </a:r>
            <a:r>
              <a:rPr lang="fr-CA" b="1" dirty="0" smtClean="0"/>
              <a:t> Éliminer le </a:t>
            </a:r>
            <a:r>
              <a:rPr lang="fr-CA" b="1" dirty="0"/>
              <a:t>réseautage et la prise de décisions informelles – </a:t>
            </a:r>
            <a:r>
              <a:rPr lang="fr-CA" b="1" dirty="0" smtClean="0"/>
              <a:t>    </a:t>
            </a:r>
            <a:r>
              <a:rPr lang="fr-CA" sz="2600" b="1" dirty="0"/>
              <a:t>Pilier de l’Inclusion améliorée</a:t>
            </a:r>
            <a:endParaRPr lang="en-CA" sz="2600" dirty="0"/>
          </a:p>
          <a:p>
            <a:pPr marL="0" indent="0">
              <a:buNone/>
            </a:pPr>
            <a:r>
              <a:rPr lang="en-CA" b="1" dirty="0"/>
              <a:t> </a:t>
            </a:r>
            <a:endParaRPr lang="en-CA" dirty="0"/>
          </a:p>
          <a:p>
            <a:pPr marL="0" lvl="0" indent="0">
              <a:buNone/>
            </a:pPr>
            <a:r>
              <a:rPr lang="fr-CA" b="1" dirty="0"/>
              <a:t>3)   Améliorer l’accès et le partage d’information – </a:t>
            </a:r>
          </a:p>
          <a:p>
            <a:pPr marL="0" lvl="0" indent="0">
              <a:buNone/>
            </a:pPr>
            <a:r>
              <a:rPr lang="fr-CA" sz="2600" b="1" dirty="0"/>
              <a:t>                  Pilier Accès amélioré à l’information</a:t>
            </a:r>
            <a:endParaRPr lang="en-CA" sz="26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464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ISH">
  <a:themeElements>
    <a:clrScheme name="FCM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34358"/>
      </a:accent1>
      <a:accent2>
        <a:srgbClr val="00876C"/>
      </a:accent2>
      <a:accent3>
        <a:srgbClr val="00809E"/>
      </a:accent3>
      <a:accent4>
        <a:srgbClr val="B34C30"/>
      </a:accent4>
      <a:accent5>
        <a:srgbClr val="008941"/>
      </a:accent5>
      <a:accent6>
        <a:srgbClr val="49832C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BF502F16E3E40849DCA96B9DF44C3" ma:contentTypeVersion="9" ma:contentTypeDescription="Create a new document." ma:contentTypeScope="" ma:versionID="bc0d414be97f5494cdc6a3ec0096af5e">
  <xsd:schema xmlns:xsd="http://www.w3.org/2001/XMLSchema" xmlns:xs="http://www.w3.org/2001/XMLSchema" xmlns:p="http://schemas.microsoft.com/office/2006/metadata/properties" xmlns:ns2="fd58472e-c814-45c7-a3a6-65a11651d8ac" xmlns:ns3="b25e4054-3979-4e47-aae3-b6c9367a3b23" targetNamespace="http://schemas.microsoft.com/office/2006/metadata/properties" ma:root="true" ma:fieldsID="ba7f442d3ca0849b5895b7d12d18cdec" ns2:_="" ns3:_="">
    <xsd:import namespace="fd58472e-c814-45c7-a3a6-65a11651d8ac"/>
    <xsd:import namespace="b25e4054-3979-4e47-aae3-b6c9367a3b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8472e-c814-45c7-a3a6-65a11651d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e4054-3979-4e47-aae3-b6c9367a3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D4E44-0C55-4C17-8587-7D474ECC45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46C6B-4772-48A7-ADA4-7C83A0EF3FE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d58472e-c814-45c7-a3a6-65a11651d8ac"/>
    <ds:schemaRef ds:uri="http://purl.org/dc/elements/1.1/"/>
    <ds:schemaRef ds:uri="http://schemas.microsoft.com/office/2006/metadata/properties"/>
    <ds:schemaRef ds:uri="b25e4054-3979-4e47-aae3-b6c9367a3b2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DF3129-545B-47B8-A07A-0401A32A8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8472e-c814-45c7-a3a6-65a11651d8ac"/>
    <ds:schemaRef ds:uri="b25e4054-3979-4e47-aae3-b6c9367a3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13682</TotalTime>
  <Words>518</Words>
  <Application>Microsoft Office PowerPoint</Application>
  <PresentationFormat>On-screen Show (4:3)</PresentationFormat>
  <Paragraphs>133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Gotham-Book</vt:lpstr>
      <vt:lpstr>Gotham-Medium</vt:lpstr>
      <vt:lpstr>1_Office Theme</vt:lpstr>
      <vt:lpstr>Office Theme</vt:lpstr>
      <vt:lpstr>ENGLISH</vt:lpstr>
      <vt:lpstr>2_Office Theme</vt:lpstr>
      <vt:lpstr>PowerPoint Presentation</vt:lpstr>
      <vt:lpstr>PARITÉ - 2126 ?</vt:lpstr>
      <vt:lpstr>Aperçu du projet « Vers la parité »</vt:lpstr>
      <vt:lpstr>Livrables du projet « Vers la parité »</vt:lpstr>
      <vt:lpstr>Consultations « Vers la parité »</vt:lpstr>
      <vt:lpstr>PLAN D’ACTION “Vers la Parite”</vt:lpstr>
      <vt:lpstr>Plan d’action du projet « Vers la parité »</vt:lpstr>
      <vt:lpstr>PowerPoint Presentation</vt:lpstr>
      <vt:lpstr>Plan d’action – “Vers la parité”</vt:lpstr>
      <vt:lpstr>Plan d’action du projet « Vers la parité »</vt:lpstr>
      <vt:lpstr>Plan d’action du projet « Vers la parité »</vt:lpstr>
      <vt:lpstr>Plan d’action du projet « Vers la parité »</vt:lpstr>
      <vt:lpstr>Sphère d’influence :  Accroître les occasions de mentorat et les mesures d’encouragement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Stephanie Hoey</cp:lastModifiedBy>
  <cp:revision>38</cp:revision>
  <dcterms:created xsi:type="dcterms:W3CDTF">2019-04-15T19:06:23Z</dcterms:created>
  <dcterms:modified xsi:type="dcterms:W3CDTF">2019-10-05T13:35:55Z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0x010100F63BF502F16E3E40849DCA96B9DF44C3</vt:lpwstr>
  </property>
</Properties>
</file>