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3" r:id="rId3"/>
    <p:sldId id="257" r:id="rId4"/>
    <p:sldId id="265" r:id="rId5"/>
    <p:sldId id="258" r:id="rId6"/>
    <p:sldId id="260" r:id="rId7"/>
    <p:sldId id="275" r:id="rId8"/>
    <p:sldId id="263" r:id="rId9"/>
    <p:sldId id="261" r:id="rId10"/>
    <p:sldId id="266" r:id="rId11"/>
    <p:sldId id="267" r:id="rId12"/>
    <p:sldId id="277" r:id="rId13"/>
    <p:sldId id="269" r:id="rId14"/>
    <p:sldId id="279" r:id="rId15"/>
    <p:sldId id="284" r:id="rId16"/>
    <p:sldId id="285" r:id="rId17"/>
    <p:sldId id="286" r:id="rId18"/>
    <p:sldId id="287" r:id="rId19"/>
    <p:sldId id="280" r:id="rId20"/>
    <p:sldId id="27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81571A-B5B9-9B49-C0A2-436C5D957225}" v="251" dt="2019-09-24T11:11:06.189"/>
    <p1510:client id="{AEEF6EFD-C207-56BE-CC7C-EAF7D13F6A13}" v="840" dt="2019-09-24T12:36:44.3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95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svg"/><Relationship Id="rId1" Type="http://schemas.openxmlformats.org/officeDocument/2006/relationships/image" Target="../media/image12.png"/><Relationship Id="rId6" Type="http://schemas.openxmlformats.org/officeDocument/2006/relationships/image" Target="../media/image21.svg"/><Relationship Id="rId5" Type="http://schemas.openxmlformats.org/officeDocument/2006/relationships/image" Target="../media/image14.png"/><Relationship Id="rId4" Type="http://schemas.openxmlformats.org/officeDocument/2006/relationships/image" Target="../media/image19.svg"/></Relationships>
</file>

<file path=ppt/diagrams/_rels/data3.xml.rels><?xml version="1.0" encoding="UTF-8" standalone="yes"?>
<Relationships xmlns="http://schemas.openxmlformats.org/package/2006/relationships"><Relationship Id="rId2" Type="http://schemas.openxmlformats.org/officeDocument/2006/relationships/image" Target="../media/image23.svg"/><Relationship Id="rId1" Type="http://schemas.openxmlformats.org/officeDocument/2006/relationships/image" Target="../media/image15.png"/></Relationships>
</file>

<file path=ppt/diagrams/_rels/data4.xml.rels><?xml version="1.0" encoding="UTF-8" standalone="yes"?>
<Relationships xmlns="http://schemas.openxmlformats.org/package/2006/relationships"><Relationship Id="rId2" Type="http://schemas.openxmlformats.org/officeDocument/2006/relationships/image" Target="../media/image17.svg"/><Relationship Id="rId1" Type="http://schemas.openxmlformats.org/officeDocument/2006/relationships/image" Target="../media/image12.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svg"/><Relationship Id="rId1" Type="http://schemas.openxmlformats.org/officeDocument/2006/relationships/image" Target="../media/image12.png"/><Relationship Id="rId6" Type="http://schemas.openxmlformats.org/officeDocument/2006/relationships/image" Target="../media/image21.svg"/><Relationship Id="rId5" Type="http://schemas.openxmlformats.org/officeDocument/2006/relationships/image" Target="../media/image14.png"/><Relationship Id="rId4" Type="http://schemas.openxmlformats.org/officeDocument/2006/relationships/image" Target="../media/image19.svg"/></Relationships>
</file>

<file path=ppt/diagrams/_rels/drawing3.xml.rels><?xml version="1.0" encoding="UTF-8" standalone="yes"?>
<Relationships xmlns="http://schemas.openxmlformats.org/package/2006/relationships"><Relationship Id="rId2" Type="http://schemas.openxmlformats.org/officeDocument/2006/relationships/image" Target="../media/image23.svg"/><Relationship Id="rId1" Type="http://schemas.openxmlformats.org/officeDocument/2006/relationships/image" Target="../media/image15.png"/></Relationships>
</file>

<file path=ppt/diagrams/_rels/drawing4.xml.rels><?xml version="1.0" encoding="UTF-8" standalone="yes"?>
<Relationships xmlns="http://schemas.openxmlformats.org/package/2006/relationships"><Relationship Id="rId2" Type="http://schemas.openxmlformats.org/officeDocument/2006/relationships/image" Target="../media/image17.svg"/><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D1DBA0-7800-4084-AEDB-D7A14192F6E2}" type="doc">
      <dgm:prSet loTypeId="urn:microsoft.com/office/officeart/2016/7/layout/HorizontalActionList" loCatId="List" qsTypeId="urn:microsoft.com/office/officeart/2005/8/quickstyle/simple1" qsCatId="simple" csTypeId="urn:microsoft.com/office/officeart/2005/8/colors/colorful1" csCatId="colorful"/>
      <dgm:spPr/>
      <dgm:t>
        <a:bodyPr/>
        <a:lstStyle/>
        <a:p>
          <a:endParaRPr lang="en-US"/>
        </a:p>
      </dgm:t>
    </dgm:pt>
    <dgm:pt modelId="{8255F1CD-937F-49F8-B936-D38FA0D202EA}">
      <dgm:prSet/>
      <dgm:spPr/>
      <dgm:t>
        <a:bodyPr/>
        <a:lstStyle/>
        <a:p>
          <a:r>
            <a:rPr lang="en-US"/>
            <a:t>Reduce</a:t>
          </a:r>
        </a:p>
      </dgm:t>
    </dgm:pt>
    <dgm:pt modelId="{EA986525-84DD-44E3-B304-677C0777DBE9}" type="parTrans" cxnId="{8CAFD069-73E4-4390-8746-111FFC28A83E}">
      <dgm:prSet/>
      <dgm:spPr/>
      <dgm:t>
        <a:bodyPr/>
        <a:lstStyle/>
        <a:p>
          <a:endParaRPr lang="en-US"/>
        </a:p>
      </dgm:t>
    </dgm:pt>
    <dgm:pt modelId="{679E9FF5-EF06-49C6-854A-FD06D7143CCD}" type="sibTrans" cxnId="{8CAFD069-73E4-4390-8746-111FFC28A83E}">
      <dgm:prSet/>
      <dgm:spPr/>
      <dgm:t>
        <a:bodyPr/>
        <a:lstStyle/>
        <a:p>
          <a:endParaRPr lang="en-US"/>
        </a:p>
      </dgm:t>
    </dgm:pt>
    <dgm:pt modelId="{6998D83E-33FF-4D39-8C16-2A2C5EC334D7}">
      <dgm:prSet/>
      <dgm:spPr/>
      <dgm:t>
        <a:bodyPr/>
        <a:lstStyle/>
        <a:p>
          <a:r>
            <a:rPr lang="en-US"/>
            <a:t>Objective 1: Reduce vulnerability by decreasing sensitivity to climate impacts through alleviating the conditions that make high-risk populations more vulnerable to health-related climate impacts.</a:t>
          </a:r>
        </a:p>
      </dgm:t>
    </dgm:pt>
    <dgm:pt modelId="{9546D364-822B-49B4-845A-7F450901F4E8}" type="parTrans" cxnId="{0D761883-D1D4-41D0-BD6F-E18DCBE6EC42}">
      <dgm:prSet/>
      <dgm:spPr/>
      <dgm:t>
        <a:bodyPr/>
        <a:lstStyle/>
        <a:p>
          <a:endParaRPr lang="en-US"/>
        </a:p>
      </dgm:t>
    </dgm:pt>
    <dgm:pt modelId="{95105FD6-C3ED-4BEC-9A92-081D1C3258E5}" type="sibTrans" cxnId="{0D761883-D1D4-41D0-BD6F-E18DCBE6EC42}">
      <dgm:prSet/>
      <dgm:spPr/>
      <dgm:t>
        <a:bodyPr/>
        <a:lstStyle/>
        <a:p>
          <a:endParaRPr lang="en-US"/>
        </a:p>
      </dgm:t>
    </dgm:pt>
    <dgm:pt modelId="{2B7B5191-BD0F-4509-9BF6-8B9C8AD5F997}">
      <dgm:prSet/>
      <dgm:spPr/>
      <dgm:t>
        <a:bodyPr/>
        <a:lstStyle/>
        <a:p>
          <a:r>
            <a:rPr lang="en-US"/>
            <a:t>Increase</a:t>
          </a:r>
        </a:p>
      </dgm:t>
    </dgm:pt>
    <dgm:pt modelId="{54EC8F82-4F7B-4C6F-A36F-A5FF7F0D8BC9}" type="parTrans" cxnId="{AEE20239-46EE-4389-8F3D-A36343AFAFEB}">
      <dgm:prSet/>
      <dgm:spPr/>
      <dgm:t>
        <a:bodyPr/>
        <a:lstStyle/>
        <a:p>
          <a:endParaRPr lang="en-US"/>
        </a:p>
      </dgm:t>
    </dgm:pt>
    <dgm:pt modelId="{DDC24A08-3FE1-4296-A82E-6E571BA64F3D}" type="sibTrans" cxnId="{AEE20239-46EE-4389-8F3D-A36343AFAFEB}">
      <dgm:prSet/>
      <dgm:spPr/>
      <dgm:t>
        <a:bodyPr/>
        <a:lstStyle/>
        <a:p>
          <a:endParaRPr lang="en-US"/>
        </a:p>
      </dgm:t>
    </dgm:pt>
    <dgm:pt modelId="{28B21DEB-9DDF-406E-BBC0-CF163B4AB471}">
      <dgm:prSet/>
      <dgm:spPr/>
      <dgm:t>
        <a:bodyPr/>
        <a:lstStyle/>
        <a:p>
          <a:r>
            <a:rPr lang="en-US"/>
            <a:t>Objective 2: Increase at-risk Canadians’ ability to monitor and intervene to reduce their vulnerability to the health impacts of a climate-related hazard.</a:t>
          </a:r>
        </a:p>
      </dgm:t>
    </dgm:pt>
    <dgm:pt modelId="{F259A25A-3501-409D-97F9-A5305F14072B}" type="parTrans" cxnId="{0F66B67A-0763-4A24-B528-D3A54CA7DE4A}">
      <dgm:prSet/>
      <dgm:spPr/>
      <dgm:t>
        <a:bodyPr/>
        <a:lstStyle/>
        <a:p>
          <a:endParaRPr lang="en-US"/>
        </a:p>
      </dgm:t>
    </dgm:pt>
    <dgm:pt modelId="{92250405-8507-4981-B233-488F1184023A}" type="sibTrans" cxnId="{0F66B67A-0763-4A24-B528-D3A54CA7DE4A}">
      <dgm:prSet/>
      <dgm:spPr/>
      <dgm:t>
        <a:bodyPr/>
        <a:lstStyle/>
        <a:p>
          <a:endParaRPr lang="en-US"/>
        </a:p>
      </dgm:t>
    </dgm:pt>
    <dgm:pt modelId="{28CAE659-FA8B-4F5B-98FF-59DDB909BB45}">
      <dgm:prSet/>
      <dgm:spPr/>
      <dgm:t>
        <a:bodyPr/>
        <a:lstStyle/>
        <a:p>
          <a:r>
            <a:rPr lang="en-US"/>
            <a:t>Ensure</a:t>
          </a:r>
        </a:p>
      </dgm:t>
    </dgm:pt>
    <dgm:pt modelId="{94898143-45B0-46C1-9BC5-14465DDC80B4}" type="parTrans" cxnId="{9D508392-16C8-41EA-89F3-AC23A9497025}">
      <dgm:prSet/>
      <dgm:spPr/>
      <dgm:t>
        <a:bodyPr/>
        <a:lstStyle/>
        <a:p>
          <a:endParaRPr lang="en-US"/>
        </a:p>
      </dgm:t>
    </dgm:pt>
    <dgm:pt modelId="{8ED41502-4280-4A8C-9DD3-9D1C394239EC}" type="sibTrans" cxnId="{9D508392-16C8-41EA-89F3-AC23A9497025}">
      <dgm:prSet/>
      <dgm:spPr/>
      <dgm:t>
        <a:bodyPr/>
        <a:lstStyle/>
        <a:p>
          <a:endParaRPr lang="en-US"/>
        </a:p>
      </dgm:t>
    </dgm:pt>
    <dgm:pt modelId="{1F940381-48BA-41FA-80D2-BCDEC31DCA86}">
      <dgm:prSet/>
      <dgm:spPr/>
      <dgm:t>
        <a:bodyPr/>
        <a:lstStyle/>
        <a:p>
          <a:r>
            <a:rPr lang="en-US"/>
            <a:t>Objective 3: Ensure adequate responses to health-related climate impacts for those for whom the climate hazard could not be eliminated.</a:t>
          </a:r>
        </a:p>
      </dgm:t>
    </dgm:pt>
    <dgm:pt modelId="{E9A1C93F-EC9F-4EEE-8CC6-117BA4BC5C7B}" type="parTrans" cxnId="{5909A40C-D792-417C-A527-1898D7955FD3}">
      <dgm:prSet/>
      <dgm:spPr/>
      <dgm:t>
        <a:bodyPr/>
        <a:lstStyle/>
        <a:p>
          <a:endParaRPr lang="en-US"/>
        </a:p>
      </dgm:t>
    </dgm:pt>
    <dgm:pt modelId="{7FE2E44C-866B-4D1A-84BB-301159323208}" type="sibTrans" cxnId="{5909A40C-D792-417C-A527-1898D7955FD3}">
      <dgm:prSet/>
      <dgm:spPr/>
      <dgm:t>
        <a:bodyPr/>
        <a:lstStyle/>
        <a:p>
          <a:endParaRPr lang="en-US"/>
        </a:p>
      </dgm:t>
    </dgm:pt>
    <dgm:pt modelId="{0FD86137-31B2-48B1-9FE8-9525F299CFD5}" type="pres">
      <dgm:prSet presAssocID="{1AD1DBA0-7800-4084-AEDB-D7A14192F6E2}" presName="Name0" presStyleCnt="0">
        <dgm:presLayoutVars>
          <dgm:dir/>
          <dgm:animLvl val="lvl"/>
          <dgm:resizeHandles val="exact"/>
        </dgm:presLayoutVars>
      </dgm:prSet>
      <dgm:spPr/>
      <dgm:t>
        <a:bodyPr/>
        <a:lstStyle/>
        <a:p>
          <a:endParaRPr lang="en-US"/>
        </a:p>
      </dgm:t>
    </dgm:pt>
    <dgm:pt modelId="{ADF7A0EB-8AD7-4ABA-AC3D-E2D07430A0E4}" type="pres">
      <dgm:prSet presAssocID="{8255F1CD-937F-49F8-B936-D38FA0D202EA}" presName="composite" presStyleCnt="0"/>
      <dgm:spPr/>
    </dgm:pt>
    <dgm:pt modelId="{7AD340D1-2814-48D1-B5F0-D7FFB0DFD551}" type="pres">
      <dgm:prSet presAssocID="{8255F1CD-937F-49F8-B936-D38FA0D202EA}" presName="parTx" presStyleLbl="alignNode1" presStyleIdx="0" presStyleCnt="3">
        <dgm:presLayoutVars>
          <dgm:chMax val="0"/>
          <dgm:chPref val="0"/>
        </dgm:presLayoutVars>
      </dgm:prSet>
      <dgm:spPr/>
      <dgm:t>
        <a:bodyPr/>
        <a:lstStyle/>
        <a:p>
          <a:endParaRPr lang="en-US"/>
        </a:p>
      </dgm:t>
    </dgm:pt>
    <dgm:pt modelId="{323A195B-5D81-450B-BB14-C2D8D4D1E7CA}" type="pres">
      <dgm:prSet presAssocID="{8255F1CD-937F-49F8-B936-D38FA0D202EA}" presName="desTx" presStyleLbl="alignAccFollowNode1" presStyleIdx="0" presStyleCnt="3">
        <dgm:presLayoutVars/>
      </dgm:prSet>
      <dgm:spPr/>
      <dgm:t>
        <a:bodyPr/>
        <a:lstStyle/>
        <a:p>
          <a:endParaRPr lang="en-US"/>
        </a:p>
      </dgm:t>
    </dgm:pt>
    <dgm:pt modelId="{0C0FFF77-5039-41E0-AAEF-9D39533B52DB}" type="pres">
      <dgm:prSet presAssocID="{679E9FF5-EF06-49C6-854A-FD06D7143CCD}" presName="space" presStyleCnt="0"/>
      <dgm:spPr/>
    </dgm:pt>
    <dgm:pt modelId="{E7148BB5-1731-4B96-98FD-2F3EB61FCEE9}" type="pres">
      <dgm:prSet presAssocID="{2B7B5191-BD0F-4509-9BF6-8B9C8AD5F997}" presName="composite" presStyleCnt="0"/>
      <dgm:spPr/>
    </dgm:pt>
    <dgm:pt modelId="{4F32DC86-57CD-486D-97CD-54DC1911D4A2}" type="pres">
      <dgm:prSet presAssocID="{2B7B5191-BD0F-4509-9BF6-8B9C8AD5F997}" presName="parTx" presStyleLbl="alignNode1" presStyleIdx="1" presStyleCnt="3">
        <dgm:presLayoutVars>
          <dgm:chMax val="0"/>
          <dgm:chPref val="0"/>
        </dgm:presLayoutVars>
      </dgm:prSet>
      <dgm:spPr/>
      <dgm:t>
        <a:bodyPr/>
        <a:lstStyle/>
        <a:p>
          <a:endParaRPr lang="en-US"/>
        </a:p>
      </dgm:t>
    </dgm:pt>
    <dgm:pt modelId="{D9AA8B00-32BD-48BB-8208-BCFC209DF88D}" type="pres">
      <dgm:prSet presAssocID="{2B7B5191-BD0F-4509-9BF6-8B9C8AD5F997}" presName="desTx" presStyleLbl="alignAccFollowNode1" presStyleIdx="1" presStyleCnt="3">
        <dgm:presLayoutVars/>
      </dgm:prSet>
      <dgm:spPr/>
      <dgm:t>
        <a:bodyPr/>
        <a:lstStyle/>
        <a:p>
          <a:endParaRPr lang="en-US"/>
        </a:p>
      </dgm:t>
    </dgm:pt>
    <dgm:pt modelId="{77155B57-9A73-49BC-9DAB-49616D8EAFCA}" type="pres">
      <dgm:prSet presAssocID="{DDC24A08-3FE1-4296-A82E-6E571BA64F3D}" presName="space" presStyleCnt="0"/>
      <dgm:spPr/>
    </dgm:pt>
    <dgm:pt modelId="{1511F0BD-35C1-4B8B-90EA-3DB73F3D115B}" type="pres">
      <dgm:prSet presAssocID="{28CAE659-FA8B-4F5B-98FF-59DDB909BB45}" presName="composite" presStyleCnt="0"/>
      <dgm:spPr/>
    </dgm:pt>
    <dgm:pt modelId="{3F974AA2-07C3-474A-A95D-1DB06EC8B1F2}" type="pres">
      <dgm:prSet presAssocID="{28CAE659-FA8B-4F5B-98FF-59DDB909BB45}" presName="parTx" presStyleLbl="alignNode1" presStyleIdx="2" presStyleCnt="3">
        <dgm:presLayoutVars>
          <dgm:chMax val="0"/>
          <dgm:chPref val="0"/>
        </dgm:presLayoutVars>
      </dgm:prSet>
      <dgm:spPr/>
      <dgm:t>
        <a:bodyPr/>
        <a:lstStyle/>
        <a:p>
          <a:endParaRPr lang="en-US"/>
        </a:p>
      </dgm:t>
    </dgm:pt>
    <dgm:pt modelId="{03EDE8A4-62EC-4EB1-B296-D618FBE9AB60}" type="pres">
      <dgm:prSet presAssocID="{28CAE659-FA8B-4F5B-98FF-59DDB909BB45}" presName="desTx" presStyleLbl="alignAccFollowNode1" presStyleIdx="2" presStyleCnt="3">
        <dgm:presLayoutVars/>
      </dgm:prSet>
      <dgm:spPr/>
      <dgm:t>
        <a:bodyPr/>
        <a:lstStyle/>
        <a:p>
          <a:endParaRPr lang="en-US"/>
        </a:p>
      </dgm:t>
    </dgm:pt>
  </dgm:ptLst>
  <dgm:cxnLst>
    <dgm:cxn modelId="{8CAFD069-73E4-4390-8746-111FFC28A83E}" srcId="{1AD1DBA0-7800-4084-AEDB-D7A14192F6E2}" destId="{8255F1CD-937F-49F8-B936-D38FA0D202EA}" srcOrd="0" destOrd="0" parTransId="{EA986525-84DD-44E3-B304-677C0777DBE9}" sibTransId="{679E9FF5-EF06-49C6-854A-FD06D7143CCD}"/>
    <dgm:cxn modelId="{0F66B67A-0763-4A24-B528-D3A54CA7DE4A}" srcId="{2B7B5191-BD0F-4509-9BF6-8B9C8AD5F997}" destId="{28B21DEB-9DDF-406E-BBC0-CF163B4AB471}" srcOrd="0" destOrd="0" parTransId="{F259A25A-3501-409D-97F9-A5305F14072B}" sibTransId="{92250405-8507-4981-B233-488F1184023A}"/>
    <dgm:cxn modelId="{3ED3629F-5A86-493B-AB6C-C0CD16699D29}" type="presOf" srcId="{28CAE659-FA8B-4F5B-98FF-59DDB909BB45}" destId="{3F974AA2-07C3-474A-A95D-1DB06EC8B1F2}" srcOrd="0" destOrd="0" presId="urn:microsoft.com/office/officeart/2016/7/layout/HorizontalActionList"/>
    <dgm:cxn modelId="{C3F5F713-275B-4A1F-A8D9-FB0C858D1D54}" type="presOf" srcId="{8255F1CD-937F-49F8-B936-D38FA0D202EA}" destId="{7AD340D1-2814-48D1-B5F0-D7FFB0DFD551}" srcOrd="0" destOrd="0" presId="urn:microsoft.com/office/officeart/2016/7/layout/HorizontalActionList"/>
    <dgm:cxn modelId="{0D761883-D1D4-41D0-BD6F-E18DCBE6EC42}" srcId="{8255F1CD-937F-49F8-B936-D38FA0D202EA}" destId="{6998D83E-33FF-4D39-8C16-2A2C5EC334D7}" srcOrd="0" destOrd="0" parTransId="{9546D364-822B-49B4-845A-7F450901F4E8}" sibTransId="{95105FD6-C3ED-4BEC-9A92-081D1C3258E5}"/>
    <dgm:cxn modelId="{9D508392-16C8-41EA-89F3-AC23A9497025}" srcId="{1AD1DBA0-7800-4084-AEDB-D7A14192F6E2}" destId="{28CAE659-FA8B-4F5B-98FF-59DDB909BB45}" srcOrd="2" destOrd="0" parTransId="{94898143-45B0-46C1-9BC5-14465DDC80B4}" sibTransId="{8ED41502-4280-4A8C-9DD3-9D1C394239EC}"/>
    <dgm:cxn modelId="{1CD49908-4954-40A8-BD58-B10D3875EBEB}" type="presOf" srcId="{28B21DEB-9DDF-406E-BBC0-CF163B4AB471}" destId="{D9AA8B00-32BD-48BB-8208-BCFC209DF88D}" srcOrd="0" destOrd="0" presId="urn:microsoft.com/office/officeart/2016/7/layout/HorizontalActionList"/>
    <dgm:cxn modelId="{74A84956-C630-4A0C-AAE7-A5902DCD6D46}" type="presOf" srcId="{2B7B5191-BD0F-4509-9BF6-8B9C8AD5F997}" destId="{4F32DC86-57CD-486D-97CD-54DC1911D4A2}" srcOrd="0" destOrd="0" presId="urn:microsoft.com/office/officeart/2016/7/layout/HorizontalActionList"/>
    <dgm:cxn modelId="{0C8381CC-C33D-412E-8F51-CAFD36AE50D7}" type="presOf" srcId="{1AD1DBA0-7800-4084-AEDB-D7A14192F6E2}" destId="{0FD86137-31B2-48B1-9FE8-9525F299CFD5}" srcOrd="0" destOrd="0" presId="urn:microsoft.com/office/officeart/2016/7/layout/HorizontalActionList"/>
    <dgm:cxn modelId="{AEE20239-46EE-4389-8F3D-A36343AFAFEB}" srcId="{1AD1DBA0-7800-4084-AEDB-D7A14192F6E2}" destId="{2B7B5191-BD0F-4509-9BF6-8B9C8AD5F997}" srcOrd="1" destOrd="0" parTransId="{54EC8F82-4F7B-4C6F-A36F-A5FF7F0D8BC9}" sibTransId="{DDC24A08-3FE1-4296-A82E-6E571BA64F3D}"/>
    <dgm:cxn modelId="{5909A40C-D792-417C-A527-1898D7955FD3}" srcId="{28CAE659-FA8B-4F5B-98FF-59DDB909BB45}" destId="{1F940381-48BA-41FA-80D2-BCDEC31DCA86}" srcOrd="0" destOrd="0" parTransId="{E9A1C93F-EC9F-4EEE-8CC6-117BA4BC5C7B}" sibTransId="{7FE2E44C-866B-4D1A-84BB-301159323208}"/>
    <dgm:cxn modelId="{DF3455C4-50B3-4DEB-946A-DAD1724FB6A5}" type="presOf" srcId="{6998D83E-33FF-4D39-8C16-2A2C5EC334D7}" destId="{323A195B-5D81-450B-BB14-C2D8D4D1E7CA}" srcOrd="0" destOrd="0" presId="urn:microsoft.com/office/officeart/2016/7/layout/HorizontalActionList"/>
    <dgm:cxn modelId="{4DEB0217-9FB9-4086-BB68-0BF7D75A42ED}" type="presOf" srcId="{1F940381-48BA-41FA-80D2-BCDEC31DCA86}" destId="{03EDE8A4-62EC-4EB1-B296-D618FBE9AB60}" srcOrd="0" destOrd="0" presId="urn:microsoft.com/office/officeart/2016/7/layout/HorizontalActionList"/>
    <dgm:cxn modelId="{3DBE66BB-01D4-4FF2-BBFD-66EA7508CF77}" type="presParOf" srcId="{0FD86137-31B2-48B1-9FE8-9525F299CFD5}" destId="{ADF7A0EB-8AD7-4ABA-AC3D-E2D07430A0E4}" srcOrd="0" destOrd="0" presId="urn:microsoft.com/office/officeart/2016/7/layout/HorizontalActionList"/>
    <dgm:cxn modelId="{531B2A89-8CA5-4D22-8D48-97CD8D960320}" type="presParOf" srcId="{ADF7A0EB-8AD7-4ABA-AC3D-E2D07430A0E4}" destId="{7AD340D1-2814-48D1-B5F0-D7FFB0DFD551}" srcOrd="0" destOrd="0" presId="urn:microsoft.com/office/officeart/2016/7/layout/HorizontalActionList"/>
    <dgm:cxn modelId="{48ADCFEC-D262-42C8-9846-DB965DEF9A03}" type="presParOf" srcId="{ADF7A0EB-8AD7-4ABA-AC3D-E2D07430A0E4}" destId="{323A195B-5D81-450B-BB14-C2D8D4D1E7CA}" srcOrd="1" destOrd="0" presId="urn:microsoft.com/office/officeart/2016/7/layout/HorizontalActionList"/>
    <dgm:cxn modelId="{8A45B5F3-5B09-4C67-9954-00A35C1C7077}" type="presParOf" srcId="{0FD86137-31B2-48B1-9FE8-9525F299CFD5}" destId="{0C0FFF77-5039-41E0-AAEF-9D39533B52DB}" srcOrd="1" destOrd="0" presId="urn:microsoft.com/office/officeart/2016/7/layout/HorizontalActionList"/>
    <dgm:cxn modelId="{16B4E525-ABFC-4B1D-BA08-38808F874513}" type="presParOf" srcId="{0FD86137-31B2-48B1-9FE8-9525F299CFD5}" destId="{E7148BB5-1731-4B96-98FD-2F3EB61FCEE9}" srcOrd="2" destOrd="0" presId="urn:microsoft.com/office/officeart/2016/7/layout/HorizontalActionList"/>
    <dgm:cxn modelId="{26A52137-5F2D-4DB1-A2E7-FF4F7E9FE50F}" type="presParOf" srcId="{E7148BB5-1731-4B96-98FD-2F3EB61FCEE9}" destId="{4F32DC86-57CD-486D-97CD-54DC1911D4A2}" srcOrd="0" destOrd="0" presId="urn:microsoft.com/office/officeart/2016/7/layout/HorizontalActionList"/>
    <dgm:cxn modelId="{7DBED169-CD80-405D-9E43-499A2F3C788D}" type="presParOf" srcId="{E7148BB5-1731-4B96-98FD-2F3EB61FCEE9}" destId="{D9AA8B00-32BD-48BB-8208-BCFC209DF88D}" srcOrd="1" destOrd="0" presId="urn:microsoft.com/office/officeart/2016/7/layout/HorizontalActionList"/>
    <dgm:cxn modelId="{29472664-B739-4945-A71D-815620ECB9E8}" type="presParOf" srcId="{0FD86137-31B2-48B1-9FE8-9525F299CFD5}" destId="{77155B57-9A73-49BC-9DAB-49616D8EAFCA}" srcOrd="3" destOrd="0" presId="urn:microsoft.com/office/officeart/2016/7/layout/HorizontalActionList"/>
    <dgm:cxn modelId="{DB9665D7-B902-46A3-A46D-DEDCB43CB7BD}" type="presParOf" srcId="{0FD86137-31B2-48B1-9FE8-9525F299CFD5}" destId="{1511F0BD-35C1-4B8B-90EA-3DB73F3D115B}" srcOrd="4" destOrd="0" presId="urn:microsoft.com/office/officeart/2016/7/layout/HorizontalActionList"/>
    <dgm:cxn modelId="{7A756BAB-35C1-4770-801B-E9A7FA9C3520}" type="presParOf" srcId="{1511F0BD-35C1-4B8B-90EA-3DB73F3D115B}" destId="{3F974AA2-07C3-474A-A95D-1DB06EC8B1F2}" srcOrd="0" destOrd="0" presId="urn:microsoft.com/office/officeart/2016/7/layout/HorizontalActionList"/>
    <dgm:cxn modelId="{AA731063-82F1-41B3-850D-F620874B6B93}" type="presParOf" srcId="{1511F0BD-35C1-4B8B-90EA-3DB73F3D115B}" destId="{03EDE8A4-62EC-4EB1-B296-D618FBE9AB60}" srcOrd="1" destOrd="0" presId="urn:microsoft.com/office/officeart/2016/7/layout/Horizontal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E8EAE9-BA44-4074-8C06-7D828D2E3E31}" type="doc">
      <dgm:prSet loTypeId="urn:microsoft.com/office/officeart/2018/2/layout/IconLabelDescription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15BD4B86-38C0-4E43-82A0-C28A67C9B613}">
      <dgm:prSet/>
      <dgm:spPr/>
      <dgm:t>
        <a:bodyPr/>
        <a:lstStyle/>
        <a:p>
          <a:pPr>
            <a:lnSpc>
              <a:spcPct val="100000"/>
            </a:lnSpc>
            <a:defRPr b="1"/>
          </a:pPr>
          <a:r>
            <a:rPr lang="en-US"/>
            <a:t>Proportion of climate change vulnerability assessments that consider high-risk populations (i.e., high-risk populations as identified by the Canadian Red Cross).</a:t>
          </a:r>
        </a:p>
      </dgm:t>
    </dgm:pt>
    <dgm:pt modelId="{E3BBCD61-BBC2-4A37-8916-769965D30406}" type="parTrans" cxnId="{97A0BB4C-72B4-42E9-BB06-2008D4BC288D}">
      <dgm:prSet/>
      <dgm:spPr/>
      <dgm:t>
        <a:bodyPr/>
        <a:lstStyle/>
        <a:p>
          <a:endParaRPr lang="en-US"/>
        </a:p>
      </dgm:t>
    </dgm:pt>
    <dgm:pt modelId="{FCB6BD43-8EF2-45D7-B2C0-3993787C558B}" type="sibTrans" cxnId="{97A0BB4C-72B4-42E9-BB06-2008D4BC288D}">
      <dgm:prSet/>
      <dgm:spPr/>
      <dgm:t>
        <a:bodyPr/>
        <a:lstStyle/>
        <a:p>
          <a:endParaRPr lang="en-US"/>
        </a:p>
      </dgm:t>
    </dgm:pt>
    <dgm:pt modelId="{D5118C06-6F80-4B16-AB99-3F428F463BF6}">
      <dgm:prSet/>
      <dgm:spPr/>
      <dgm:t>
        <a:bodyPr/>
        <a:lstStyle/>
        <a:p>
          <a:pPr>
            <a:lnSpc>
              <a:spcPct val="100000"/>
            </a:lnSpc>
          </a:pPr>
          <a:r>
            <a:rPr lang="en-US" b="1"/>
            <a:t>Baseline:</a:t>
          </a:r>
          <a:r>
            <a:rPr lang="en-US"/>
            <a:t> Current number of completed climate change and health vulnerability and adaptation assessments.</a:t>
          </a:r>
        </a:p>
      </dgm:t>
    </dgm:pt>
    <dgm:pt modelId="{0AA33632-5392-4100-9880-05718E8B0F05}" type="parTrans" cxnId="{BE4E8B90-7992-417B-9E9E-7025E01B3902}">
      <dgm:prSet/>
      <dgm:spPr/>
      <dgm:t>
        <a:bodyPr/>
        <a:lstStyle/>
        <a:p>
          <a:endParaRPr lang="en-US"/>
        </a:p>
      </dgm:t>
    </dgm:pt>
    <dgm:pt modelId="{9C12B253-BDB0-4FBA-9EB6-4783A3703A1F}" type="sibTrans" cxnId="{BE4E8B90-7992-417B-9E9E-7025E01B3902}">
      <dgm:prSet/>
      <dgm:spPr/>
      <dgm:t>
        <a:bodyPr/>
        <a:lstStyle/>
        <a:p>
          <a:endParaRPr lang="en-US"/>
        </a:p>
      </dgm:t>
    </dgm:pt>
    <dgm:pt modelId="{A70EAC35-32A9-42AC-A322-7341F641ABBA}">
      <dgm:prSet/>
      <dgm:spPr/>
      <dgm:t>
        <a:bodyPr/>
        <a:lstStyle/>
        <a:p>
          <a:r>
            <a:rPr lang="en-US"/>
            <a:t>New Brunswick is working on an assessment</a:t>
          </a:r>
        </a:p>
      </dgm:t>
    </dgm:pt>
    <dgm:pt modelId="{5289CD96-F9F8-4B61-B09F-FE4AD47D0B8B}" type="parTrans" cxnId="{F37D5A72-4427-4CB4-AC4D-C26DE1B8AB05}">
      <dgm:prSet/>
      <dgm:spPr/>
      <dgm:t>
        <a:bodyPr/>
        <a:lstStyle/>
        <a:p>
          <a:endParaRPr lang="en-US"/>
        </a:p>
      </dgm:t>
    </dgm:pt>
    <dgm:pt modelId="{15055F1F-49E7-493A-ACAF-BE46F1E7F7DD}" type="sibTrans" cxnId="{F37D5A72-4427-4CB4-AC4D-C26DE1B8AB05}">
      <dgm:prSet/>
      <dgm:spPr/>
      <dgm:t>
        <a:bodyPr/>
        <a:lstStyle/>
        <a:p>
          <a:endParaRPr lang="en-US"/>
        </a:p>
      </dgm:t>
    </dgm:pt>
    <dgm:pt modelId="{2B408C92-3451-4F10-938F-390D4CB3C630}">
      <dgm:prSet/>
      <dgm:spPr/>
      <dgm:t>
        <a:bodyPr/>
        <a:lstStyle/>
        <a:p>
          <a:r>
            <a:rPr lang="en-US"/>
            <a:t>ADD Number of community adaptation plans that include health and vulnerability assessment</a:t>
          </a:r>
        </a:p>
      </dgm:t>
    </dgm:pt>
    <dgm:pt modelId="{6D7F6324-0037-4CBC-8D6C-3C7D567C5055}" type="parTrans" cxnId="{5CA34DAB-BE6E-4F09-883F-A2B645F3B64E}">
      <dgm:prSet/>
      <dgm:spPr/>
      <dgm:t>
        <a:bodyPr/>
        <a:lstStyle/>
        <a:p>
          <a:endParaRPr lang="en-US"/>
        </a:p>
      </dgm:t>
    </dgm:pt>
    <dgm:pt modelId="{80321647-5C36-4C57-9511-525F390928D6}" type="sibTrans" cxnId="{5CA34DAB-BE6E-4F09-883F-A2B645F3B64E}">
      <dgm:prSet/>
      <dgm:spPr/>
      <dgm:t>
        <a:bodyPr/>
        <a:lstStyle/>
        <a:p>
          <a:endParaRPr lang="en-US"/>
        </a:p>
      </dgm:t>
    </dgm:pt>
    <dgm:pt modelId="{05EAF8EE-B773-46EB-99A9-D7D8AF147A30}">
      <dgm:prSet/>
      <dgm:spPr/>
      <dgm:t>
        <a:bodyPr/>
        <a:lstStyle/>
        <a:p>
          <a:pPr>
            <a:lnSpc>
              <a:spcPct val="100000"/>
            </a:lnSpc>
            <a:defRPr b="1"/>
          </a:pPr>
          <a:r>
            <a:rPr lang="en-US"/>
            <a:t>Percentage of high-risk Canadians living in hazard areas with social support and response systems in place.</a:t>
          </a:r>
        </a:p>
      </dgm:t>
    </dgm:pt>
    <dgm:pt modelId="{8362ED1E-7948-48D6-A61A-FAEC6542AF48}" type="parTrans" cxnId="{9C6F7526-5BDC-43D2-9335-80E1F39A3C43}">
      <dgm:prSet/>
      <dgm:spPr/>
      <dgm:t>
        <a:bodyPr/>
        <a:lstStyle/>
        <a:p>
          <a:endParaRPr lang="en-US"/>
        </a:p>
      </dgm:t>
    </dgm:pt>
    <dgm:pt modelId="{19E0B247-C370-4776-9067-990176BE9F92}" type="sibTrans" cxnId="{9C6F7526-5BDC-43D2-9335-80E1F39A3C43}">
      <dgm:prSet/>
      <dgm:spPr/>
      <dgm:t>
        <a:bodyPr/>
        <a:lstStyle/>
        <a:p>
          <a:endParaRPr lang="en-US"/>
        </a:p>
      </dgm:t>
    </dgm:pt>
    <dgm:pt modelId="{160ED67D-A45C-4890-81F3-9291D294D4C7}">
      <dgm:prSet/>
      <dgm:spPr/>
      <dgm:t>
        <a:bodyPr/>
        <a:lstStyle/>
        <a:p>
          <a:pPr>
            <a:lnSpc>
              <a:spcPct val="100000"/>
            </a:lnSpc>
          </a:pPr>
          <a:r>
            <a:rPr lang="en-US" b="1"/>
            <a:t>Baseline:</a:t>
          </a:r>
          <a:r>
            <a:rPr lang="en-US"/>
            <a:t> Climate risk mapping, identification of high-risk Canadians, demonstration of social support levels.</a:t>
          </a:r>
        </a:p>
      </dgm:t>
    </dgm:pt>
    <dgm:pt modelId="{417AFB96-CA75-4B8B-9090-63B33AB84976}" type="parTrans" cxnId="{A44C6100-5AF1-4F50-8CD0-FAED51F28E4A}">
      <dgm:prSet/>
      <dgm:spPr/>
      <dgm:t>
        <a:bodyPr/>
        <a:lstStyle/>
        <a:p>
          <a:endParaRPr lang="en-US"/>
        </a:p>
      </dgm:t>
    </dgm:pt>
    <dgm:pt modelId="{DFB5E7CC-F657-4F95-9F78-9AA6548DD2D7}" type="sibTrans" cxnId="{A44C6100-5AF1-4F50-8CD0-FAED51F28E4A}">
      <dgm:prSet/>
      <dgm:spPr/>
      <dgm:t>
        <a:bodyPr/>
        <a:lstStyle/>
        <a:p>
          <a:endParaRPr lang="en-US"/>
        </a:p>
      </dgm:t>
    </dgm:pt>
    <dgm:pt modelId="{A468941A-6BB3-4674-A42F-5F4F1251EEA4}">
      <dgm:prSet/>
      <dgm:spPr/>
      <dgm:t>
        <a:bodyPr/>
        <a:lstStyle/>
        <a:p>
          <a:pPr>
            <a:lnSpc>
              <a:spcPct val="100000"/>
            </a:lnSpc>
            <a:defRPr b="1"/>
          </a:pPr>
          <a:r>
            <a:rPr lang="en-US"/>
            <a:t>Percentage of Canadians living on low incomes in climate hazard areas </a:t>
          </a:r>
        </a:p>
      </dgm:t>
    </dgm:pt>
    <dgm:pt modelId="{8A4B2B6B-84A5-4E06-9FB4-F988F601A656}" type="parTrans" cxnId="{B3F0CD59-D892-4435-AE26-91FE0DB52B27}">
      <dgm:prSet/>
      <dgm:spPr/>
      <dgm:t>
        <a:bodyPr/>
        <a:lstStyle/>
        <a:p>
          <a:endParaRPr lang="en-US"/>
        </a:p>
      </dgm:t>
    </dgm:pt>
    <dgm:pt modelId="{6F7EA878-8DCA-432B-B372-5C16B8F1139D}" type="sibTrans" cxnId="{B3F0CD59-D892-4435-AE26-91FE0DB52B27}">
      <dgm:prSet/>
      <dgm:spPr/>
      <dgm:t>
        <a:bodyPr/>
        <a:lstStyle/>
        <a:p>
          <a:endParaRPr lang="en-US"/>
        </a:p>
      </dgm:t>
    </dgm:pt>
    <dgm:pt modelId="{C92CD063-A45A-4FE3-849F-81C09B0840B6}">
      <dgm:prSet/>
      <dgm:spPr/>
      <dgm:t>
        <a:bodyPr/>
        <a:lstStyle/>
        <a:p>
          <a:pPr>
            <a:lnSpc>
              <a:spcPct val="100000"/>
            </a:lnSpc>
          </a:pPr>
          <a:r>
            <a:rPr lang="en-US" b="1"/>
            <a:t>Baseline:</a:t>
          </a:r>
          <a:r>
            <a:rPr lang="en-US"/>
            <a:t> Median household income, climate hazard risk maps (e.g., flooding, wildfire, storm surge, etc.), and number of low-income households. </a:t>
          </a:r>
        </a:p>
      </dgm:t>
    </dgm:pt>
    <dgm:pt modelId="{E566CFC5-E05E-4F2D-86E5-25A5F2AAD3A1}" type="parTrans" cxnId="{85BB9F0D-8028-45EC-B30D-B28476D77D3C}">
      <dgm:prSet/>
      <dgm:spPr/>
      <dgm:t>
        <a:bodyPr/>
        <a:lstStyle/>
        <a:p>
          <a:endParaRPr lang="en-US"/>
        </a:p>
      </dgm:t>
    </dgm:pt>
    <dgm:pt modelId="{D2CDAB1F-BBF0-414D-B9F6-A154845F20EC}" type="sibTrans" cxnId="{85BB9F0D-8028-45EC-B30D-B28476D77D3C}">
      <dgm:prSet/>
      <dgm:spPr/>
      <dgm:t>
        <a:bodyPr/>
        <a:lstStyle/>
        <a:p>
          <a:endParaRPr lang="en-US"/>
        </a:p>
      </dgm:t>
    </dgm:pt>
    <dgm:pt modelId="{FC557F0D-54D7-41F9-AABF-F74D6C8A6934}" type="pres">
      <dgm:prSet presAssocID="{59E8EAE9-BA44-4074-8C06-7D828D2E3E31}" presName="root" presStyleCnt="0">
        <dgm:presLayoutVars>
          <dgm:dir/>
          <dgm:resizeHandles val="exact"/>
        </dgm:presLayoutVars>
      </dgm:prSet>
      <dgm:spPr/>
      <dgm:t>
        <a:bodyPr/>
        <a:lstStyle/>
        <a:p>
          <a:endParaRPr lang="en-US"/>
        </a:p>
      </dgm:t>
    </dgm:pt>
    <dgm:pt modelId="{93421C5F-FCE6-40EC-A319-E2D47D0150F6}" type="pres">
      <dgm:prSet presAssocID="{15BD4B86-38C0-4E43-82A0-C28A67C9B613}" presName="compNode" presStyleCnt="0"/>
      <dgm:spPr/>
    </dgm:pt>
    <dgm:pt modelId="{022FB0D7-776A-4A7D-9080-0AE2A6D72D04}" type="pres">
      <dgm:prSet presAssocID="{15BD4B86-38C0-4E43-82A0-C28A67C9B61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Presentation with Checklist"/>
        </a:ext>
      </dgm:extLst>
    </dgm:pt>
    <dgm:pt modelId="{E7D4D0DB-9C31-4D49-BAFD-092CFDCFA80E}" type="pres">
      <dgm:prSet presAssocID="{15BD4B86-38C0-4E43-82A0-C28A67C9B613}" presName="iconSpace" presStyleCnt="0"/>
      <dgm:spPr/>
    </dgm:pt>
    <dgm:pt modelId="{E25FDD77-DAD6-447B-A1FC-8581EE89D5F1}" type="pres">
      <dgm:prSet presAssocID="{15BD4B86-38C0-4E43-82A0-C28A67C9B613}" presName="parTx" presStyleLbl="revTx" presStyleIdx="0" presStyleCnt="6">
        <dgm:presLayoutVars>
          <dgm:chMax val="0"/>
          <dgm:chPref val="0"/>
        </dgm:presLayoutVars>
      </dgm:prSet>
      <dgm:spPr/>
      <dgm:t>
        <a:bodyPr/>
        <a:lstStyle/>
        <a:p>
          <a:endParaRPr lang="en-US"/>
        </a:p>
      </dgm:t>
    </dgm:pt>
    <dgm:pt modelId="{6738E958-D21F-4D16-B5B8-D05E08605BFB}" type="pres">
      <dgm:prSet presAssocID="{15BD4B86-38C0-4E43-82A0-C28A67C9B613}" presName="txSpace" presStyleCnt="0"/>
      <dgm:spPr/>
    </dgm:pt>
    <dgm:pt modelId="{1C526B4E-8BBE-4CAA-81FF-0141D47A3408}" type="pres">
      <dgm:prSet presAssocID="{15BD4B86-38C0-4E43-82A0-C28A67C9B613}" presName="desTx" presStyleLbl="revTx" presStyleIdx="1" presStyleCnt="6">
        <dgm:presLayoutVars/>
      </dgm:prSet>
      <dgm:spPr/>
      <dgm:t>
        <a:bodyPr/>
        <a:lstStyle/>
        <a:p>
          <a:endParaRPr lang="en-US"/>
        </a:p>
      </dgm:t>
    </dgm:pt>
    <dgm:pt modelId="{2B92DC71-0954-4B96-8A40-1C0468CC2ACA}" type="pres">
      <dgm:prSet presAssocID="{FCB6BD43-8EF2-45D7-B2C0-3993787C558B}" presName="sibTrans" presStyleCnt="0"/>
      <dgm:spPr/>
    </dgm:pt>
    <dgm:pt modelId="{A5D823BF-56BD-49E0-83E0-3AB86183D2FE}" type="pres">
      <dgm:prSet presAssocID="{05EAF8EE-B773-46EB-99A9-D7D8AF147A30}" presName="compNode" presStyleCnt="0"/>
      <dgm:spPr/>
    </dgm:pt>
    <dgm:pt modelId="{F00958B8-03C1-402C-B255-13AA7943824E}" type="pres">
      <dgm:prSet presAssocID="{05EAF8EE-B773-46EB-99A9-D7D8AF147A30}"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Group"/>
        </a:ext>
      </dgm:extLst>
    </dgm:pt>
    <dgm:pt modelId="{6B6A4D74-9A12-4CCF-9F36-E82AC6A9214C}" type="pres">
      <dgm:prSet presAssocID="{05EAF8EE-B773-46EB-99A9-D7D8AF147A30}" presName="iconSpace" presStyleCnt="0"/>
      <dgm:spPr/>
    </dgm:pt>
    <dgm:pt modelId="{4AF9AE68-1FD6-46CB-A1B5-64E8552077E5}" type="pres">
      <dgm:prSet presAssocID="{05EAF8EE-B773-46EB-99A9-D7D8AF147A30}" presName="parTx" presStyleLbl="revTx" presStyleIdx="2" presStyleCnt="6">
        <dgm:presLayoutVars>
          <dgm:chMax val="0"/>
          <dgm:chPref val="0"/>
        </dgm:presLayoutVars>
      </dgm:prSet>
      <dgm:spPr/>
      <dgm:t>
        <a:bodyPr/>
        <a:lstStyle/>
        <a:p>
          <a:endParaRPr lang="en-US"/>
        </a:p>
      </dgm:t>
    </dgm:pt>
    <dgm:pt modelId="{C1DA5B21-A8D2-4494-B851-CD24B19633D5}" type="pres">
      <dgm:prSet presAssocID="{05EAF8EE-B773-46EB-99A9-D7D8AF147A30}" presName="txSpace" presStyleCnt="0"/>
      <dgm:spPr/>
    </dgm:pt>
    <dgm:pt modelId="{9902539F-5FC8-4B7D-9F89-F057A37560EA}" type="pres">
      <dgm:prSet presAssocID="{05EAF8EE-B773-46EB-99A9-D7D8AF147A30}" presName="desTx" presStyleLbl="revTx" presStyleIdx="3" presStyleCnt="6">
        <dgm:presLayoutVars/>
      </dgm:prSet>
      <dgm:spPr/>
      <dgm:t>
        <a:bodyPr/>
        <a:lstStyle/>
        <a:p>
          <a:endParaRPr lang="en-US"/>
        </a:p>
      </dgm:t>
    </dgm:pt>
    <dgm:pt modelId="{6B5E380C-3EA6-4E36-9424-EC2C16F4A56A}" type="pres">
      <dgm:prSet presAssocID="{19E0B247-C370-4776-9067-990176BE9F92}" presName="sibTrans" presStyleCnt="0"/>
      <dgm:spPr/>
    </dgm:pt>
    <dgm:pt modelId="{E2E1C3F2-734F-496A-8865-6FB2131E1437}" type="pres">
      <dgm:prSet presAssocID="{A468941A-6BB3-4674-A42F-5F4F1251EEA4}" presName="compNode" presStyleCnt="0"/>
      <dgm:spPr/>
    </dgm:pt>
    <dgm:pt modelId="{2FEFBB26-92BF-40A1-9FF0-2905A01DFF16}" type="pres">
      <dgm:prSet presAssocID="{A468941A-6BB3-4674-A42F-5F4F1251EEA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Lightning"/>
        </a:ext>
      </dgm:extLst>
    </dgm:pt>
    <dgm:pt modelId="{DB383E3F-B12F-4F80-9B09-0E99B39E15E8}" type="pres">
      <dgm:prSet presAssocID="{A468941A-6BB3-4674-A42F-5F4F1251EEA4}" presName="iconSpace" presStyleCnt="0"/>
      <dgm:spPr/>
    </dgm:pt>
    <dgm:pt modelId="{7CDF4AA2-DBB9-4776-9C6C-306D6B16D4B9}" type="pres">
      <dgm:prSet presAssocID="{A468941A-6BB3-4674-A42F-5F4F1251EEA4}" presName="parTx" presStyleLbl="revTx" presStyleIdx="4" presStyleCnt="6">
        <dgm:presLayoutVars>
          <dgm:chMax val="0"/>
          <dgm:chPref val="0"/>
        </dgm:presLayoutVars>
      </dgm:prSet>
      <dgm:spPr/>
      <dgm:t>
        <a:bodyPr/>
        <a:lstStyle/>
        <a:p>
          <a:endParaRPr lang="en-US"/>
        </a:p>
      </dgm:t>
    </dgm:pt>
    <dgm:pt modelId="{6B2F3AAF-050E-4BB8-A01E-44334E353128}" type="pres">
      <dgm:prSet presAssocID="{A468941A-6BB3-4674-A42F-5F4F1251EEA4}" presName="txSpace" presStyleCnt="0"/>
      <dgm:spPr/>
    </dgm:pt>
    <dgm:pt modelId="{69577D7A-9B74-4D24-9422-D6D96EE49DF3}" type="pres">
      <dgm:prSet presAssocID="{A468941A-6BB3-4674-A42F-5F4F1251EEA4}" presName="desTx" presStyleLbl="revTx" presStyleIdx="5" presStyleCnt="6">
        <dgm:presLayoutVars/>
      </dgm:prSet>
      <dgm:spPr/>
      <dgm:t>
        <a:bodyPr/>
        <a:lstStyle/>
        <a:p>
          <a:endParaRPr lang="en-US"/>
        </a:p>
      </dgm:t>
    </dgm:pt>
  </dgm:ptLst>
  <dgm:cxnLst>
    <dgm:cxn modelId="{CC63B080-7D90-47BD-AEBC-6509B1BCFA8F}" type="presOf" srcId="{D5118C06-6F80-4B16-AB99-3F428F463BF6}" destId="{1C526B4E-8BBE-4CAA-81FF-0141D47A3408}" srcOrd="0" destOrd="0" presId="urn:microsoft.com/office/officeart/2018/2/layout/IconLabelDescriptionList"/>
    <dgm:cxn modelId="{A44C6100-5AF1-4F50-8CD0-FAED51F28E4A}" srcId="{05EAF8EE-B773-46EB-99A9-D7D8AF147A30}" destId="{160ED67D-A45C-4890-81F3-9291D294D4C7}" srcOrd="0" destOrd="0" parTransId="{417AFB96-CA75-4B8B-9090-63B33AB84976}" sibTransId="{DFB5E7CC-F657-4F95-9F78-9AA6548DD2D7}"/>
    <dgm:cxn modelId="{5FD42E88-7D36-4C09-ABF9-A9B23B257ACE}" type="presOf" srcId="{A70EAC35-32A9-42AC-A322-7341F641ABBA}" destId="{1C526B4E-8BBE-4CAA-81FF-0141D47A3408}" srcOrd="0" destOrd="1" presId="urn:microsoft.com/office/officeart/2018/2/layout/IconLabelDescriptionList"/>
    <dgm:cxn modelId="{81653EC8-2BC0-413E-8E6D-5D79F82CD37B}" type="presOf" srcId="{A468941A-6BB3-4674-A42F-5F4F1251EEA4}" destId="{7CDF4AA2-DBB9-4776-9C6C-306D6B16D4B9}" srcOrd="0" destOrd="0" presId="urn:microsoft.com/office/officeart/2018/2/layout/IconLabelDescriptionList"/>
    <dgm:cxn modelId="{47C215E9-F392-4CF8-BA31-E25EECB23D23}" type="presOf" srcId="{2B408C92-3451-4F10-938F-390D4CB3C630}" destId="{1C526B4E-8BBE-4CAA-81FF-0141D47A3408}" srcOrd="0" destOrd="2" presId="urn:microsoft.com/office/officeart/2018/2/layout/IconLabelDescriptionList"/>
    <dgm:cxn modelId="{EB485A46-0B49-485C-AF73-C0C9E93867C2}" type="presOf" srcId="{15BD4B86-38C0-4E43-82A0-C28A67C9B613}" destId="{E25FDD77-DAD6-447B-A1FC-8581EE89D5F1}" srcOrd="0" destOrd="0" presId="urn:microsoft.com/office/officeart/2018/2/layout/IconLabelDescriptionList"/>
    <dgm:cxn modelId="{89F72F31-B8B9-4650-982C-A1DA068F01EF}" type="presOf" srcId="{160ED67D-A45C-4890-81F3-9291D294D4C7}" destId="{9902539F-5FC8-4B7D-9F89-F057A37560EA}" srcOrd="0" destOrd="0" presId="urn:microsoft.com/office/officeart/2018/2/layout/IconLabelDescriptionList"/>
    <dgm:cxn modelId="{5CA34DAB-BE6E-4F09-883F-A2B645F3B64E}" srcId="{D5118C06-6F80-4B16-AB99-3F428F463BF6}" destId="{2B408C92-3451-4F10-938F-390D4CB3C630}" srcOrd="1" destOrd="0" parTransId="{6D7F6324-0037-4CBC-8D6C-3C7D567C5055}" sibTransId="{80321647-5C36-4C57-9511-525F390928D6}"/>
    <dgm:cxn modelId="{328F2D98-5005-48DF-AC7B-2CC529D121BE}" type="presOf" srcId="{05EAF8EE-B773-46EB-99A9-D7D8AF147A30}" destId="{4AF9AE68-1FD6-46CB-A1B5-64E8552077E5}" srcOrd="0" destOrd="0" presId="urn:microsoft.com/office/officeart/2018/2/layout/IconLabelDescriptionList"/>
    <dgm:cxn modelId="{B3F0CD59-D892-4435-AE26-91FE0DB52B27}" srcId="{59E8EAE9-BA44-4074-8C06-7D828D2E3E31}" destId="{A468941A-6BB3-4674-A42F-5F4F1251EEA4}" srcOrd="2" destOrd="0" parTransId="{8A4B2B6B-84A5-4E06-9FB4-F988F601A656}" sibTransId="{6F7EA878-8DCA-432B-B372-5C16B8F1139D}"/>
    <dgm:cxn modelId="{85BB9F0D-8028-45EC-B30D-B28476D77D3C}" srcId="{A468941A-6BB3-4674-A42F-5F4F1251EEA4}" destId="{C92CD063-A45A-4FE3-849F-81C09B0840B6}" srcOrd="0" destOrd="0" parTransId="{E566CFC5-E05E-4F2D-86E5-25A5F2AAD3A1}" sibTransId="{D2CDAB1F-BBF0-414D-B9F6-A154845F20EC}"/>
    <dgm:cxn modelId="{3EBCC09B-93B5-450C-A6C6-09F676F74A46}" type="presOf" srcId="{59E8EAE9-BA44-4074-8C06-7D828D2E3E31}" destId="{FC557F0D-54D7-41F9-AABF-F74D6C8A6934}" srcOrd="0" destOrd="0" presId="urn:microsoft.com/office/officeart/2018/2/layout/IconLabelDescriptionList"/>
    <dgm:cxn modelId="{9C6F7526-5BDC-43D2-9335-80E1F39A3C43}" srcId="{59E8EAE9-BA44-4074-8C06-7D828D2E3E31}" destId="{05EAF8EE-B773-46EB-99A9-D7D8AF147A30}" srcOrd="1" destOrd="0" parTransId="{8362ED1E-7948-48D6-A61A-FAEC6542AF48}" sibTransId="{19E0B247-C370-4776-9067-990176BE9F92}"/>
    <dgm:cxn modelId="{BE4E8B90-7992-417B-9E9E-7025E01B3902}" srcId="{15BD4B86-38C0-4E43-82A0-C28A67C9B613}" destId="{D5118C06-6F80-4B16-AB99-3F428F463BF6}" srcOrd="0" destOrd="0" parTransId="{0AA33632-5392-4100-9880-05718E8B0F05}" sibTransId="{9C12B253-BDB0-4FBA-9EB6-4783A3703A1F}"/>
    <dgm:cxn modelId="{8474E332-0268-417B-A964-7B0EF8EFE104}" type="presOf" srcId="{C92CD063-A45A-4FE3-849F-81C09B0840B6}" destId="{69577D7A-9B74-4D24-9422-D6D96EE49DF3}" srcOrd="0" destOrd="0" presId="urn:microsoft.com/office/officeart/2018/2/layout/IconLabelDescriptionList"/>
    <dgm:cxn modelId="{97A0BB4C-72B4-42E9-BB06-2008D4BC288D}" srcId="{59E8EAE9-BA44-4074-8C06-7D828D2E3E31}" destId="{15BD4B86-38C0-4E43-82A0-C28A67C9B613}" srcOrd="0" destOrd="0" parTransId="{E3BBCD61-BBC2-4A37-8916-769965D30406}" sibTransId="{FCB6BD43-8EF2-45D7-B2C0-3993787C558B}"/>
    <dgm:cxn modelId="{F37D5A72-4427-4CB4-AC4D-C26DE1B8AB05}" srcId="{D5118C06-6F80-4B16-AB99-3F428F463BF6}" destId="{A70EAC35-32A9-42AC-A322-7341F641ABBA}" srcOrd="0" destOrd="0" parTransId="{5289CD96-F9F8-4B61-B09F-FE4AD47D0B8B}" sibTransId="{15055F1F-49E7-493A-ACAF-BE46F1E7F7DD}"/>
    <dgm:cxn modelId="{A415D22A-2200-496B-875B-AFE540ABBFE6}" type="presParOf" srcId="{FC557F0D-54D7-41F9-AABF-F74D6C8A6934}" destId="{93421C5F-FCE6-40EC-A319-E2D47D0150F6}" srcOrd="0" destOrd="0" presId="urn:microsoft.com/office/officeart/2018/2/layout/IconLabelDescriptionList"/>
    <dgm:cxn modelId="{A03196BE-B618-49DC-83C0-81DA915D808B}" type="presParOf" srcId="{93421C5F-FCE6-40EC-A319-E2D47D0150F6}" destId="{022FB0D7-776A-4A7D-9080-0AE2A6D72D04}" srcOrd="0" destOrd="0" presId="urn:microsoft.com/office/officeart/2018/2/layout/IconLabelDescriptionList"/>
    <dgm:cxn modelId="{AB56AC94-1685-4C63-88DE-C48C4097F237}" type="presParOf" srcId="{93421C5F-FCE6-40EC-A319-E2D47D0150F6}" destId="{E7D4D0DB-9C31-4D49-BAFD-092CFDCFA80E}" srcOrd="1" destOrd="0" presId="urn:microsoft.com/office/officeart/2018/2/layout/IconLabelDescriptionList"/>
    <dgm:cxn modelId="{D8345112-DDA8-4BA8-B447-D6FBC5549623}" type="presParOf" srcId="{93421C5F-FCE6-40EC-A319-E2D47D0150F6}" destId="{E25FDD77-DAD6-447B-A1FC-8581EE89D5F1}" srcOrd="2" destOrd="0" presId="urn:microsoft.com/office/officeart/2018/2/layout/IconLabelDescriptionList"/>
    <dgm:cxn modelId="{726006DA-9056-423C-801B-1E7BD8EF337A}" type="presParOf" srcId="{93421C5F-FCE6-40EC-A319-E2D47D0150F6}" destId="{6738E958-D21F-4D16-B5B8-D05E08605BFB}" srcOrd="3" destOrd="0" presId="urn:microsoft.com/office/officeart/2018/2/layout/IconLabelDescriptionList"/>
    <dgm:cxn modelId="{F0295B6B-4DAE-410F-9CB5-BD3DCAB43AE8}" type="presParOf" srcId="{93421C5F-FCE6-40EC-A319-E2D47D0150F6}" destId="{1C526B4E-8BBE-4CAA-81FF-0141D47A3408}" srcOrd="4" destOrd="0" presId="urn:microsoft.com/office/officeart/2018/2/layout/IconLabelDescriptionList"/>
    <dgm:cxn modelId="{FBB4AF9D-EEC4-43FE-97C2-CFCF6C7464DA}" type="presParOf" srcId="{FC557F0D-54D7-41F9-AABF-F74D6C8A6934}" destId="{2B92DC71-0954-4B96-8A40-1C0468CC2ACA}" srcOrd="1" destOrd="0" presId="urn:microsoft.com/office/officeart/2018/2/layout/IconLabelDescriptionList"/>
    <dgm:cxn modelId="{B1B44ADF-DCB5-44E4-9D69-BCB416A74E4A}" type="presParOf" srcId="{FC557F0D-54D7-41F9-AABF-F74D6C8A6934}" destId="{A5D823BF-56BD-49E0-83E0-3AB86183D2FE}" srcOrd="2" destOrd="0" presId="urn:microsoft.com/office/officeart/2018/2/layout/IconLabelDescriptionList"/>
    <dgm:cxn modelId="{AFBC8DA7-8875-4866-8ED6-CC83F582FA6E}" type="presParOf" srcId="{A5D823BF-56BD-49E0-83E0-3AB86183D2FE}" destId="{F00958B8-03C1-402C-B255-13AA7943824E}" srcOrd="0" destOrd="0" presId="urn:microsoft.com/office/officeart/2018/2/layout/IconLabelDescriptionList"/>
    <dgm:cxn modelId="{6AC819A7-C1B5-4ABB-AF04-0AD5AFC26DF7}" type="presParOf" srcId="{A5D823BF-56BD-49E0-83E0-3AB86183D2FE}" destId="{6B6A4D74-9A12-4CCF-9F36-E82AC6A9214C}" srcOrd="1" destOrd="0" presId="urn:microsoft.com/office/officeart/2018/2/layout/IconLabelDescriptionList"/>
    <dgm:cxn modelId="{D9F95F7F-64AC-4A41-AFB6-2FF31AF1FD52}" type="presParOf" srcId="{A5D823BF-56BD-49E0-83E0-3AB86183D2FE}" destId="{4AF9AE68-1FD6-46CB-A1B5-64E8552077E5}" srcOrd="2" destOrd="0" presId="urn:microsoft.com/office/officeart/2018/2/layout/IconLabelDescriptionList"/>
    <dgm:cxn modelId="{E3D629BD-99A8-4AD5-84D0-3E513F2AC273}" type="presParOf" srcId="{A5D823BF-56BD-49E0-83E0-3AB86183D2FE}" destId="{C1DA5B21-A8D2-4494-B851-CD24B19633D5}" srcOrd="3" destOrd="0" presId="urn:microsoft.com/office/officeart/2018/2/layout/IconLabelDescriptionList"/>
    <dgm:cxn modelId="{0D4F1C1A-E9FE-446F-9FA7-D98B24BDCEE7}" type="presParOf" srcId="{A5D823BF-56BD-49E0-83E0-3AB86183D2FE}" destId="{9902539F-5FC8-4B7D-9F89-F057A37560EA}" srcOrd="4" destOrd="0" presId="urn:microsoft.com/office/officeart/2018/2/layout/IconLabelDescriptionList"/>
    <dgm:cxn modelId="{6B8FAA58-D2C7-4DA8-AC13-205562F37AEF}" type="presParOf" srcId="{FC557F0D-54D7-41F9-AABF-F74D6C8A6934}" destId="{6B5E380C-3EA6-4E36-9424-EC2C16F4A56A}" srcOrd="3" destOrd="0" presId="urn:microsoft.com/office/officeart/2018/2/layout/IconLabelDescriptionList"/>
    <dgm:cxn modelId="{ADE38012-BA05-462B-BFAF-7516B2261B62}" type="presParOf" srcId="{FC557F0D-54D7-41F9-AABF-F74D6C8A6934}" destId="{E2E1C3F2-734F-496A-8865-6FB2131E1437}" srcOrd="4" destOrd="0" presId="urn:microsoft.com/office/officeart/2018/2/layout/IconLabelDescriptionList"/>
    <dgm:cxn modelId="{9AA868A2-04DC-4BD7-8753-0E63878673D9}" type="presParOf" srcId="{E2E1C3F2-734F-496A-8865-6FB2131E1437}" destId="{2FEFBB26-92BF-40A1-9FF0-2905A01DFF16}" srcOrd="0" destOrd="0" presId="urn:microsoft.com/office/officeart/2018/2/layout/IconLabelDescriptionList"/>
    <dgm:cxn modelId="{43F6D9D1-3965-4CE7-87D4-7A67894818CA}" type="presParOf" srcId="{E2E1C3F2-734F-496A-8865-6FB2131E1437}" destId="{DB383E3F-B12F-4F80-9B09-0E99B39E15E8}" srcOrd="1" destOrd="0" presId="urn:microsoft.com/office/officeart/2018/2/layout/IconLabelDescriptionList"/>
    <dgm:cxn modelId="{6DF915C8-5636-4465-A2A7-1542BD511D15}" type="presParOf" srcId="{E2E1C3F2-734F-496A-8865-6FB2131E1437}" destId="{7CDF4AA2-DBB9-4776-9C6C-306D6B16D4B9}" srcOrd="2" destOrd="0" presId="urn:microsoft.com/office/officeart/2018/2/layout/IconLabelDescriptionList"/>
    <dgm:cxn modelId="{E963E283-7971-406B-9683-886917C87EE9}" type="presParOf" srcId="{E2E1C3F2-734F-496A-8865-6FB2131E1437}" destId="{6B2F3AAF-050E-4BB8-A01E-44334E353128}" srcOrd="3" destOrd="0" presId="urn:microsoft.com/office/officeart/2018/2/layout/IconLabelDescriptionList"/>
    <dgm:cxn modelId="{B4F549DF-E985-43A2-BC0D-438BD0D2B203}" type="presParOf" srcId="{E2E1C3F2-734F-496A-8865-6FB2131E1437}" destId="{69577D7A-9B74-4D24-9422-D6D96EE49DF3}"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E8EAE9-BA44-4074-8C06-7D828D2E3E31}" type="doc">
      <dgm:prSet loTypeId="urn:microsoft.com/office/officeart/2018/2/layout/IconLabelDescriptionList" loCatId="icon" qsTypeId="urn:microsoft.com/office/officeart/2005/8/quickstyle/simple1" qsCatId="simple" csTypeId="urn:microsoft.com/office/officeart/2005/8/colors/colorful1" csCatId="colorful" phldr="1"/>
      <dgm:spPr/>
      <dgm:t>
        <a:bodyPr/>
        <a:lstStyle/>
        <a:p>
          <a:endParaRPr lang="en-US"/>
        </a:p>
      </dgm:t>
    </dgm:pt>
    <dgm:pt modelId="{A468941A-6BB3-4674-A42F-5F4F1251EEA4}">
      <dgm:prSet/>
      <dgm:spPr/>
      <dgm:t>
        <a:bodyPr/>
        <a:lstStyle/>
        <a:p>
          <a:pPr>
            <a:lnSpc>
              <a:spcPct val="100000"/>
            </a:lnSpc>
            <a:defRPr b="1"/>
          </a:pPr>
          <a:r>
            <a:rPr lang="en-US" b="1" dirty="0">
              <a:latin typeface="Calibri"/>
              <a:cs typeface="Calibri"/>
            </a:rPr>
            <a:t>Percentage of Canadians living on low incomes in climate hazard areas </a:t>
          </a:r>
          <a:endParaRPr lang="en-US" b="1" i="0" u="none" strike="noStrike" cap="none" baseline="0" noProof="0" dirty="0">
            <a:solidFill>
              <a:srgbClr val="010000"/>
            </a:solidFill>
            <a:latin typeface="Calibri"/>
            <a:cs typeface="Calibri"/>
          </a:endParaRPr>
        </a:p>
      </dgm:t>
    </dgm:pt>
    <dgm:pt modelId="{8A4B2B6B-84A5-4E06-9FB4-F988F601A656}" type="parTrans" cxnId="{B3F0CD59-D892-4435-AE26-91FE0DB52B27}">
      <dgm:prSet/>
      <dgm:spPr/>
      <dgm:t>
        <a:bodyPr/>
        <a:lstStyle/>
        <a:p>
          <a:endParaRPr lang="en-US"/>
        </a:p>
      </dgm:t>
    </dgm:pt>
    <dgm:pt modelId="{6F7EA878-8DCA-432B-B372-5C16B8F1139D}" type="sibTrans" cxnId="{B3F0CD59-D892-4435-AE26-91FE0DB52B27}">
      <dgm:prSet/>
      <dgm:spPr/>
      <dgm:t>
        <a:bodyPr/>
        <a:lstStyle/>
        <a:p>
          <a:endParaRPr lang="en-US"/>
        </a:p>
      </dgm:t>
    </dgm:pt>
    <dgm:pt modelId="{C92CD063-A45A-4FE3-849F-81C09B0840B6}">
      <dgm:prSet/>
      <dgm:spPr/>
      <dgm:t>
        <a:bodyPr/>
        <a:lstStyle/>
        <a:p>
          <a:pPr>
            <a:lnSpc>
              <a:spcPct val="100000"/>
            </a:lnSpc>
          </a:pPr>
          <a:r>
            <a:rPr lang="en-US" b="1" dirty="0">
              <a:latin typeface="Calibri"/>
              <a:cs typeface="Calibri"/>
            </a:rPr>
            <a:t>Baseline:</a:t>
          </a:r>
          <a:r>
            <a:rPr lang="en-US" dirty="0">
              <a:latin typeface="Calibri"/>
              <a:cs typeface="Calibri"/>
            </a:rPr>
            <a:t> Median household income, climate hazard risk maps (e.g., flooding, wildfire, storm surge, etc.), and number of low-income households. </a:t>
          </a:r>
        </a:p>
      </dgm:t>
    </dgm:pt>
    <dgm:pt modelId="{E566CFC5-E05E-4F2D-86E5-25A5F2AAD3A1}" type="parTrans" cxnId="{85BB9F0D-8028-45EC-B30D-B28476D77D3C}">
      <dgm:prSet/>
      <dgm:spPr/>
      <dgm:t>
        <a:bodyPr/>
        <a:lstStyle/>
        <a:p>
          <a:endParaRPr lang="en-US"/>
        </a:p>
      </dgm:t>
    </dgm:pt>
    <dgm:pt modelId="{D2CDAB1F-BBF0-414D-B9F6-A154845F20EC}" type="sibTrans" cxnId="{85BB9F0D-8028-45EC-B30D-B28476D77D3C}">
      <dgm:prSet/>
      <dgm:spPr/>
      <dgm:t>
        <a:bodyPr/>
        <a:lstStyle/>
        <a:p>
          <a:endParaRPr lang="en-US"/>
        </a:p>
      </dgm:t>
    </dgm:pt>
    <dgm:pt modelId="{9C42DE99-AE2A-43B1-A0A8-908318595543}">
      <dgm:prSet phldr="0"/>
      <dgm:spPr/>
      <dgm:t>
        <a:bodyPr/>
        <a:lstStyle/>
        <a:p>
          <a:pPr rtl="0">
            <a:lnSpc>
              <a:spcPct val="100000"/>
            </a:lnSpc>
            <a:defRPr b="1"/>
          </a:pPr>
          <a:r>
            <a:rPr lang="en-US" dirty="0">
              <a:latin typeface="Calibri"/>
              <a:cs typeface="Calibri"/>
            </a:rPr>
            <a:t>Area covered by surveillance programs for water-food- and vector-borne diseases.</a:t>
          </a:r>
          <a:endParaRPr lang="en-US" dirty="0"/>
        </a:p>
      </dgm:t>
    </dgm:pt>
    <dgm:pt modelId="{E930803A-C934-4006-A6C8-224F98980714}" type="parTrans" cxnId="{1E1C353B-142A-4DB9-B414-34748B27282F}">
      <dgm:prSet/>
      <dgm:spPr/>
    </dgm:pt>
    <dgm:pt modelId="{667AC227-09A7-4CE3-9695-381A4DEB2A70}" type="sibTrans" cxnId="{1E1C353B-142A-4DB9-B414-34748B27282F}">
      <dgm:prSet/>
      <dgm:spPr/>
    </dgm:pt>
    <dgm:pt modelId="{7C020753-9A8C-4B36-AB41-50F0D2BC377A}">
      <dgm:prSet phldr="0"/>
      <dgm:spPr/>
      <dgm:t>
        <a:bodyPr/>
        <a:lstStyle/>
        <a:p>
          <a:pPr>
            <a:lnSpc>
              <a:spcPct val="100000"/>
            </a:lnSpc>
          </a:pPr>
          <a:r>
            <a:rPr lang="en-US" b="1" dirty="0">
              <a:latin typeface="Calibri"/>
              <a:cs typeface="Calibri"/>
            </a:rPr>
            <a:t>Baseline:</a:t>
          </a:r>
          <a:r>
            <a:rPr lang="en-US" dirty="0">
              <a:latin typeface="Calibri"/>
              <a:cs typeface="Calibri"/>
            </a:rPr>
            <a:t> Establishing the baseline for this indicator will require an analysis of all federal, provincial/territorial, and local/regional surveillance systems to identify what proportion of Canada’s area is currently served by water-, food-, and vector-borne diseases surveillance programs that can be associated with climate change. </a:t>
          </a:r>
          <a:endParaRPr lang="en-US" dirty="0">
            <a:latin typeface="Calibri Light" panose="020F0302020204030204"/>
            <a:cs typeface="Calibri Light" panose="020F0302020204030204"/>
          </a:endParaRPr>
        </a:p>
      </dgm:t>
    </dgm:pt>
    <dgm:pt modelId="{723DF3DC-9B7B-44C8-B4C4-46E6B4661DF4}" type="parTrans" cxnId="{F3689D32-E7C5-48C1-8646-E02ADD630067}">
      <dgm:prSet/>
      <dgm:spPr/>
    </dgm:pt>
    <dgm:pt modelId="{C5CA3BB5-60E8-4D90-B4EA-F628006854D2}" type="sibTrans" cxnId="{F3689D32-E7C5-48C1-8646-E02ADD630067}">
      <dgm:prSet/>
      <dgm:spPr/>
    </dgm:pt>
    <dgm:pt modelId="{EC4F86AF-B633-49AB-A709-C3D176D431AC}">
      <dgm:prSet phldr="0"/>
      <dgm:spPr/>
      <dgm:t>
        <a:bodyPr/>
        <a:lstStyle/>
        <a:p>
          <a:pPr>
            <a:lnSpc>
              <a:spcPct val="100000"/>
            </a:lnSpc>
          </a:pPr>
          <a:r>
            <a:rPr lang="en-US" b="1" dirty="0">
              <a:latin typeface="Calibri"/>
              <a:cs typeface="Calibri"/>
            </a:rPr>
            <a:t>Baseline:</a:t>
          </a:r>
          <a:r>
            <a:rPr lang="en-US" dirty="0">
              <a:latin typeface="Calibri"/>
              <a:cs typeface="Calibri"/>
            </a:rPr>
            <a:t> Develop definition of ‘mental health programs,’ ‘culturally-appropriate,’ and ‘climate change risks to mental health;’ current number of mental health programs in Canada; current number of mental health programs in Canada that are culturally-appropriate; and current number of mental health programs in Canada that identify climate change risks to mental health.</a:t>
          </a:r>
          <a:endParaRPr lang="en-US" dirty="0"/>
        </a:p>
      </dgm:t>
    </dgm:pt>
    <dgm:pt modelId="{98610518-47FA-4445-82E9-315AB5E78E67}" type="parTrans" cxnId="{0B1878A8-5693-43B7-ADDB-33F101279FD5}">
      <dgm:prSet/>
      <dgm:spPr/>
    </dgm:pt>
    <dgm:pt modelId="{ED31E83A-98A9-47CF-8C56-13114F2B80C4}" type="sibTrans" cxnId="{0B1878A8-5693-43B7-ADDB-33F101279FD5}">
      <dgm:prSet/>
      <dgm:spPr/>
    </dgm:pt>
    <dgm:pt modelId="{EA7BD118-1C26-4A9D-9B19-658FFFB69CAD}">
      <dgm:prSet phldr="0"/>
      <dgm:spPr/>
      <dgm:t>
        <a:bodyPr/>
        <a:lstStyle/>
        <a:p>
          <a:pPr>
            <a:lnSpc>
              <a:spcPct val="100000"/>
            </a:lnSpc>
            <a:defRPr b="1"/>
          </a:pPr>
          <a:r>
            <a:rPr lang="en-US" b="1" dirty="0">
              <a:latin typeface="Calibri"/>
              <a:cs typeface="Calibri"/>
            </a:rPr>
            <a:t>Number of culturally-appropriate programs that identify mental health effects resulting from climate hazards.</a:t>
          </a:r>
          <a:endParaRPr lang="en-US" b="1" dirty="0"/>
        </a:p>
      </dgm:t>
    </dgm:pt>
    <dgm:pt modelId="{A4EB2769-F298-456D-B27B-0B884AAB0154}" type="parTrans" cxnId="{0B79249C-016D-40AB-AA68-150A96A201B2}">
      <dgm:prSet/>
      <dgm:spPr/>
    </dgm:pt>
    <dgm:pt modelId="{10F18615-226B-400A-821F-BA5D6BFF2F43}" type="sibTrans" cxnId="{0B79249C-016D-40AB-AA68-150A96A201B2}">
      <dgm:prSet/>
      <dgm:spPr/>
    </dgm:pt>
    <dgm:pt modelId="{445CA595-E4F8-45F8-A0A6-D32DFD99DB41}">
      <dgm:prSet phldr="0"/>
      <dgm:spPr/>
      <dgm:t>
        <a:bodyPr/>
        <a:lstStyle/>
        <a:p>
          <a:pPr>
            <a:lnSpc>
              <a:spcPct val="100000"/>
            </a:lnSpc>
            <a:defRPr b="1"/>
          </a:pPr>
          <a:endParaRPr lang="en-US" b="0" dirty="0">
            <a:latin typeface="Calibri"/>
            <a:cs typeface="Calibri"/>
          </a:endParaRPr>
        </a:p>
      </dgm:t>
    </dgm:pt>
    <dgm:pt modelId="{764D9244-8BE2-4975-849C-E5FDFFE98183}" type="parTrans" cxnId="{215FFD64-4E0E-40D8-8F03-A6B14F1C1F6A}">
      <dgm:prSet/>
      <dgm:spPr/>
    </dgm:pt>
    <dgm:pt modelId="{D0A07957-6FD3-4411-81DE-D327B5E31629}" type="sibTrans" cxnId="{215FFD64-4E0E-40D8-8F03-A6B14F1C1F6A}">
      <dgm:prSet/>
      <dgm:spPr/>
    </dgm:pt>
    <dgm:pt modelId="{FC557F0D-54D7-41F9-AABF-F74D6C8A6934}" type="pres">
      <dgm:prSet presAssocID="{59E8EAE9-BA44-4074-8C06-7D828D2E3E31}" presName="root" presStyleCnt="0">
        <dgm:presLayoutVars>
          <dgm:dir/>
          <dgm:resizeHandles val="exact"/>
        </dgm:presLayoutVars>
      </dgm:prSet>
      <dgm:spPr/>
      <dgm:t>
        <a:bodyPr/>
        <a:lstStyle/>
        <a:p>
          <a:endParaRPr lang="en-US"/>
        </a:p>
      </dgm:t>
    </dgm:pt>
    <dgm:pt modelId="{E2E1C3F2-734F-496A-8865-6FB2131E1437}" type="pres">
      <dgm:prSet presAssocID="{A468941A-6BB3-4674-A42F-5F4F1251EEA4}" presName="compNode" presStyleCnt="0"/>
      <dgm:spPr/>
    </dgm:pt>
    <dgm:pt modelId="{2FEFBB26-92BF-40A1-9FF0-2905A01DFF16}" type="pres">
      <dgm:prSet presAssocID="{A468941A-6BB3-4674-A42F-5F4F1251EEA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t>
        <a:bodyPr/>
        <a:lstStyle/>
        <a:p>
          <a:endParaRPr lang="en-US"/>
        </a:p>
      </dgm:t>
      <dgm:extLst>
        <a:ext uri="{E40237B7-FDA0-4F09-8148-C483321AD2D9}">
          <dgm14:cNvPr xmlns:dgm14="http://schemas.microsoft.com/office/drawing/2010/diagram" id="0" name="" descr="House"/>
        </a:ext>
      </dgm:extLst>
    </dgm:pt>
    <dgm:pt modelId="{DB383E3F-B12F-4F80-9B09-0E99B39E15E8}" type="pres">
      <dgm:prSet presAssocID="{A468941A-6BB3-4674-A42F-5F4F1251EEA4}" presName="iconSpace" presStyleCnt="0"/>
      <dgm:spPr/>
    </dgm:pt>
    <dgm:pt modelId="{7CDF4AA2-DBB9-4776-9C6C-306D6B16D4B9}" type="pres">
      <dgm:prSet presAssocID="{A468941A-6BB3-4674-A42F-5F4F1251EEA4}" presName="parTx" presStyleLbl="revTx" presStyleIdx="0" presStyleCnt="6">
        <dgm:presLayoutVars>
          <dgm:chMax val="0"/>
          <dgm:chPref val="0"/>
        </dgm:presLayoutVars>
      </dgm:prSet>
      <dgm:spPr/>
      <dgm:t>
        <a:bodyPr/>
        <a:lstStyle/>
        <a:p>
          <a:endParaRPr lang="en-US"/>
        </a:p>
      </dgm:t>
    </dgm:pt>
    <dgm:pt modelId="{6B2F3AAF-050E-4BB8-A01E-44334E353128}" type="pres">
      <dgm:prSet presAssocID="{A468941A-6BB3-4674-A42F-5F4F1251EEA4}" presName="txSpace" presStyleCnt="0"/>
      <dgm:spPr/>
    </dgm:pt>
    <dgm:pt modelId="{69577D7A-9B74-4D24-9422-D6D96EE49DF3}" type="pres">
      <dgm:prSet presAssocID="{A468941A-6BB3-4674-A42F-5F4F1251EEA4}" presName="desTx" presStyleLbl="revTx" presStyleIdx="1" presStyleCnt="6">
        <dgm:presLayoutVars/>
      </dgm:prSet>
      <dgm:spPr/>
      <dgm:t>
        <a:bodyPr/>
        <a:lstStyle/>
        <a:p>
          <a:endParaRPr lang="en-US"/>
        </a:p>
      </dgm:t>
    </dgm:pt>
    <dgm:pt modelId="{B3244252-01C7-4BEA-A29C-04357BAF43A2}" type="pres">
      <dgm:prSet presAssocID="{6F7EA878-8DCA-432B-B372-5C16B8F1139D}" presName="sibTrans" presStyleCnt="0"/>
      <dgm:spPr/>
    </dgm:pt>
    <dgm:pt modelId="{CE19CEF1-0EA9-4CDD-94E1-BFBB1E038700}" type="pres">
      <dgm:prSet presAssocID="{9C42DE99-AE2A-43B1-A0A8-908318595543}" presName="compNode" presStyleCnt="0"/>
      <dgm:spPr/>
    </dgm:pt>
    <dgm:pt modelId="{8AA20735-848B-41AF-B79A-BC6F7D3B41F4}" type="pres">
      <dgm:prSet presAssocID="{9C42DE99-AE2A-43B1-A0A8-908318595543}" presName="iconRect" presStyleLbl="node1" presStyleIdx="1" presStyleCnt="3"/>
      <dgm:spPr/>
    </dgm:pt>
    <dgm:pt modelId="{986E6012-1BAD-4D42-AD53-DA62EE7F5759}" type="pres">
      <dgm:prSet presAssocID="{9C42DE99-AE2A-43B1-A0A8-908318595543}" presName="iconSpace" presStyleCnt="0"/>
      <dgm:spPr/>
    </dgm:pt>
    <dgm:pt modelId="{7A9A2290-2D20-4054-8F5F-BBE634F55304}" type="pres">
      <dgm:prSet presAssocID="{9C42DE99-AE2A-43B1-A0A8-908318595543}" presName="parTx" presStyleLbl="revTx" presStyleIdx="2" presStyleCnt="6">
        <dgm:presLayoutVars>
          <dgm:chMax val="0"/>
          <dgm:chPref val="0"/>
        </dgm:presLayoutVars>
      </dgm:prSet>
      <dgm:spPr/>
      <dgm:t>
        <a:bodyPr/>
        <a:lstStyle/>
        <a:p>
          <a:endParaRPr lang="en-US"/>
        </a:p>
      </dgm:t>
    </dgm:pt>
    <dgm:pt modelId="{2020738D-18C0-4BDF-816D-92FD549AC5F5}" type="pres">
      <dgm:prSet presAssocID="{9C42DE99-AE2A-43B1-A0A8-908318595543}" presName="txSpace" presStyleCnt="0"/>
      <dgm:spPr/>
    </dgm:pt>
    <dgm:pt modelId="{4E197CFB-30DF-4BC6-BAE3-89B11A558C27}" type="pres">
      <dgm:prSet presAssocID="{9C42DE99-AE2A-43B1-A0A8-908318595543}" presName="desTx" presStyleLbl="revTx" presStyleIdx="3" presStyleCnt="6">
        <dgm:presLayoutVars/>
      </dgm:prSet>
      <dgm:spPr/>
      <dgm:t>
        <a:bodyPr/>
        <a:lstStyle/>
        <a:p>
          <a:endParaRPr lang="en-US"/>
        </a:p>
      </dgm:t>
    </dgm:pt>
    <dgm:pt modelId="{F2ADB8FA-436B-4D8B-8775-AA20A863DD16}" type="pres">
      <dgm:prSet presAssocID="{667AC227-09A7-4CE3-9695-381A4DEB2A70}" presName="sibTrans" presStyleCnt="0"/>
      <dgm:spPr/>
    </dgm:pt>
    <dgm:pt modelId="{5B0E79F2-0E9A-4370-AB2F-D66BA6873073}" type="pres">
      <dgm:prSet presAssocID="{EA7BD118-1C26-4A9D-9B19-658FFFB69CAD}" presName="compNode" presStyleCnt="0"/>
      <dgm:spPr/>
    </dgm:pt>
    <dgm:pt modelId="{188EA405-C1C3-4C10-A6BF-C1A600119589}" type="pres">
      <dgm:prSet presAssocID="{EA7BD118-1C26-4A9D-9B19-658FFFB69CAD}" presName="iconRect" presStyleLbl="node1" presStyleIdx="2" presStyleCnt="3"/>
      <dgm:spPr/>
    </dgm:pt>
    <dgm:pt modelId="{8F4F852B-D6B5-461F-93AC-EDA08332D828}" type="pres">
      <dgm:prSet presAssocID="{EA7BD118-1C26-4A9D-9B19-658FFFB69CAD}" presName="iconSpace" presStyleCnt="0"/>
      <dgm:spPr/>
    </dgm:pt>
    <dgm:pt modelId="{7CFBE761-B204-4D8A-82B2-CDC3562901BA}" type="pres">
      <dgm:prSet presAssocID="{EA7BD118-1C26-4A9D-9B19-658FFFB69CAD}" presName="parTx" presStyleLbl="revTx" presStyleIdx="4" presStyleCnt="6">
        <dgm:presLayoutVars>
          <dgm:chMax val="0"/>
          <dgm:chPref val="0"/>
        </dgm:presLayoutVars>
      </dgm:prSet>
      <dgm:spPr/>
      <dgm:t>
        <a:bodyPr/>
        <a:lstStyle/>
        <a:p>
          <a:endParaRPr lang="en-US"/>
        </a:p>
      </dgm:t>
    </dgm:pt>
    <dgm:pt modelId="{DCFE7C73-165A-4382-ADED-3E5C89289E05}" type="pres">
      <dgm:prSet presAssocID="{EA7BD118-1C26-4A9D-9B19-658FFFB69CAD}" presName="txSpace" presStyleCnt="0"/>
      <dgm:spPr/>
    </dgm:pt>
    <dgm:pt modelId="{F310CB02-55CC-44FE-B73D-362463E5A059}" type="pres">
      <dgm:prSet presAssocID="{EA7BD118-1C26-4A9D-9B19-658FFFB69CAD}" presName="desTx" presStyleLbl="revTx" presStyleIdx="5" presStyleCnt="6">
        <dgm:presLayoutVars/>
      </dgm:prSet>
      <dgm:spPr/>
      <dgm:t>
        <a:bodyPr/>
        <a:lstStyle/>
        <a:p>
          <a:endParaRPr lang="en-US"/>
        </a:p>
      </dgm:t>
    </dgm:pt>
  </dgm:ptLst>
  <dgm:cxnLst>
    <dgm:cxn modelId="{1E1C353B-142A-4DB9-B414-34748B27282F}" srcId="{59E8EAE9-BA44-4074-8C06-7D828D2E3E31}" destId="{9C42DE99-AE2A-43B1-A0A8-908318595543}" srcOrd="1" destOrd="0" parTransId="{E930803A-C934-4006-A6C8-224F98980714}" sibTransId="{667AC227-09A7-4CE3-9695-381A4DEB2A70}"/>
    <dgm:cxn modelId="{285FB7AB-E2F3-45E6-8CF8-2AC0842721BF}" type="presOf" srcId="{445CA595-E4F8-45F8-A0A6-D32DFD99DB41}" destId="{69577D7A-9B74-4D24-9422-D6D96EE49DF3}" srcOrd="0" destOrd="1" presId="urn:microsoft.com/office/officeart/2018/2/layout/IconLabelDescriptionList"/>
    <dgm:cxn modelId="{3EBCC09B-93B5-450C-A6C6-09F676F74A46}" type="presOf" srcId="{59E8EAE9-BA44-4074-8C06-7D828D2E3E31}" destId="{FC557F0D-54D7-41F9-AABF-F74D6C8A6934}" srcOrd="0" destOrd="0" presId="urn:microsoft.com/office/officeart/2018/2/layout/IconLabelDescriptionList"/>
    <dgm:cxn modelId="{A807C2C2-D58A-43C4-BB8D-133A997555B8}" type="presOf" srcId="{EC4F86AF-B633-49AB-A709-C3D176D431AC}" destId="{F310CB02-55CC-44FE-B73D-362463E5A059}" srcOrd="0" destOrd="0" presId="urn:microsoft.com/office/officeart/2018/2/layout/IconLabelDescriptionList"/>
    <dgm:cxn modelId="{85BB9F0D-8028-45EC-B30D-B28476D77D3C}" srcId="{A468941A-6BB3-4674-A42F-5F4F1251EEA4}" destId="{C92CD063-A45A-4FE3-849F-81C09B0840B6}" srcOrd="0" destOrd="0" parTransId="{E566CFC5-E05E-4F2D-86E5-25A5F2AAD3A1}" sibTransId="{D2CDAB1F-BBF0-414D-B9F6-A154845F20EC}"/>
    <dgm:cxn modelId="{215FFD64-4E0E-40D8-8F03-A6B14F1C1F6A}" srcId="{A468941A-6BB3-4674-A42F-5F4F1251EEA4}" destId="{445CA595-E4F8-45F8-A0A6-D32DFD99DB41}" srcOrd="1" destOrd="0" parTransId="{764D9244-8BE2-4975-849C-E5FDFFE98183}" sibTransId="{D0A07957-6FD3-4411-81DE-D327B5E31629}"/>
    <dgm:cxn modelId="{B3F0CD59-D892-4435-AE26-91FE0DB52B27}" srcId="{59E8EAE9-BA44-4074-8C06-7D828D2E3E31}" destId="{A468941A-6BB3-4674-A42F-5F4F1251EEA4}" srcOrd="0" destOrd="0" parTransId="{8A4B2B6B-84A5-4E06-9FB4-F988F601A656}" sibTransId="{6F7EA878-8DCA-432B-B372-5C16B8F1139D}"/>
    <dgm:cxn modelId="{F3689D32-E7C5-48C1-8646-E02ADD630067}" srcId="{9C42DE99-AE2A-43B1-A0A8-908318595543}" destId="{7C020753-9A8C-4B36-AB41-50F0D2BC377A}" srcOrd="0" destOrd="0" parTransId="{723DF3DC-9B7B-44C8-B4C4-46E6B4661DF4}" sibTransId="{C5CA3BB5-60E8-4D90-B4EA-F628006854D2}"/>
    <dgm:cxn modelId="{0B79249C-016D-40AB-AA68-150A96A201B2}" srcId="{59E8EAE9-BA44-4074-8C06-7D828D2E3E31}" destId="{EA7BD118-1C26-4A9D-9B19-658FFFB69CAD}" srcOrd="2" destOrd="0" parTransId="{A4EB2769-F298-456D-B27B-0B884AAB0154}" sibTransId="{10F18615-226B-400A-821F-BA5D6BFF2F43}"/>
    <dgm:cxn modelId="{5BCF346B-AFEC-431E-99DE-17E9A5E6F4A7}" type="presOf" srcId="{7C020753-9A8C-4B36-AB41-50F0D2BC377A}" destId="{4E197CFB-30DF-4BC6-BAE3-89B11A558C27}" srcOrd="0" destOrd="0" presId="urn:microsoft.com/office/officeart/2018/2/layout/IconLabelDescriptionList"/>
    <dgm:cxn modelId="{0B1878A8-5693-43B7-ADDB-33F101279FD5}" srcId="{EA7BD118-1C26-4A9D-9B19-658FFFB69CAD}" destId="{EC4F86AF-B633-49AB-A709-C3D176D431AC}" srcOrd="0" destOrd="0" parTransId="{98610518-47FA-4445-82E9-315AB5E78E67}" sibTransId="{ED31E83A-98A9-47CF-8C56-13114F2B80C4}"/>
    <dgm:cxn modelId="{7B10C2DC-A1BA-42D5-88FD-3C4F87B42E41}" type="presOf" srcId="{A468941A-6BB3-4674-A42F-5F4F1251EEA4}" destId="{7CDF4AA2-DBB9-4776-9C6C-306D6B16D4B9}" srcOrd="0" destOrd="0" presId="urn:microsoft.com/office/officeart/2018/2/layout/IconLabelDescriptionList"/>
    <dgm:cxn modelId="{C4D473F4-5973-4FAB-A99D-A23CF5DDCADA}" type="presOf" srcId="{EA7BD118-1C26-4A9D-9B19-658FFFB69CAD}" destId="{7CFBE761-B204-4D8A-82B2-CDC3562901BA}" srcOrd="0" destOrd="0" presId="urn:microsoft.com/office/officeart/2018/2/layout/IconLabelDescriptionList"/>
    <dgm:cxn modelId="{FE1D0FD6-10A4-401F-8615-30E2B06B5825}" type="presOf" srcId="{9C42DE99-AE2A-43B1-A0A8-908318595543}" destId="{7A9A2290-2D20-4054-8F5F-BBE634F55304}" srcOrd="0" destOrd="0" presId="urn:microsoft.com/office/officeart/2018/2/layout/IconLabelDescriptionList"/>
    <dgm:cxn modelId="{454361D6-EBE5-42EE-9BAE-8C91C2D52792}" type="presOf" srcId="{C92CD063-A45A-4FE3-849F-81C09B0840B6}" destId="{69577D7A-9B74-4D24-9422-D6D96EE49DF3}" srcOrd="0" destOrd="0" presId="urn:microsoft.com/office/officeart/2018/2/layout/IconLabelDescriptionList"/>
    <dgm:cxn modelId="{C749E924-A4A9-4BBD-90FC-73566B762A28}" type="presParOf" srcId="{FC557F0D-54D7-41F9-AABF-F74D6C8A6934}" destId="{E2E1C3F2-734F-496A-8865-6FB2131E1437}" srcOrd="0" destOrd="0" presId="urn:microsoft.com/office/officeart/2018/2/layout/IconLabelDescriptionList"/>
    <dgm:cxn modelId="{BA36A9D2-F5EE-4DEA-BB9B-3D322C680075}" type="presParOf" srcId="{E2E1C3F2-734F-496A-8865-6FB2131E1437}" destId="{2FEFBB26-92BF-40A1-9FF0-2905A01DFF16}" srcOrd="0" destOrd="0" presId="urn:microsoft.com/office/officeart/2018/2/layout/IconLabelDescriptionList"/>
    <dgm:cxn modelId="{170D031E-E065-47DC-BDCF-D94EE6BDA484}" type="presParOf" srcId="{E2E1C3F2-734F-496A-8865-6FB2131E1437}" destId="{DB383E3F-B12F-4F80-9B09-0E99B39E15E8}" srcOrd="1" destOrd="0" presId="urn:microsoft.com/office/officeart/2018/2/layout/IconLabelDescriptionList"/>
    <dgm:cxn modelId="{99848AC2-FA2C-42D4-9629-AC1429644CE7}" type="presParOf" srcId="{E2E1C3F2-734F-496A-8865-6FB2131E1437}" destId="{7CDF4AA2-DBB9-4776-9C6C-306D6B16D4B9}" srcOrd="2" destOrd="0" presId="urn:microsoft.com/office/officeart/2018/2/layout/IconLabelDescriptionList"/>
    <dgm:cxn modelId="{83B58482-B9A4-4486-8735-2A543070EEB9}" type="presParOf" srcId="{E2E1C3F2-734F-496A-8865-6FB2131E1437}" destId="{6B2F3AAF-050E-4BB8-A01E-44334E353128}" srcOrd="3" destOrd="0" presId="urn:microsoft.com/office/officeart/2018/2/layout/IconLabelDescriptionList"/>
    <dgm:cxn modelId="{B1809187-F5E9-40C6-AE2D-80BC3D283103}" type="presParOf" srcId="{E2E1C3F2-734F-496A-8865-6FB2131E1437}" destId="{69577D7A-9B74-4D24-9422-D6D96EE49DF3}" srcOrd="4" destOrd="0" presId="urn:microsoft.com/office/officeart/2018/2/layout/IconLabelDescriptionList"/>
    <dgm:cxn modelId="{581ECB83-C1FC-4CFA-957C-1A9921349E42}" type="presParOf" srcId="{FC557F0D-54D7-41F9-AABF-F74D6C8A6934}" destId="{B3244252-01C7-4BEA-A29C-04357BAF43A2}" srcOrd="1" destOrd="0" presId="urn:microsoft.com/office/officeart/2018/2/layout/IconLabelDescriptionList"/>
    <dgm:cxn modelId="{E0031B5F-0E8E-4596-AB76-72E014643C3E}" type="presParOf" srcId="{FC557F0D-54D7-41F9-AABF-F74D6C8A6934}" destId="{CE19CEF1-0EA9-4CDD-94E1-BFBB1E038700}" srcOrd="2" destOrd="0" presId="urn:microsoft.com/office/officeart/2018/2/layout/IconLabelDescriptionList"/>
    <dgm:cxn modelId="{AC472C4A-BB85-4C65-BC8E-45CE1B385BFE}" type="presParOf" srcId="{CE19CEF1-0EA9-4CDD-94E1-BFBB1E038700}" destId="{8AA20735-848B-41AF-B79A-BC6F7D3B41F4}" srcOrd="0" destOrd="0" presId="urn:microsoft.com/office/officeart/2018/2/layout/IconLabelDescriptionList"/>
    <dgm:cxn modelId="{8629BCE3-57CC-47BD-A5D4-9730F9CE7CF0}" type="presParOf" srcId="{CE19CEF1-0EA9-4CDD-94E1-BFBB1E038700}" destId="{986E6012-1BAD-4D42-AD53-DA62EE7F5759}" srcOrd="1" destOrd="0" presId="urn:microsoft.com/office/officeart/2018/2/layout/IconLabelDescriptionList"/>
    <dgm:cxn modelId="{A065FB73-F1C0-4419-8595-6FC59FC40A41}" type="presParOf" srcId="{CE19CEF1-0EA9-4CDD-94E1-BFBB1E038700}" destId="{7A9A2290-2D20-4054-8F5F-BBE634F55304}" srcOrd="2" destOrd="0" presId="urn:microsoft.com/office/officeart/2018/2/layout/IconLabelDescriptionList"/>
    <dgm:cxn modelId="{E5D8ED8A-BB6C-41B5-8751-F9EC918F425A}" type="presParOf" srcId="{CE19CEF1-0EA9-4CDD-94E1-BFBB1E038700}" destId="{2020738D-18C0-4BDF-816D-92FD549AC5F5}" srcOrd="3" destOrd="0" presId="urn:microsoft.com/office/officeart/2018/2/layout/IconLabelDescriptionList"/>
    <dgm:cxn modelId="{5E326931-4AEC-4632-8E0B-F0B1A53C5AD1}" type="presParOf" srcId="{CE19CEF1-0EA9-4CDD-94E1-BFBB1E038700}" destId="{4E197CFB-30DF-4BC6-BAE3-89B11A558C27}" srcOrd="4" destOrd="0" presId="urn:microsoft.com/office/officeart/2018/2/layout/IconLabelDescriptionList"/>
    <dgm:cxn modelId="{2DDE65FA-801B-4D17-8146-40020C48FAE7}" type="presParOf" srcId="{FC557F0D-54D7-41F9-AABF-F74D6C8A6934}" destId="{F2ADB8FA-436B-4D8B-8775-AA20A863DD16}" srcOrd="3" destOrd="0" presId="urn:microsoft.com/office/officeart/2018/2/layout/IconLabelDescriptionList"/>
    <dgm:cxn modelId="{501980B8-E1D8-40B1-961A-F1377494CCC3}" type="presParOf" srcId="{FC557F0D-54D7-41F9-AABF-F74D6C8A6934}" destId="{5B0E79F2-0E9A-4370-AB2F-D66BA6873073}" srcOrd="4" destOrd="0" presId="urn:microsoft.com/office/officeart/2018/2/layout/IconLabelDescriptionList"/>
    <dgm:cxn modelId="{03346B3F-17BC-416C-BCA2-9418F65DCF73}" type="presParOf" srcId="{5B0E79F2-0E9A-4370-AB2F-D66BA6873073}" destId="{188EA405-C1C3-4C10-A6BF-C1A600119589}" srcOrd="0" destOrd="0" presId="urn:microsoft.com/office/officeart/2018/2/layout/IconLabelDescriptionList"/>
    <dgm:cxn modelId="{26EAA91A-7E19-425D-AFD1-901A08932ABF}" type="presParOf" srcId="{5B0E79F2-0E9A-4370-AB2F-D66BA6873073}" destId="{8F4F852B-D6B5-461F-93AC-EDA08332D828}" srcOrd="1" destOrd="0" presId="urn:microsoft.com/office/officeart/2018/2/layout/IconLabelDescriptionList"/>
    <dgm:cxn modelId="{FA6B025F-2882-4643-A3F2-33588D3CAD55}" type="presParOf" srcId="{5B0E79F2-0E9A-4370-AB2F-D66BA6873073}" destId="{7CFBE761-B204-4D8A-82B2-CDC3562901BA}" srcOrd="2" destOrd="0" presId="urn:microsoft.com/office/officeart/2018/2/layout/IconLabelDescriptionList"/>
    <dgm:cxn modelId="{84B824B6-47E2-40DA-A5C6-0BBB6C3A9B1C}" type="presParOf" srcId="{5B0E79F2-0E9A-4370-AB2F-D66BA6873073}" destId="{DCFE7C73-165A-4382-ADED-3E5C89289E05}" srcOrd="3" destOrd="0" presId="urn:microsoft.com/office/officeart/2018/2/layout/IconLabelDescriptionList"/>
    <dgm:cxn modelId="{D1FC26E5-F507-4F98-8AEF-05502F07BC38}" type="presParOf" srcId="{5B0E79F2-0E9A-4370-AB2F-D66BA6873073}" destId="{F310CB02-55CC-44FE-B73D-362463E5A059}"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9E8EAE9-BA44-4074-8C06-7D828D2E3E31}" type="doc">
      <dgm:prSet loTypeId="urn:microsoft.com/office/officeart/2018/2/layout/IconLabelDescription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15BD4B86-38C0-4E43-82A0-C28A67C9B613}">
      <dgm:prSet/>
      <dgm:spPr/>
      <dgm:t>
        <a:bodyPr/>
        <a:lstStyle/>
        <a:p>
          <a:pPr>
            <a:lnSpc>
              <a:spcPct val="100000"/>
            </a:lnSpc>
            <a:defRPr b="1"/>
          </a:pPr>
          <a:r>
            <a:rPr lang="en-US" b="1" dirty="0"/>
            <a:t>Number of health care practitioners trained to identify and respond to climate-related health effects (including doctors, nurses, social workers, first responders, pharmacists, etc.) </a:t>
          </a:r>
          <a:endParaRPr lang="en-US" b="1" i="0" u="none" strike="noStrike" cap="none" baseline="0" noProof="0" dirty="0"/>
        </a:p>
      </dgm:t>
    </dgm:pt>
    <dgm:pt modelId="{E3BBCD61-BBC2-4A37-8916-769965D30406}" type="parTrans" cxnId="{97A0BB4C-72B4-42E9-BB06-2008D4BC288D}">
      <dgm:prSet/>
      <dgm:spPr/>
      <dgm:t>
        <a:bodyPr/>
        <a:lstStyle/>
        <a:p>
          <a:endParaRPr lang="en-US"/>
        </a:p>
      </dgm:t>
    </dgm:pt>
    <dgm:pt modelId="{FCB6BD43-8EF2-45D7-B2C0-3993787C558B}" type="sibTrans" cxnId="{97A0BB4C-72B4-42E9-BB06-2008D4BC288D}">
      <dgm:prSet/>
      <dgm:spPr/>
      <dgm:t>
        <a:bodyPr/>
        <a:lstStyle/>
        <a:p>
          <a:endParaRPr lang="en-US"/>
        </a:p>
      </dgm:t>
    </dgm:pt>
    <dgm:pt modelId="{D5118C06-6F80-4B16-AB99-3F428F463BF6}">
      <dgm:prSet/>
      <dgm:spPr/>
      <dgm:t>
        <a:bodyPr/>
        <a:lstStyle/>
        <a:p>
          <a:pPr>
            <a:lnSpc>
              <a:spcPct val="100000"/>
            </a:lnSpc>
          </a:pPr>
          <a:r>
            <a:rPr lang="en-US" b="0" dirty="0"/>
            <a:t>Baseline:</a:t>
          </a:r>
          <a:r>
            <a:rPr lang="en-US" dirty="0"/>
            <a:t> The current baseline status of the number of health care practitioners trained to identify climate change health effects can be established through a survey administered in partnership with the relevant professional colleges, associations and providers of post-secondary education. </a:t>
          </a:r>
        </a:p>
      </dgm:t>
    </dgm:pt>
    <dgm:pt modelId="{0AA33632-5392-4100-9880-05718E8B0F05}" type="parTrans" cxnId="{BE4E8B90-7992-417B-9E9E-7025E01B3902}">
      <dgm:prSet/>
      <dgm:spPr/>
      <dgm:t>
        <a:bodyPr/>
        <a:lstStyle/>
        <a:p>
          <a:endParaRPr lang="en-US"/>
        </a:p>
      </dgm:t>
    </dgm:pt>
    <dgm:pt modelId="{9C12B253-BDB0-4FBA-9EB6-4783A3703A1F}" type="sibTrans" cxnId="{BE4E8B90-7992-417B-9E9E-7025E01B3902}">
      <dgm:prSet/>
      <dgm:spPr/>
      <dgm:t>
        <a:bodyPr/>
        <a:lstStyle/>
        <a:p>
          <a:endParaRPr lang="en-US"/>
        </a:p>
      </dgm:t>
    </dgm:pt>
    <dgm:pt modelId="{2B408C92-3451-4F10-938F-390D4CB3C630}">
      <dgm:prSet/>
      <dgm:spPr/>
      <dgm:t>
        <a:bodyPr/>
        <a:lstStyle/>
        <a:p>
          <a:pPr>
            <a:lnSpc>
              <a:spcPct val="100000"/>
            </a:lnSpc>
            <a:defRPr b="1"/>
          </a:pPr>
          <a:r>
            <a:rPr lang="en-US" dirty="0"/>
            <a:t>Number of first responder support programs capable </a:t>
          </a:r>
          <a:r>
            <a:rPr lang="en-US" b="0" dirty="0"/>
            <a:t>of addressing the physical and mental stresses associated with climate-related hazards.</a:t>
          </a:r>
        </a:p>
      </dgm:t>
    </dgm:pt>
    <dgm:pt modelId="{6D7F6324-0037-4CBC-8D6C-3C7D567C5055}" type="parTrans" cxnId="{5CA34DAB-BE6E-4F09-883F-A2B645F3B64E}">
      <dgm:prSet/>
      <dgm:spPr/>
      <dgm:t>
        <a:bodyPr/>
        <a:lstStyle/>
        <a:p>
          <a:endParaRPr lang="en-US"/>
        </a:p>
      </dgm:t>
    </dgm:pt>
    <dgm:pt modelId="{80321647-5C36-4C57-9511-525F390928D6}" type="sibTrans" cxnId="{5CA34DAB-BE6E-4F09-883F-A2B645F3B64E}">
      <dgm:prSet/>
      <dgm:spPr/>
      <dgm:t>
        <a:bodyPr/>
        <a:lstStyle/>
        <a:p>
          <a:endParaRPr lang="en-US"/>
        </a:p>
      </dgm:t>
    </dgm:pt>
    <dgm:pt modelId="{160ED67D-A45C-4890-81F3-9291D294D4C7}">
      <dgm:prSet/>
      <dgm:spPr/>
      <dgm:t>
        <a:bodyPr/>
        <a:lstStyle/>
        <a:p>
          <a:pPr>
            <a:lnSpc>
              <a:spcPct val="100000"/>
            </a:lnSpc>
          </a:pPr>
          <a:r>
            <a:rPr lang="en-US" b="0" dirty="0"/>
            <a:t>Baseline:</a:t>
          </a:r>
          <a:r>
            <a:rPr lang="en-US" dirty="0"/>
            <a:t> Define ‘capable;’ current number of first responder-identified support programs addressing physical stress in Canada; current number of first responder-identified</a:t>
          </a:r>
          <a:r>
            <a:rPr lang="en-US" b="0" dirty="0"/>
            <a:t> </a:t>
          </a:r>
          <a:r>
            <a:rPr lang="en-US" dirty="0"/>
            <a:t>support </a:t>
          </a:r>
          <a:r>
            <a:rPr lang="en-US" b="0" dirty="0"/>
            <a:t>programs addressing mental stress in Canada as having come from climate </a:t>
          </a:r>
          <a:r>
            <a:rPr lang="en-US" dirty="0"/>
            <a:t>change impacts; and current number of first responder-identified support programs that identify climate change impacts in the above. </a:t>
          </a:r>
        </a:p>
      </dgm:t>
    </dgm:pt>
    <dgm:pt modelId="{417AFB96-CA75-4B8B-9090-63B33AB84976}" type="parTrans" cxnId="{A44C6100-5AF1-4F50-8CD0-FAED51F28E4A}">
      <dgm:prSet/>
      <dgm:spPr/>
      <dgm:t>
        <a:bodyPr/>
        <a:lstStyle/>
        <a:p>
          <a:endParaRPr lang="en-US"/>
        </a:p>
      </dgm:t>
    </dgm:pt>
    <dgm:pt modelId="{DFB5E7CC-F657-4F95-9F78-9AA6548DD2D7}" type="sibTrans" cxnId="{A44C6100-5AF1-4F50-8CD0-FAED51F28E4A}">
      <dgm:prSet/>
      <dgm:spPr/>
      <dgm:t>
        <a:bodyPr/>
        <a:lstStyle/>
        <a:p>
          <a:endParaRPr lang="en-US"/>
        </a:p>
      </dgm:t>
    </dgm:pt>
    <dgm:pt modelId="{FC557F0D-54D7-41F9-AABF-F74D6C8A6934}" type="pres">
      <dgm:prSet presAssocID="{59E8EAE9-BA44-4074-8C06-7D828D2E3E31}" presName="root" presStyleCnt="0">
        <dgm:presLayoutVars>
          <dgm:dir/>
          <dgm:resizeHandles val="exact"/>
        </dgm:presLayoutVars>
      </dgm:prSet>
      <dgm:spPr/>
      <dgm:t>
        <a:bodyPr/>
        <a:lstStyle/>
        <a:p>
          <a:endParaRPr lang="en-US"/>
        </a:p>
      </dgm:t>
    </dgm:pt>
    <dgm:pt modelId="{93421C5F-FCE6-40EC-A319-E2D47D0150F6}" type="pres">
      <dgm:prSet presAssocID="{15BD4B86-38C0-4E43-82A0-C28A67C9B613}" presName="compNode" presStyleCnt="0"/>
      <dgm:spPr/>
    </dgm:pt>
    <dgm:pt modelId="{022FB0D7-776A-4A7D-9080-0AE2A6D72D04}" type="pres">
      <dgm:prSet presAssocID="{15BD4B86-38C0-4E43-82A0-C28A67C9B61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Presentation with Checklist"/>
        </a:ext>
      </dgm:extLst>
    </dgm:pt>
    <dgm:pt modelId="{E7D4D0DB-9C31-4D49-BAFD-092CFDCFA80E}" type="pres">
      <dgm:prSet presAssocID="{15BD4B86-38C0-4E43-82A0-C28A67C9B613}" presName="iconSpace" presStyleCnt="0"/>
      <dgm:spPr/>
    </dgm:pt>
    <dgm:pt modelId="{E25FDD77-DAD6-447B-A1FC-8581EE89D5F1}" type="pres">
      <dgm:prSet presAssocID="{15BD4B86-38C0-4E43-82A0-C28A67C9B613}" presName="parTx" presStyleLbl="revTx" presStyleIdx="0" presStyleCnt="4">
        <dgm:presLayoutVars>
          <dgm:chMax val="0"/>
          <dgm:chPref val="0"/>
        </dgm:presLayoutVars>
      </dgm:prSet>
      <dgm:spPr/>
      <dgm:t>
        <a:bodyPr/>
        <a:lstStyle/>
        <a:p>
          <a:endParaRPr lang="en-US"/>
        </a:p>
      </dgm:t>
    </dgm:pt>
    <dgm:pt modelId="{6738E958-D21F-4D16-B5B8-D05E08605BFB}" type="pres">
      <dgm:prSet presAssocID="{15BD4B86-38C0-4E43-82A0-C28A67C9B613}" presName="txSpace" presStyleCnt="0"/>
      <dgm:spPr/>
    </dgm:pt>
    <dgm:pt modelId="{1C526B4E-8BBE-4CAA-81FF-0141D47A3408}" type="pres">
      <dgm:prSet presAssocID="{15BD4B86-38C0-4E43-82A0-C28A67C9B613}" presName="desTx" presStyleLbl="revTx" presStyleIdx="1" presStyleCnt="4">
        <dgm:presLayoutVars/>
      </dgm:prSet>
      <dgm:spPr/>
      <dgm:t>
        <a:bodyPr/>
        <a:lstStyle/>
        <a:p>
          <a:endParaRPr lang="en-US"/>
        </a:p>
      </dgm:t>
    </dgm:pt>
    <dgm:pt modelId="{2B92DC71-0954-4B96-8A40-1C0468CC2ACA}" type="pres">
      <dgm:prSet presAssocID="{FCB6BD43-8EF2-45D7-B2C0-3993787C558B}" presName="sibTrans" presStyleCnt="0"/>
      <dgm:spPr/>
    </dgm:pt>
    <dgm:pt modelId="{316102E4-246A-4AB2-ABDC-67C0155A7786}" type="pres">
      <dgm:prSet presAssocID="{2B408C92-3451-4F10-938F-390D4CB3C630}" presName="compNode" presStyleCnt="0"/>
      <dgm:spPr/>
    </dgm:pt>
    <dgm:pt modelId="{F5849228-2A28-4388-926E-1C1DBBBFAB65}" type="pres">
      <dgm:prSet presAssocID="{2B408C92-3451-4F10-938F-390D4CB3C630}" presName="iconRect" presStyleLbl="node1" presStyleIdx="1" presStyleCnt="2"/>
      <dgm:spPr/>
    </dgm:pt>
    <dgm:pt modelId="{E867B71B-E450-434E-AD9C-DE12FD05D180}" type="pres">
      <dgm:prSet presAssocID="{2B408C92-3451-4F10-938F-390D4CB3C630}" presName="iconSpace" presStyleCnt="0"/>
      <dgm:spPr/>
    </dgm:pt>
    <dgm:pt modelId="{B15C86A6-F7EE-47D9-81A7-8BFBBA5CA953}" type="pres">
      <dgm:prSet presAssocID="{2B408C92-3451-4F10-938F-390D4CB3C630}" presName="parTx" presStyleLbl="revTx" presStyleIdx="2" presStyleCnt="4">
        <dgm:presLayoutVars>
          <dgm:chMax val="0"/>
          <dgm:chPref val="0"/>
        </dgm:presLayoutVars>
      </dgm:prSet>
      <dgm:spPr/>
      <dgm:t>
        <a:bodyPr/>
        <a:lstStyle/>
        <a:p>
          <a:endParaRPr lang="en-US"/>
        </a:p>
      </dgm:t>
    </dgm:pt>
    <dgm:pt modelId="{CD479B67-AE0D-486C-8D71-4586CEBC9AD4}" type="pres">
      <dgm:prSet presAssocID="{2B408C92-3451-4F10-938F-390D4CB3C630}" presName="txSpace" presStyleCnt="0"/>
      <dgm:spPr/>
    </dgm:pt>
    <dgm:pt modelId="{86CEFA16-C28F-4E9C-8048-6826C8ACF114}" type="pres">
      <dgm:prSet presAssocID="{2B408C92-3451-4F10-938F-390D4CB3C630}" presName="desTx" presStyleLbl="revTx" presStyleIdx="3" presStyleCnt="4">
        <dgm:presLayoutVars/>
      </dgm:prSet>
      <dgm:spPr/>
      <dgm:t>
        <a:bodyPr/>
        <a:lstStyle/>
        <a:p>
          <a:endParaRPr lang="en-US"/>
        </a:p>
      </dgm:t>
    </dgm:pt>
  </dgm:ptLst>
  <dgm:cxnLst>
    <dgm:cxn modelId="{A44C6100-5AF1-4F50-8CD0-FAED51F28E4A}" srcId="{2B408C92-3451-4F10-938F-390D4CB3C630}" destId="{160ED67D-A45C-4890-81F3-9291D294D4C7}" srcOrd="0" destOrd="0" parTransId="{417AFB96-CA75-4B8B-9090-63B33AB84976}" sibTransId="{DFB5E7CC-F657-4F95-9F78-9AA6548DD2D7}"/>
    <dgm:cxn modelId="{3D072CA8-1457-4DCA-B559-96E8C174703C}" type="presOf" srcId="{160ED67D-A45C-4890-81F3-9291D294D4C7}" destId="{86CEFA16-C28F-4E9C-8048-6826C8ACF114}" srcOrd="0" destOrd="0" presId="urn:microsoft.com/office/officeart/2018/2/layout/IconLabelDescriptionList"/>
    <dgm:cxn modelId="{C0AF2E22-8719-45D8-B371-6A7AF3A4A35C}" type="presOf" srcId="{2B408C92-3451-4F10-938F-390D4CB3C630}" destId="{B15C86A6-F7EE-47D9-81A7-8BFBBA5CA953}" srcOrd="0" destOrd="0" presId="urn:microsoft.com/office/officeart/2018/2/layout/IconLabelDescriptionList"/>
    <dgm:cxn modelId="{9C695137-372C-4DF5-95EF-438F8A7AE0C6}" type="presOf" srcId="{15BD4B86-38C0-4E43-82A0-C28A67C9B613}" destId="{E25FDD77-DAD6-447B-A1FC-8581EE89D5F1}" srcOrd="0" destOrd="0" presId="urn:microsoft.com/office/officeart/2018/2/layout/IconLabelDescriptionList"/>
    <dgm:cxn modelId="{5CA34DAB-BE6E-4F09-883F-A2B645F3B64E}" srcId="{59E8EAE9-BA44-4074-8C06-7D828D2E3E31}" destId="{2B408C92-3451-4F10-938F-390D4CB3C630}" srcOrd="1" destOrd="0" parTransId="{6D7F6324-0037-4CBC-8D6C-3C7D567C5055}" sibTransId="{80321647-5C36-4C57-9511-525F390928D6}"/>
    <dgm:cxn modelId="{3EBCC09B-93B5-450C-A6C6-09F676F74A46}" type="presOf" srcId="{59E8EAE9-BA44-4074-8C06-7D828D2E3E31}" destId="{FC557F0D-54D7-41F9-AABF-F74D6C8A6934}" srcOrd="0" destOrd="0" presId="urn:microsoft.com/office/officeart/2018/2/layout/IconLabelDescriptionList"/>
    <dgm:cxn modelId="{B2FB3E93-C672-4DD4-94DC-3DCFE593280D}" type="presOf" srcId="{D5118C06-6F80-4B16-AB99-3F428F463BF6}" destId="{1C526B4E-8BBE-4CAA-81FF-0141D47A3408}" srcOrd="0" destOrd="0" presId="urn:microsoft.com/office/officeart/2018/2/layout/IconLabelDescriptionList"/>
    <dgm:cxn modelId="{BE4E8B90-7992-417B-9E9E-7025E01B3902}" srcId="{15BD4B86-38C0-4E43-82A0-C28A67C9B613}" destId="{D5118C06-6F80-4B16-AB99-3F428F463BF6}" srcOrd="0" destOrd="0" parTransId="{0AA33632-5392-4100-9880-05718E8B0F05}" sibTransId="{9C12B253-BDB0-4FBA-9EB6-4783A3703A1F}"/>
    <dgm:cxn modelId="{97A0BB4C-72B4-42E9-BB06-2008D4BC288D}" srcId="{59E8EAE9-BA44-4074-8C06-7D828D2E3E31}" destId="{15BD4B86-38C0-4E43-82A0-C28A67C9B613}" srcOrd="0" destOrd="0" parTransId="{E3BBCD61-BBC2-4A37-8916-769965D30406}" sibTransId="{FCB6BD43-8EF2-45D7-B2C0-3993787C558B}"/>
    <dgm:cxn modelId="{FF09D67A-8083-4AC7-8507-A49A91C36896}" type="presParOf" srcId="{FC557F0D-54D7-41F9-AABF-F74D6C8A6934}" destId="{93421C5F-FCE6-40EC-A319-E2D47D0150F6}" srcOrd="0" destOrd="0" presId="urn:microsoft.com/office/officeart/2018/2/layout/IconLabelDescriptionList"/>
    <dgm:cxn modelId="{A8304C70-4F38-4399-B8EA-F49DA5EE432E}" type="presParOf" srcId="{93421C5F-FCE6-40EC-A319-E2D47D0150F6}" destId="{022FB0D7-776A-4A7D-9080-0AE2A6D72D04}" srcOrd="0" destOrd="0" presId="urn:microsoft.com/office/officeart/2018/2/layout/IconLabelDescriptionList"/>
    <dgm:cxn modelId="{2DD5A25D-3AB4-4837-93DD-60B0B760E313}" type="presParOf" srcId="{93421C5F-FCE6-40EC-A319-E2D47D0150F6}" destId="{E7D4D0DB-9C31-4D49-BAFD-092CFDCFA80E}" srcOrd="1" destOrd="0" presId="urn:microsoft.com/office/officeart/2018/2/layout/IconLabelDescriptionList"/>
    <dgm:cxn modelId="{EEA16527-A23B-47E7-8C31-97AD1FD8841D}" type="presParOf" srcId="{93421C5F-FCE6-40EC-A319-E2D47D0150F6}" destId="{E25FDD77-DAD6-447B-A1FC-8581EE89D5F1}" srcOrd="2" destOrd="0" presId="urn:microsoft.com/office/officeart/2018/2/layout/IconLabelDescriptionList"/>
    <dgm:cxn modelId="{9D4DA538-DFCA-4247-8D28-1882CC81F280}" type="presParOf" srcId="{93421C5F-FCE6-40EC-A319-E2D47D0150F6}" destId="{6738E958-D21F-4D16-B5B8-D05E08605BFB}" srcOrd="3" destOrd="0" presId="urn:microsoft.com/office/officeart/2018/2/layout/IconLabelDescriptionList"/>
    <dgm:cxn modelId="{AE6CE278-6059-41A1-8668-B00E0B7145AE}" type="presParOf" srcId="{93421C5F-FCE6-40EC-A319-E2D47D0150F6}" destId="{1C526B4E-8BBE-4CAA-81FF-0141D47A3408}" srcOrd="4" destOrd="0" presId="urn:microsoft.com/office/officeart/2018/2/layout/IconLabelDescriptionList"/>
    <dgm:cxn modelId="{E24E3E6C-2561-43FB-B4C8-79902E3B8788}" type="presParOf" srcId="{FC557F0D-54D7-41F9-AABF-F74D6C8A6934}" destId="{2B92DC71-0954-4B96-8A40-1C0468CC2ACA}" srcOrd="1" destOrd="0" presId="urn:microsoft.com/office/officeart/2018/2/layout/IconLabelDescriptionList"/>
    <dgm:cxn modelId="{0F4827BB-84DA-43BD-BE8D-26D5AF079492}" type="presParOf" srcId="{FC557F0D-54D7-41F9-AABF-F74D6C8A6934}" destId="{316102E4-246A-4AB2-ABDC-67C0155A7786}" srcOrd="2" destOrd="0" presId="urn:microsoft.com/office/officeart/2018/2/layout/IconLabelDescriptionList"/>
    <dgm:cxn modelId="{66024B03-4C94-4324-9AEB-A0E787C3F66B}" type="presParOf" srcId="{316102E4-246A-4AB2-ABDC-67C0155A7786}" destId="{F5849228-2A28-4388-926E-1C1DBBBFAB65}" srcOrd="0" destOrd="0" presId="urn:microsoft.com/office/officeart/2018/2/layout/IconLabelDescriptionList"/>
    <dgm:cxn modelId="{EE51E2DE-59B5-4F40-BCD4-A1BF3F358EC3}" type="presParOf" srcId="{316102E4-246A-4AB2-ABDC-67C0155A7786}" destId="{E867B71B-E450-434E-AD9C-DE12FD05D180}" srcOrd="1" destOrd="0" presId="urn:microsoft.com/office/officeart/2018/2/layout/IconLabelDescriptionList"/>
    <dgm:cxn modelId="{015E6957-A3FE-4762-860C-46E239EC34D8}" type="presParOf" srcId="{316102E4-246A-4AB2-ABDC-67C0155A7786}" destId="{B15C86A6-F7EE-47D9-81A7-8BFBBA5CA953}" srcOrd="2" destOrd="0" presId="urn:microsoft.com/office/officeart/2018/2/layout/IconLabelDescriptionList"/>
    <dgm:cxn modelId="{88070E37-6198-4D13-B8F0-2DF73A17BC6D}" type="presParOf" srcId="{316102E4-246A-4AB2-ABDC-67C0155A7786}" destId="{CD479B67-AE0D-486C-8D71-4586CEBC9AD4}" srcOrd="3" destOrd="0" presId="urn:microsoft.com/office/officeart/2018/2/layout/IconLabelDescriptionList"/>
    <dgm:cxn modelId="{E86713BD-56B8-48A5-BFF4-FB5E5D5CD038}" type="presParOf" srcId="{316102E4-246A-4AB2-ABDC-67C0155A7786}" destId="{86CEFA16-C28F-4E9C-8048-6826C8ACF114}"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07BE493-9DFE-4FDC-BC51-4F303B7BD942}" type="doc">
      <dgm:prSet loTypeId="urn:microsoft.com/office/officeart/2016/7/layout/VerticalSolidActionList" loCatId="List" qsTypeId="urn:microsoft.com/office/officeart/2005/8/quickstyle/simple1" qsCatId="simple" csTypeId="urn:microsoft.com/office/officeart/2005/8/colors/colorful5" csCatId="colorful"/>
      <dgm:spPr/>
      <dgm:t>
        <a:bodyPr/>
        <a:lstStyle/>
        <a:p>
          <a:endParaRPr lang="en-US"/>
        </a:p>
      </dgm:t>
    </dgm:pt>
    <dgm:pt modelId="{592FB3BA-0C49-4CF9-9182-5D3DDF6BBF25}">
      <dgm:prSet/>
      <dgm:spPr/>
      <dgm:t>
        <a:bodyPr/>
        <a:lstStyle/>
        <a:p>
          <a:r>
            <a:rPr lang="en-US"/>
            <a:t>Accelerate</a:t>
          </a:r>
        </a:p>
      </dgm:t>
    </dgm:pt>
    <dgm:pt modelId="{1BA49EC8-FF9F-4CFD-ABAE-4C638DD1098D}" type="parTrans" cxnId="{8B3E20F7-0F3B-47FD-8587-CB87BB332771}">
      <dgm:prSet/>
      <dgm:spPr/>
      <dgm:t>
        <a:bodyPr/>
        <a:lstStyle/>
        <a:p>
          <a:endParaRPr lang="en-US"/>
        </a:p>
      </dgm:t>
    </dgm:pt>
    <dgm:pt modelId="{BD6E4302-BA98-4DA8-8F82-A112FCAB6992}" type="sibTrans" cxnId="{8B3E20F7-0F3B-47FD-8587-CB87BB332771}">
      <dgm:prSet/>
      <dgm:spPr/>
      <dgm:t>
        <a:bodyPr/>
        <a:lstStyle/>
        <a:p>
          <a:endParaRPr lang="en-US"/>
        </a:p>
      </dgm:t>
    </dgm:pt>
    <dgm:pt modelId="{0431719A-9430-4D67-B1CD-4EF2AEA41D98}">
      <dgm:prSet/>
      <dgm:spPr/>
      <dgm:t>
        <a:bodyPr/>
        <a:lstStyle/>
        <a:p>
          <a:r>
            <a:rPr lang="en-US"/>
            <a:t>Accelerate the shift to a clean electricity system </a:t>
          </a:r>
        </a:p>
      </dgm:t>
    </dgm:pt>
    <dgm:pt modelId="{2790F2AF-F641-42A7-9A7A-CBD13593AAC6}" type="parTrans" cxnId="{8A251E7B-A01B-4CB5-B2BB-5BCB4304F1F0}">
      <dgm:prSet/>
      <dgm:spPr/>
      <dgm:t>
        <a:bodyPr/>
        <a:lstStyle/>
        <a:p>
          <a:endParaRPr lang="en-US"/>
        </a:p>
      </dgm:t>
    </dgm:pt>
    <dgm:pt modelId="{EBD8CAA7-468B-48DE-A9BE-0DA5FFBCC570}" type="sibTrans" cxnId="{8A251E7B-A01B-4CB5-B2BB-5BCB4304F1F0}">
      <dgm:prSet/>
      <dgm:spPr/>
      <dgm:t>
        <a:bodyPr/>
        <a:lstStyle/>
        <a:p>
          <a:endParaRPr lang="en-US"/>
        </a:p>
      </dgm:t>
    </dgm:pt>
    <dgm:pt modelId="{1CDE6F2B-F44A-4464-B8AA-10F19ABB2987}">
      <dgm:prSet/>
      <dgm:spPr/>
      <dgm:t>
        <a:bodyPr/>
        <a:lstStyle/>
        <a:p>
          <a:r>
            <a:rPr lang="en-US"/>
            <a:t>Set target of 50% renewable energy by 2025 reaching at least 95% by 2050</a:t>
          </a:r>
        </a:p>
      </dgm:t>
    </dgm:pt>
    <dgm:pt modelId="{0DB34703-B50F-4E37-8C9B-AD75AF2F1E0E}" type="parTrans" cxnId="{FD9A439E-A0E7-4A58-AFD2-B0EB5546BB01}">
      <dgm:prSet/>
      <dgm:spPr/>
      <dgm:t>
        <a:bodyPr/>
        <a:lstStyle/>
        <a:p>
          <a:endParaRPr lang="en-US"/>
        </a:p>
      </dgm:t>
    </dgm:pt>
    <dgm:pt modelId="{2785A4ED-9B61-4DA4-BCD9-F869AA744FED}" type="sibTrans" cxnId="{FD9A439E-A0E7-4A58-AFD2-B0EB5546BB01}">
      <dgm:prSet/>
      <dgm:spPr/>
      <dgm:t>
        <a:bodyPr/>
        <a:lstStyle/>
        <a:p>
          <a:endParaRPr lang="en-US"/>
        </a:p>
      </dgm:t>
    </dgm:pt>
    <dgm:pt modelId="{0B411B63-BDCB-46CD-8F84-B8C46D97EDF9}">
      <dgm:prSet/>
      <dgm:spPr/>
      <dgm:t>
        <a:bodyPr/>
        <a:lstStyle/>
        <a:p>
          <a:r>
            <a:rPr lang="en-US"/>
            <a:t>Advance coal phaseout to meet or exceed 2030 federal requirement</a:t>
          </a:r>
        </a:p>
      </dgm:t>
    </dgm:pt>
    <dgm:pt modelId="{51EB39C2-43A3-4B85-A28A-186347CF3D8B}" type="parTrans" cxnId="{7EE5DECB-7DDC-4C48-ADFB-2F77CEEADAE6}">
      <dgm:prSet/>
      <dgm:spPr/>
      <dgm:t>
        <a:bodyPr/>
        <a:lstStyle/>
        <a:p>
          <a:endParaRPr lang="en-US"/>
        </a:p>
      </dgm:t>
    </dgm:pt>
    <dgm:pt modelId="{38733205-A660-4EDA-9325-72F649670DC0}" type="sibTrans" cxnId="{7EE5DECB-7DDC-4C48-ADFB-2F77CEEADAE6}">
      <dgm:prSet/>
      <dgm:spPr/>
      <dgm:t>
        <a:bodyPr/>
        <a:lstStyle/>
        <a:p>
          <a:endParaRPr lang="en-US"/>
        </a:p>
      </dgm:t>
    </dgm:pt>
    <dgm:pt modelId="{5870281D-0147-40E6-BBE5-984E5AD0BED2}">
      <dgm:prSet/>
      <dgm:spPr/>
      <dgm:t>
        <a:bodyPr/>
        <a:lstStyle/>
        <a:p>
          <a:r>
            <a:rPr lang="en-US"/>
            <a:t>Legislate</a:t>
          </a:r>
        </a:p>
      </dgm:t>
    </dgm:pt>
    <dgm:pt modelId="{161CBE76-9562-4313-B30A-B32D8A0AA9CC}" type="parTrans" cxnId="{2CB25160-5CAE-468D-AB23-9D1F8B8B2CF9}">
      <dgm:prSet/>
      <dgm:spPr/>
      <dgm:t>
        <a:bodyPr/>
        <a:lstStyle/>
        <a:p>
          <a:endParaRPr lang="en-US"/>
        </a:p>
      </dgm:t>
    </dgm:pt>
    <dgm:pt modelId="{EADA2EA7-F96D-48B0-924D-38FDD491E37A}" type="sibTrans" cxnId="{2CB25160-5CAE-468D-AB23-9D1F8B8B2CF9}">
      <dgm:prSet/>
      <dgm:spPr/>
      <dgm:t>
        <a:bodyPr/>
        <a:lstStyle/>
        <a:p>
          <a:endParaRPr lang="en-US"/>
        </a:p>
      </dgm:t>
    </dgm:pt>
    <dgm:pt modelId="{D6FE001B-E904-4869-8DA8-CFA6D1A382CB}">
      <dgm:prSet/>
      <dgm:spPr/>
      <dgm:t>
        <a:bodyPr/>
        <a:lstStyle/>
        <a:p>
          <a:r>
            <a:rPr lang="en-US"/>
            <a:t>Legislate a ban on the sale of internal combustion engine vehicles by 2025</a:t>
          </a:r>
        </a:p>
      </dgm:t>
    </dgm:pt>
    <dgm:pt modelId="{C6885165-E5C6-422B-AF29-558A122D59CF}" type="parTrans" cxnId="{15F9B949-18AC-48B1-890D-A898C587065A}">
      <dgm:prSet/>
      <dgm:spPr/>
      <dgm:t>
        <a:bodyPr/>
        <a:lstStyle/>
        <a:p>
          <a:endParaRPr lang="en-US"/>
        </a:p>
      </dgm:t>
    </dgm:pt>
    <dgm:pt modelId="{49B3F921-4E2B-4303-A302-E00A4AA0430E}" type="sibTrans" cxnId="{15F9B949-18AC-48B1-890D-A898C587065A}">
      <dgm:prSet/>
      <dgm:spPr/>
      <dgm:t>
        <a:bodyPr/>
        <a:lstStyle/>
        <a:p>
          <a:endParaRPr lang="en-US"/>
        </a:p>
      </dgm:t>
    </dgm:pt>
    <dgm:pt modelId="{C66F95C2-E1F8-4B48-9288-80197C15E3A8}">
      <dgm:prSet/>
      <dgm:spPr/>
      <dgm:t>
        <a:bodyPr/>
        <a:lstStyle/>
        <a:p>
          <a:r>
            <a:rPr lang="en-US"/>
            <a:t>Regulate</a:t>
          </a:r>
        </a:p>
      </dgm:t>
    </dgm:pt>
    <dgm:pt modelId="{87D7E16F-F0BF-4D51-9264-C0346B8DC9D5}" type="parTrans" cxnId="{CCD9329F-4171-4D2A-ADC0-717A20CEE393}">
      <dgm:prSet/>
      <dgm:spPr/>
      <dgm:t>
        <a:bodyPr/>
        <a:lstStyle/>
        <a:p>
          <a:endParaRPr lang="en-US"/>
        </a:p>
      </dgm:t>
    </dgm:pt>
    <dgm:pt modelId="{F880AD6B-D4F6-464F-A533-BB4A31F3F859}" type="sibTrans" cxnId="{CCD9329F-4171-4D2A-ADC0-717A20CEE393}">
      <dgm:prSet/>
      <dgm:spPr/>
      <dgm:t>
        <a:bodyPr/>
        <a:lstStyle/>
        <a:p>
          <a:endParaRPr lang="en-US"/>
        </a:p>
      </dgm:t>
    </dgm:pt>
    <dgm:pt modelId="{02ADA2F0-EA3B-4E7B-B805-58A47B67AD8B}">
      <dgm:prSet/>
      <dgm:spPr/>
      <dgm:t>
        <a:bodyPr/>
        <a:lstStyle/>
        <a:p>
          <a:r>
            <a:rPr lang="en-US"/>
            <a:t>Regulate energy-efficiency performance targets for NB Power (at least 2%/year)</a:t>
          </a:r>
        </a:p>
      </dgm:t>
    </dgm:pt>
    <dgm:pt modelId="{23C5CDFE-4DCB-45A1-87F1-767B35E103F2}" type="parTrans" cxnId="{7931021D-216B-4754-BCDB-17CA26BD4E0C}">
      <dgm:prSet/>
      <dgm:spPr/>
      <dgm:t>
        <a:bodyPr/>
        <a:lstStyle/>
        <a:p>
          <a:endParaRPr lang="en-US"/>
        </a:p>
      </dgm:t>
    </dgm:pt>
    <dgm:pt modelId="{F7E30690-D47A-4FE3-9C88-A96578B75987}" type="sibTrans" cxnId="{7931021D-216B-4754-BCDB-17CA26BD4E0C}">
      <dgm:prSet/>
      <dgm:spPr/>
      <dgm:t>
        <a:bodyPr/>
        <a:lstStyle/>
        <a:p>
          <a:endParaRPr lang="en-US"/>
        </a:p>
      </dgm:t>
    </dgm:pt>
    <dgm:pt modelId="{44EC7F15-76C5-4C17-8E00-E990FE53650C}">
      <dgm:prSet/>
      <dgm:spPr/>
      <dgm:t>
        <a:bodyPr/>
        <a:lstStyle/>
        <a:p>
          <a:r>
            <a:rPr lang="en-US"/>
            <a:t>Price</a:t>
          </a:r>
        </a:p>
      </dgm:t>
    </dgm:pt>
    <dgm:pt modelId="{062F18CB-F99F-4CA3-AE86-401774C58641}" type="parTrans" cxnId="{FDF5B2FF-B029-45BA-8C70-F3733CD251A3}">
      <dgm:prSet/>
      <dgm:spPr/>
      <dgm:t>
        <a:bodyPr/>
        <a:lstStyle/>
        <a:p>
          <a:endParaRPr lang="en-US"/>
        </a:p>
      </dgm:t>
    </dgm:pt>
    <dgm:pt modelId="{5AA0D773-A739-4F79-A433-D18AEC7B7690}" type="sibTrans" cxnId="{FDF5B2FF-B029-45BA-8C70-F3733CD251A3}">
      <dgm:prSet/>
      <dgm:spPr/>
      <dgm:t>
        <a:bodyPr/>
        <a:lstStyle/>
        <a:p>
          <a:endParaRPr lang="en-US"/>
        </a:p>
      </dgm:t>
    </dgm:pt>
    <dgm:pt modelId="{0CCCC7F0-6F11-48C9-A043-12E1755F6772}">
      <dgm:prSet/>
      <dgm:spPr/>
      <dgm:t>
        <a:bodyPr/>
        <a:lstStyle/>
        <a:p>
          <a:r>
            <a:rPr lang="en-US"/>
            <a:t>Price carbon at least to federal level and use proceeds to invest in adaptation and mitigation</a:t>
          </a:r>
        </a:p>
      </dgm:t>
    </dgm:pt>
    <dgm:pt modelId="{ADD8ACDD-9D53-464D-90F4-868D0AD3B679}" type="parTrans" cxnId="{A0DA5C91-CE98-48C6-837C-7A6D992199AB}">
      <dgm:prSet/>
      <dgm:spPr/>
      <dgm:t>
        <a:bodyPr/>
        <a:lstStyle/>
        <a:p>
          <a:endParaRPr lang="en-US"/>
        </a:p>
      </dgm:t>
    </dgm:pt>
    <dgm:pt modelId="{17BDE589-3242-4F17-A9E2-BD1907D9CE96}" type="sibTrans" cxnId="{A0DA5C91-CE98-48C6-837C-7A6D992199AB}">
      <dgm:prSet/>
      <dgm:spPr/>
      <dgm:t>
        <a:bodyPr/>
        <a:lstStyle/>
        <a:p>
          <a:endParaRPr lang="en-US"/>
        </a:p>
      </dgm:t>
    </dgm:pt>
    <dgm:pt modelId="{B07865AF-F481-4819-B908-C78990AEDEAA}">
      <dgm:prSet/>
      <dgm:spPr/>
      <dgm:t>
        <a:bodyPr/>
        <a:lstStyle/>
        <a:p>
          <a:r>
            <a:rPr lang="en-US"/>
            <a:t>Make</a:t>
          </a:r>
        </a:p>
      </dgm:t>
    </dgm:pt>
    <dgm:pt modelId="{5CEF742F-0A8B-441C-96D3-E50BF6C60698}" type="parTrans" cxnId="{50274C1F-5531-49A5-A2A0-43DAC3DE6586}">
      <dgm:prSet/>
      <dgm:spPr/>
      <dgm:t>
        <a:bodyPr/>
        <a:lstStyle/>
        <a:p>
          <a:endParaRPr lang="en-US"/>
        </a:p>
      </dgm:t>
    </dgm:pt>
    <dgm:pt modelId="{E736BB8B-88E6-474E-8F35-B372CBCCA975}" type="sibTrans" cxnId="{50274C1F-5531-49A5-A2A0-43DAC3DE6586}">
      <dgm:prSet/>
      <dgm:spPr/>
      <dgm:t>
        <a:bodyPr/>
        <a:lstStyle/>
        <a:p>
          <a:endParaRPr lang="en-US"/>
        </a:p>
      </dgm:t>
    </dgm:pt>
    <dgm:pt modelId="{AFDA02CE-DA10-4152-B96A-0A7ABDC79966}">
      <dgm:prSet/>
      <dgm:spPr/>
      <dgm:t>
        <a:bodyPr/>
        <a:lstStyle/>
        <a:p>
          <a:r>
            <a:rPr lang="en-US"/>
            <a:t>Make flood prevention and extreme event protection an infrastructure priority</a:t>
          </a:r>
        </a:p>
      </dgm:t>
    </dgm:pt>
    <dgm:pt modelId="{70FB98E6-7864-4344-ABCC-0FDDA8C2C6C6}" type="parTrans" cxnId="{0EFC5E33-B3BB-49B1-9CF6-E668CCAC9DC3}">
      <dgm:prSet/>
      <dgm:spPr/>
      <dgm:t>
        <a:bodyPr/>
        <a:lstStyle/>
        <a:p>
          <a:endParaRPr lang="en-US"/>
        </a:p>
      </dgm:t>
    </dgm:pt>
    <dgm:pt modelId="{44E9E725-6E81-461B-A5D1-9728A1C29DEF}" type="sibTrans" cxnId="{0EFC5E33-B3BB-49B1-9CF6-E668CCAC9DC3}">
      <dgm:prSet/>
      <dgm:spPr/>
      <dgm:t>
        <a:bodyPr/>
        <a:lstStyle/>
        <a:p>
          <a:endParaRPr lang="en-US"/>
        </a:p>
      </dgm:t>
    </dgm:pt>
    <dgm:pt modelId="{AF0882FB-93CE-4226-9668-88F3CDAD5FED}">
      <dgm:prSet/>
      <dgm:spPr/>
      <dgm:t>
        <a:bodyPr/>
        <a:lstStyle/>
        <a:p>
          <a:r>
            <a:rPr lang="en-US"/>
            <a:t>Protect</a:t>
          </a:r>
        </a:p>
      </dgm:t>
    </dgm:pt>
    <dgm:pt modelId="{FCAC710C-F303-4A56-A159-872EA73516C6}" type="parTrans" cxnId="{C89315FE-FD27-438B-8F38-68C0E95E486D}">
      <dgm:prSet/>
      <dgm:spPr/>
      <dgm:t>
        <a:bodyPr/>
        <a:lstStyle/>
        <a:p>
          <a:endParaRPr lang="en-US"/>
        </a:p>
      </dgm:t>
    </dgm:pt>
    <dgm:pt modelId="{624C8DB5-F867-4DA1-9FA2-638F7005F77A}" type="sibTrans" cxnId="{C89315FE-FD27-438B-8F38-68C0E95E486D}">
      <dgm:prSet/>
      <dgm:spPr/>
      <dgm:t>
        <a:bodyPr/>
        <a:lstStyle/>
        <a:p>
          <a:endParaRPr lang="en-US"/>
        </a:p>
      </dgm:t>
    </dgm:pt>
    <dgm:pt modelId="{BD7ADC8B-70F7-48CE-AD24-6EA4E8040E49}">
      <dgm:prSet/>
      <dgm:spPr/>
      <dgm:t>
        <a:bodyPr/>
        <a:lstStyle/>
        <a:p>
          <a:r>
            <a:rPr lang="en-US"/>
            <a:t>Protect watersheds, expand protected areas, enhance forest restoration and urban green spaces</a:t>
          </a:r>
        </a:p>
      </dgm:t>
    </dgm:pt>
    <dgm:pt modelId="{AA9CFEFF-31D7-42C1-99E3-551458D67793}" type="parTrans" cxnId="{CBBA3CEB-FED8-4715-A9CD-38FB0AFB9D3D}">
      <dgm:prSet/>
      <dgm:spPr/>
      <dgm:t>
        <a:bodyPr/>
        <a:lstStyle/>
        <a:p>
          <a:endParaRPr lang="en-US"/>
        </a:p>
      </dgm:t>
    </dgm:pt>
    <dgm:pt modelId="{6B2B29F1-5AFB-4C94-A581-E4B1C923595B}" type="sibTrans" cxnId="{CBBA3CEB-FED8-4715-A9CD-38FB0AFB9D3D}">
      <dgm:prSet/>
      <dgm:spPr/>
      <dgm:t>
        <a:bodyPr/>
        <a:lstStyle/>
        <a:p>
          <a:endParaRPr lang="en-US"/>
        </a:p>
      </dgm:t>
    </dgm:pt>
    <dgm:pt modelId="{6FDE1844-4C6C-44B3-AC18-0E802B6C30BE}" type="pres">
      <dgm:prSet presAssocID="{107BE493-9DFE-4FDC-BC51-4F303B7BD942}" presName="Name0" presStyleCnt="0">
        <dgm:presLayoutVars>
          <dgm:dir/>
          <dgm:animLvl val="lvl"/>
          <dgm:resizeHandles val="exact"/>
        </dgm:presLayoutVars>
      </dgm:prSet>
      <dgm:spPr/>
      <dgm:t>
        <a:bodyPr/>
        <a:lstStyle/>
        <a:p>
          <a:endParaRPr lang="en-US"/>
        </a:p>
      </dgm:t>
    </dgm:pt>
    <dgm:pt modelId="{93FF44F6-5798-4579-863B-1F1F53F274DD}" type="pres">
      <dgm:prSet presAssocID="{592FB3BA-0C49-4CF9-9182-5D3DDF6BBF25}" presName="linNode" presStyleCnt="0"/>
      <dgm:spPr/>
    </dgm:pt>
    <dgm:pt modelId="{3ACDE77E-4A32-4448-91E9-82F9FDACA8AD}" type="pres">
      <dgm:prSet presAssocID="{592FB3BA-0C49-4CF9-9182-5D3DDF6BBF25}" presName="parentText" presStyleLbl="alignNode1" presStyleIdx="0" presStyleCnt="6">
        <dgm:presLayoutVars>
          <dgm:chMax val="1"/>
          <dgm:bulletEnabled/>
        </dgm:presLayoutVars>
      </dgm:prSet>
      <dgm:spPr/>
      <dgm:t>
        <a:bodyPr/>
        <a:lstStyle/>
        <a:p>
          <a:endParaRPr lang="en-US"/>
        </a:p>
      </dgm:t>
    </dgm:pt>
    <dgm:pt modelId="{DEB29627-171B-4D64-A86D-7CB03F378078}" type="pres">
      <dgm:prSet presAssocID="{592FB3BA-0C49-4CF9-9182-5D3DDF6BBF25}" presName="descendantText" presStyleLbl="alignAccFollowNode1" presStyleIdx="0" presStyleCnt="6">
        <dgm:presLayoutVars>
          <dgm:bulletEnabled/>
        </dgm:presLayoutVars>
      </dgm:prSet>
      <dgm:spPr/>
      <dgm:t>
        <a:bodyPr/>
        <a:lstStyle/>
        <a:p>
          <a:endParaRPr lang="en-US"/>
        </a:p>
      </dgm:t>
    </dgm:pt>
    <dgm:pt modelId="{D0B5AD9E-9F19-4255-94BB-6848E5FF5F9E}" type="pres">
      <dgm:prSet presAssocID="{BD6E4302-BA98-4DA8-8F82-A112FCAB6992}" presName="sp" presStyleCnt="0"/>
      <dgm:spPr/>
    </dgm:pt>
    <dgm:pt modelId="{49364721-A9DB-46F8-91FB-AAD60699FCE3}" type="pres">
      <dgm:prSet presAssocID="{5870281D-0147-40E6-BBE5-984E5AD0BED2}" presName="linNode" presStyleCnt="0"/>
      <dgm:spPr/>
    </dgm:pt>
    <dgm:pt modelId="{0C60E4A5-75C8-4B72-A994-3B86875925DA}" type="pres">
      <dgm:prSet presAssocID="{5870281D-0147-40E6-BBE5-984E5AD0BED2}" presName="parentText" presStyleLbl="alignNode1" presStyleIdx="1" presStyleCnt="6">
        <dgm:presLayoutVars>
          <dgm:chMax val="1"/>
          <dgm:bulletEnabled/>
        </dgm:presLayoutVars>
      </dgm:prSet>
      <dgm:spPr/>
      <dgm:t>
        <a:bodyPr/>
        <a:lstStyle/>
        <a:p>
          <a:endParaRPr lang="en-US"/>
        </a:p>
      </dgm:t>
    </dgm:pt>
    <dgm:pt modelId="{EDBC57F1-31B3-45C5-9A3D-C5E07C60C9A1}" type="pres">
      <dgm:prSet presAssocID="{5870281D-0147-40E6-BBE5-984E5AD0BED2}" presName="descendantText" presStyleLbl="alignAccFollowNode1" presStyleIdx="1" presStyleCnt="6">
        <dgm:presLayoutVars>
          <dgm:bulletEnabled/>
        </dgm:presLayoutVars>
      </dgm:prSet>
      <dgm:spPr/>
      <dgm:t>
        <a:bodyPr/>
        <a:lstStyle/>
        <a:p>
          <a:endParaRPr lang="en-US"/>
        </a:p>
      </dgm:t>
    </dgm:pt>
    <dgm:pt modelId="{4C10D038-63CB-45A4-9458-32DA1A7A9D5B}" type="pres">
      <dgm:prSet presAssocID="{EADA2EA7-F96D-48B0-924D-38FDD491E37A}" presName="sp" presStyleCnt="0"/>
      <dgm:spPr/>
    </dgm:pt>
    <dgm:pt modelId="{7B4E1B16-EC68-406A-A040-AA2A06911EE7}" type="pres">
      <dgm:prSet presAssocID="{C66F95C2-E1F8-4B48-9288-80197C15E3A8}" presName="linNode" presStyleCnt="0"/>
      <dgm:spPr/>
    </dgm:pt>
    <dgm:pt modelId="{2F51FF5A-12B2-4DF6-8EC0-774EEE311DD6}" type="pres">
      <dgm:prSet presAssocID="{C66F95C2-E1F8-4B48-9288-80197C15E3A8}" presName="parentText" presStyleLbl="alignNode1" presStyleIdx="2" presStyleCnt="6">
        <dgm:presLayoutVars>
          <dgm:chMax val="1"/>
          <dgm:bulletEnabled/>
        </dgm:presLayoutVars>
      </dgm:prSet>
      <dgm:spPr/>
      <dgm:t>
        <a:bodyPr/>
        <a:lstStyle/>
        <a:p>
          <a:endParaRPr lang="en-US"/>
        </a:p>
      </dgm:t>
    </dgm:pt>
    <dgm:pt modelId="{DB8B789D-747D-46D3-BD10-1A0B3DDD18DA}" type="pres">
      <dgm:prSet presAssocID="{C66F95C2-E1F8-4B48-9288-80197C15E3A8}" presName="descendantText" presStyleLbl="alignAccFollowNode1" presStyleIdx="2" presStyleCnt="6">
        <dgm:presLayoutVars>
          <dgm:bulletEnabled/>
        </dgm:presLayoutVars>
      </dgm:prSet>
      <dgm:spPr/>
      <dgm:t>
        <a:bodyPr/>
        <a:lstStyle/>
        <a:p>
          <a:endParaRPr lang="en-US"/>
        </a:p>
      </dgm:t>
    </dgm:pt>
    <dgm:pt modelId="{9793FD9A-A8CA-4972-AFCA-EF1EE6635E82}" type="pres">
      <dgm:prSet presAssocID="{F880AD6B-D4F6-464F-A533-BB4A31F3F859}" presName="sp" presStyleCnt="0"/>
      <dgm:spPr/>
    </dgm:pt>
    <dgm:pt modelId="{567E8A1D-ADF2-414C-B39A-F01CC838CBFF}" type="pres">
      <dgm:prSet presAssocID="{44EC7F15-76C5-4C17-8E00-E990FE53650C}" presName="linNode" presStyleCnt="0"/>
      <dgm:spPr/>
    </dgm:pt>
    <dgm:pt modelId="{1EA27DD6-C190-4547-9A8F-5102E88B3F81}" type="pres">
      <dgm:prSet presAssocID="{44EC7F15-76C5-4C17-8E00-E990FE53650C}" presName="parentText" presStyleLbl="alignNode1" presStyleIdx="3" presStyleCnt="6">
        <dgm:presLayoutVars>
          <dgm:chMax val="1"/>
          <dgm:bulletEnabled/>
        </dgm:presLayoutVars>
      </dgm:prSet>
      <dgm:spPr/>
      <dgm:t>
        <a:bodyPr/>
        <a:lstStyle/>
        <a:p>
          <a:endParaRPr lang="en-US"/>
        </a:p>
      </dgm:t>
    </dgm:pt>
    <dgm:pt modelId="{B4B37D7B-A3D4-4AA5-AEE6-C7B0FA2BB99B}" type="pres">
      <dgm:prSet presAssocID="{44EC7F15-76C5-4C17-8E00-E990FE53650C}" presName="descendantText" presStyleLbl="alignAccFollowNode1" presStyleIdx="3" presStyleCnt="6">
        <dgm:presLayoutVars>
          <dgm:bulletEnabled/>
        </dgm:presLayoutVars>
      </dgm:prSet>
      <dgm:spPr/>
      <dgm:t>
        <a:bodyPr/>
        <a:lstStyle/>
        <a:p>
          <a:endParaRPr lang="en-US"/>
        </a:p>
      </dgm:t>
    </dgm:pt>
    <dgm:pt modelId="{7B9AD4D9-24EE-41E4-A124-352400850FDE}" type="pres">
      <dgm:prSet presAssocID="{5AA0D773-A739-4F79-A433-D18AEC7B7690}" presName="sp" presStyleCnt="0"/>
      <dgm:spPr/>
    </dgm:pt>
    <dgm:pt modelId="{DA15BE4D-43FB-42D5-856D-1F4A81C919F2}" type="pres">
      <dgm:prSet presAssocID="{B07865AF-F481-4819-B908-C78990AEDEAA}" presName="linNode" presStyleCnt="0"/>
      <dgm:spPr/>
    </dgm:pt>
    <dgm:pt modelId="{A85719F3-5050-40A8-B590-3BC69D9D6C83}" type="pres">
      <dgm:prSet presAssocID="{B07865AF-F481-4819-B908-C78990AEDEAA}" presName="parentText" presStyleLbl="alignNode1" presStyleIdx="4" presStyleCnt="6">
        <dgm:presLayoutVars>
          <dgm:chMax val="1"/>
          <dgm:bulletEnabled/>
        </dgm:presLayoutVars>
      </dgm:prSet>
      <dgm:spPr/>
      <dgm:t>
        <a:bodyPr/>
        <a:lstStyle/>
        <a:p>
          <a:endParaRPr lang="en-US"/>
        </a:p>
      </dgm:t>
    </dgm:pt>
    <dgm:pt modelId="{BE8FC05A-A361-4E6B-AE68-C46D5963A175}" type="pres">
      <dgm:prSet presAssocID="{B07865AF-F481-4819-B908-C78990AEDEAA}" presName="descendantText" presStyleLbl="alignAccFollowNode1" presStyleIdx="4" presStyleCnt="6">
        <dgm:presLayoutVars>
          <dgm:bulletEnabled/>
        </dgm:presLayoutVars>
      </dgm:prSet>
      <dgm:spPr/>
      <dgm:t>
        <a:bodyPr/>
        <a:lstStyle/>
        <a:p>
          <a:endParaRPr lang="en-US"/>
        </a:p>
      </dgm:t>
    </dgm:pt>
    <dgm:pt modelId="{0561FEA0-A8B9-40EA-8FF7-C30A1BDECB1A}" type="pres">
      <dgm:prSet presAssocID="{E736BB8B-88E6-474E-8F35-B372CBCCA975}" presName="sp" presStyleCnt="0"/>
      <dgm:spPr/>
    </dgm:pt>
    <dgm:pt modelId="{07576969-0C8E-41AC-86D0-9E0070B6028D}" type="pres">
      <dgm:prSet presAssocID="{AF0882FB-93CE-4226-9668-88F3CDAD5FED}" presName="linNode" presStyleCnt="0"/>
      <dgm:spPr/>
    </dgm:pt>
    <dgm:pt modelId="{D9755B00-17F0-4113-A23D-446F1599BD0E}" type="pres">
      <dgm:prSet presAssocID="{AF0882FB-93CE-4226-9668-88F3CDAD5FED}" presName="parentText" presStyleLbl="alignNode1" presStyleIdx="5" presStyleCnt="6">
        <dgm:presLayoutVars>
          <dgm:chMax val="1"/>
          <dgm:bulletEnabled/>
        </dgm:presLayoutVars>
      </dgm:prSet>
      <dgm:spPr/>
      <dgm:t>
        <a:bodyPr/>
        <a:lstStyle/>
        <a:p>
          <a:endParaRPr lang="en-US"/>
        </a:p>
      </dgm:t>
    </dgm:pt>
    <dgm:pt modelId="{CE6F1B1D-840C-48ED-AD9F-3729C4C71519}" type="pres">
      <dgm:prSet presAssocID="{AF0882FB-93CE-4226-9668-88F3CDAD5FED}" presName="descendantText" presStyleLbl="alignAccFollowNode1" presStyleIdx="5" presStyleCnt="6">
        <dgm:presLayoutVars>
          <dgm:bulletEnabled/>
        </dgm:presLayoutVars>
      </dgm:prSet>
      <dgm:spPr/>
      <dgm:t>
        <a:bodyPr/>
        <a:lstStyle/>
        <a:p>
          <a:endParaRPr lang="en-US"/>
        </a:p>
      </dgm:t>
    </dgm:pt>
  </dgm:ptLst>
  <dgm:cxnLst>
    <dgm:cxn modelId="{8B3E20F7-0F3B-47FD-8587-CB87BB332771}" srcId="{107BE493-9DFE-4FDC-BC51-4F303B7BD942}" destId="{592FB3BA-0C49-4CF9-9182-5D3DDF6BBF25}" srcOrd="0" destOrd="0" parTransId="{1BA49EC8-FF9F-4CFD-ABAE-4C638DD1098D}" sibTransId="{BD6E4302-BA98-4DA8-8F82-A112FCAB6992}"/>
    <dgm:cxn modelId="{A3D4BB2F-C279-4FE6-B824-2A05D6307EB7}" type="presOf" srcId="{C66F95C2-E1F8-4B48-9288-80197C15E3A8}" destId="{2F51FF5A-12B2-4DF6-8EC0-774EEE311DD6}" srcOrd="0" destOrd="0" presId="urn:microsoft.com/office/officeart/2016/7/layout/VerticalSolidActionList"/>
    <dgm:cxn modelId="{1FE38E56-99DE-4D62-8FEB-EE4CDFFFC0AE}" type="presOf" srcId="{0431719A-9430-4D67-B1CD-4EF2AEA41D98}" destId="{DEB29627-171B-4D64-A86D-7CB03F378078}" srcOrd="0" destOrd="0" presId="urn:microsoft.com/office/officeart/2016/7/layout/VerticalSolidActionList"/>
    <dgm:cxn modelId="{E540FD52-53DF-4D68-9B1B-71E85D560618}" type="presOf" srcId="{44EC7F15-76C5-4C17-8E00-E990FE53650C}" destId="{1EA27DD6-C190-4547-9A8F-5102E88B3F81}" srcOrd="0" destOrd="0" presId="urn:microsoft.com/office/officeart/2016/7/layout/VerticalSolidActionList"/>
    <dgm:cxn modelId="{7539C659-1270-434B-831B-349896DE26ED}" type="presOf" srcId="{0B411B63-BDCB-46CD-8F84-B8C46D97EDF9}" destId="{DEB29627-171B-4D64-A86D-7CB03F378078}" srcOrd="0" destOrd="2" presId="urn:microsoft.com/office/officeart/2016/7/layout/VerticalSolidActionList"/>
    <dgm:cxn modelId="{8A251E7B-A01B-4CB5-B2BB-5BCB4304F1F0}" srcId="{592FB3BA-0C49-4CF9-9182-5D3DDF6BBF25}" destId="{0431719A-9430-4D67-B1CD-4EF2AEA41D98}" srcOrd="0" destOrd="0" parTransId="{2790F2AF-F641-42A7-9A7A-CBD13593AAC6}" sibTransId="{EBD8CAA7-468B-48DE-A9BE-0DA5FFBCC570}"/>
    <dgm:cxn modelId="{46889D9B-34F1-4158-9A99-1793C8D7F934}" type="presOf" srcId="{D6FE001B-E904-4869-8DA8-CFA6D1A382CB}" destId="{EDBC57F1-31B3-45C5-9A3D-C5E07C60C9A1}" srcOrd="0" destOrd="0" presId="urn:microsoft.com/office/officeart/2016/7/layout/VerticalSolidActionList"/>
    <dgm:cxn modelId="{4275FCC1-D3D6-4334-84F3-0950782B6118}" type="presOf" srcId="{592FB3BA-0C49-4CF9-9182-5D3DDF6BBF25}" destId="{3ACDE77E-4A32-4448-91E9-82F9FDACA8AD}" srcOrd="0" destOrd="0" presId="urn:microsoft.com/office/officeart/2016/7/layout/VerticalSolidActionList"/>
    <dgm:cxn modelId="{1C7614A6-89B9-4754-9381-100304C77B93}" type="presOf" srcId="{02ADA2F0-EA3B-4E7B-B805-58A47B67AD8B}" destId="{DB8B789D-747D-46D3-BD10-1A0B3DDD18DA}" srcOrd="0" destOrd="0" presId="urn:microsoft.com/office/officeart/2016/7/layout/VerticalSolidActionList"/>
    <dgm:cxn modelId="{EA8C616B-B4B6-4994-8785-66FBACC4241D}" type="presOf" srcId="{107BE493-9DFE-4FDC-BC51-4F303B7BD942}" destId="{6FDE1844-4C6C-44B3-AC18-0E802B6C30BE}" srcOrd="0" destOrd="0" presId="urn:microsoft.com/office/officeart/2016/7/layout/VerticalSolidActionList"/>
    <dgm:cxn modelId="{CBBA3CEB-FED8-4715-A9CD-38FB0AFB9D3D}" srcId="{AF0882FB-93CE-4226-9668-88F3CDAD5FED}" destId="{BD7ADC8B-70F7-48CE-AD24-6EA4E8040E49}" srcOrd="0" destOrd="0" parTransId="{AA9CFEFF-31D7-42C1-99E3-551458D67793}" sibTransId="{6B2B29F1-5AFB-4C94-A581-E4B1C923595B}"/>
    <dgm:cxn modelId="{CCD9329F-4171-4D2A-ADC0-717A20CEE393}" srcId="{107BE493-9DFE-4FDC-BC51-4F303B7BD942}" destId="{C66F95C2-E1F8-4B48-9288-80197C15E3A8}" srcOrd="2" destOrd="0" parTransId="{87D7E16F-F0BF-4D51-9264-C0346B8DC9D5}" sibTransId="{F880AD6B-D4F6-464F-A533-BB4A31F3F859}"/>
    <dgm:cxn modelId="{55A3023C-CF6B-4F67-805B-F48096C535A8}" type="presOf" srcId="{BD7ADC8B-70F7-48CE-AD24-6EA4E8040E49}" destId="{CE6F1B1D-840C-48ED-AD9F-3729C4C71519}" srcOrd="0" destOrd="0" presId="urn:microsoft.com/office/officeart/2016/7/layout/VerticalSolidActionList"/>
    <dgm:cxn modelId="{FDF5B2FF-B029-45BA-8C70-F3733CD251A3}" srcId="{107BE493-9DFE-4FDC-BC51-4F303B7BD942}" destId="{44EC7F15-76C5-4C17-8E00-E990FE53650C}" srcOrd="3" destOrd="0" parTransId="{062F18CB-F99F-4CA3-AE86-401774C58641}" sibTransId="{5AA0D773-A739-4F79-A433-D18AEC7B7690}"/>
    <dgm:cxn modelId="{D9ACD65E-4C18-4C6E-815B-E3955AF46CB6}" type="presOf" srcId="{1CDE6F2B-F44A-4464-B8AA-10F19ABB2987}" destId="{DEB29627-171B-4D64-A86D-7CB03F378078}" srcOrd="0" destOrd="1" presId="urn:microsoft.com/office/officeart/2016/7/layout/VerticalSolidActionList"/>
    <dgm:cxn modelId="{50274C1F-5531-49A5-A2A0-43DAC3DE6586}" srcId="{107BE493-9DFE-4FDC-BC51-4F303B7BD942}" destId="{B07865AF-F481-4819-B908-C78990AEDEAA}" srcOrd="4" destOrd="0" parTransId="{5CEF742F-0A8B-441C-96D3-E50BF6C60698}" sibTransId="{E736BB8B-88E6-474E-8F35-B372CBCCA975}"/>
    <dgm:cxn modelId="{7931021D-216B-4754-BCDB-17CA26BD4E0C}" srcId="{C66F95C2-E1F8-4B48-9288-80197C15E3A8}" destId="{02ADA2F0-EA3B-4E7B-B805-58A47B67AD8B}" srcOrd="0" destOrd="0" parTransId="{23C5CDFE-4DCB-45A1-87F1-767B35E103F2}" sibTransId="{F7E30690-D47A-4FE3-9C88-A96578B75987}"/>
    <dgm:cxn modelId="{A0DA5C91-CE98-48C6-837C-7A6D992199AB}" srcId="{44EC7F15-76C5-4C17-8E00-E990FE53650C}" destId="{0CCCC7F0-6F11-48C9-A043-12E1755F6772}" srcOrd="0" destOrd="0" parTransId="{ADD8ACDD-9D53-464D-90F4-868D0AD3B679}" sibTransId="{17BDE589-3242-4F17-A9E2-BD1907D9CE96}"/>
    <dgm:cxn modelId="{DA6DB8B7-3CCB-46F9-9B33-D1952E060BB3}" type="presOf" srcId="{AFDA02CE-DA10-4152-B96A-0A7ABDC79966}" destId="{BE8FC05A-A361-4E6B-AE68-C46D5963A175}" srcOrd="0" destOrd="0" presId="urn:microsoft.com/office/officeart/2016/7/layout/VerticalSolidActionList"/>
    <dgm:cxn modelId="{0EFC5E33-B3BB-49B1-9CF6-E668CCAC9DC3}" srcId="{B07865AF-F481-4819-B908-C78990AEDEAA}" destId="{AFDA02CE-DA10-4152-B96A-0A7ABDC79966}" srcOrd="0" destOrd="0" parTransId="{70FB98E6-7864-4344-ABCC-0FDDA8C2C6C6}" sibTransId="{44E9E725-6E81-461B-A5D1-9728A1C29DEF}"/>
    <dgm:cxn modelId="{15F9B949-18AC-48B1-890D-A898C587065A}" srcId="{5870281D-0147-40E6-BBE5-984E5AD0BED2}" destId="{D6FE001B-E904-4869-8DA8-CFA6D1A382CB}" srcOrd="0" destOrd="0" parTransId="{C6885165-E5C6-422B-AF29-558A122D59CF}" sibTransId="{49B3F921-4E2B-4303-A302-E00A4AA0430E}"/>
    <dgm:cxn modelId="{D11CB59F-469D-420A-9C85-CE85BC142424}" type="presOf" srcId="{0CCCC7F0-6F11-48C9-A043-12E1755F6772}" destId="{B4B37D7B-A3D4-4AA5-AEE6-C7B0FA2BB99B}" srcOrd="0" destOrd="0" presId="urn:microsoft.com/office/officeart/2016/7/layout/VerticalSolidActionList"/>
    <dgm:cxn modelId="{B695EF92-D6CB-406E-9F88-04575A05DD96}" type="presOf" srcId="{5870281D-0147-40E6-BBE5-984E5AD0BED2}" destId="{0C60E4A5-75C8-4B72-A994-3B86875925DA}" srcOrd="0" destOrd="0" presId="urn:microsoft.com/office/officeart/2016/7/layout/VerticalSolidActionList"/>
    <dgm:cxn modelId="{2CB25160-5CAE-468D-AB23-9D1F8B8B2CF9}" srcId="{107BE493-9DFE-4FDC-BC51-4F303B7BD942}" destId="{5870281D-0147-40E6-BBE5-984E5AD0BED2}" srcOrd="1" destOrd="0" parTransId="{161CBE76-9562-4313-B30A-B32D8A0AA9CC}" sibTransId="{EADA2EA7-F96D-48B0-924D-38FDD491E37A}"/>
    <dgm:cxn modelId="{C89315FE-FD27-438B-8F38-68C0E95E486D}" srcId="{107BE493-9DFE-4FDC-BC51-4F303B7BD942}" destId="{AF0882FB-93CE-4226-9668-88F3CDAD5FED}" srcOrd="5" destOrd="0" parTransId="{FCAC710C-F303-4A56-A159-872EA73516C6}" sibTransId="{624C8DB5-F867-4DA1-9FA2-638F7005F77A}"/>
    <dgm:cxn modelId="{7EE5DECB-7DDC-4C48-ADFB-2F77CEEADAE6}" srcId="{0431719A-9430-4D67-B1CD-4EF2AEA41D98}" destId="{0B411B63-BDCB-46CD-8F84-B8C46D97EDF9}" srcOrd="1" destOrd="0" parTransId="{51EB39C2-43A3-4B85-A28A-186347CF3D8B}" sibTransId="{38733205-A660-4EDA-9325-72F649670DC0}"/>
    <dgm:cxn modelId="{A980332D-B55A-47B0-8FC1-5B1F71163B04}" type="presOf" srcId="{B07865AF-F481-4819-B908-C78990AEDEAA}" destId="{A85719F3-5050-40A8-B590-3BC69D9D6C83}" srcOrd="0" destOrd="0" presId="urn:microsoft.com/office/officeart/2016/7/layout/VerticalSolidActionList"/>
    <dgm:cxn modelId="{FD9A439E-A0E7-4A58-AFD2-B0EB5546BB01}" srcId="{0431719A-9430-4D67-B1CD-4EF2AEA41D98}" destId="{1CDE6F2B-F44A-4464-B8AA-10F19ABB2987}" srcOrd="0" destOrd="0" parTransId="{0DB34703-B50F-4E37-8C9B-AD75AF2F1E0E}" sibTransId="{2785A4ED-9B61-4DA4-BCD9-F869AA744FED}"/>
    <dgm:cxn modelId="{B51A31A7-95F9-4368-A901-460FFA052655}" type="presOf" srcId="{AF0882FB-93CE-4226-9668-88F3CDAD5FED}" destId="{D9755B00-17F0-4113-A23D-446F1599BD0E}" srcOrd="0" destOrd="0" presId="urn:microsoft.com/office/officeart/2016/7/layout/VerticalSolidActionList"/>
    <dgm:cxn modelId="{AD3BEF7B-CE6C-49D2-9B1B-0F84DA76719E}" type="presParOf" srcId="{6FDE1844-4C6C-44B3-AC18-0E802B6C30BE}" destId="{93FF44F6-5798-4579-863B-1F1F53F274DD}" srcOrd="0" destOrd="0" presId="urn:microsoft.com/office/officeart/2016/7/layout/VerticalSolidActionList"/>
    <dgm:cxn modelId="{260B61F6-0CC4-4A4B-8784-092EDF0C1C10}" type="presParOf" srcId="{93FF44F6-5798-4579-863B-1F1F53F274DD}" destId="{3ACDE77E-4A32-4448-91E9-82F9FDACA8AD}" srcOrd="0" destOrd="0" presId="urn:microsoft.com/office/officeart/2016/7/layout/VerticalSolidActionList"/>
    <dgm:cxn modelId="{A2D79A57-CD1C-4B99-9C34-BE665BCA2458}" type="presParOf" srcId="{93FF44F6-5798-4579-863B-1F1F53F274DD}" destId="{DEB29627-171B-4D64-A86D-7CB03F378078}" srcOrd="1" destOrd="0" presId="urn:microsoft.com/office/officeart/2016/7/layout/VerticalSolidActionList"/>
    <dgm:cxn modelId="{BB1A482B-04B8-42C0-8A2F-1AD50A811DAF}" type="presParOf" srcId="{6FDE1844-4C6C-44B3-AC18-0E802B6C30BE}" destId="{D0B5AD9E-9F19-4255-94BB-6848E5FF5F9E}" srcOrd="1" destOrd="0" presId="urn:microsoft.com/office/officeart/2016/7/layout/VerticalSolidActionList"/>
    <dgm:cxn modelId="{00CE18A9-CD25-4113-B50D-AFACD765DA35}" type="presParOf" srcId="{6FDE1844-4C6C-44B3-AC18-0E802B6C30BE}" destId="{49364721-A9DB-46F8-91FB-AAD60699FCE3}" srcOrd="2" destOrd="0" presId="urn:microsoft.com/office/officeart/2016/7/layout/VerticalSolidActionList"/>
    <dgm:cxn modelId="{887683CB-6B52-4840-82D2-1BB97C6FF714}" type="presParOf" srcId="{49364721-A9DB-46F8-91FB-AAD60699FCE3}" destId="{0C60E4A5-75C8-4B72-A994-3B86875925DA}" srcOrd="0" destOrd="0" presId="urn:microsoft.com/office/officeart/2016/7/layout/VerticalSolidActionList"/>
    <dgm:cxn modelId="{45A6BA8E-A92D-452B-A9B4-EFDBF71E934E}" type="presParOf" srcId="{49364721-A9DB-46F8-91FB-AAD60699FCE3}" destId="{EDBC57F1-31B3-45C5-9A3D-C5E07C60C9A1}" srcOrd="1" destOrd="0" presId="urn:microsoft.com/office/officeart/2016/7/layout/VerticalSolidActionList"/>
    <dgm:cxn modelId="{071C5346-9919-4511-823B-9BE9CFDFC6A8}" type="presParOf" srcId="{6FDE1844-4C6C-44B3-AC18-0E802B6C30BE}" destId="{4C10D038-63CB-45A4-9458-32DA1A7A9D5B}" srcOrd="3" destOrd="0" presId="urn:microsoft.com/office/officeart/2016/7/layout/VerticalSolidActionList"/>
    <dgm:cxn modelId="{19885CAC-75B2-4E35-A5D1-4D42EC33B992}" type="presParOf" srcId="{6FDE1844-4C6C-44B3-AC18-0E802B6C30BE}" destId="{7B4E1B16-EC68-406A-A040-AA2A06911EE7}" srcOrd="4" destOrd="0" presId="urn:microsoft.com/office/officeart/2016/7/layout/VerticalSolidActionList"/>
    <dgm:cxn modelId="{8C2B3DC1-335E-44DB-A989-F93FDFC6F47A}" type="presParOf" srcId="{7B4E1B16-EC68-406A-A040-AA2A06911EE7}" destId="{2F51FF5A-12B2-4DF6-8EC0-774EEE311DD6}" srcOrd="0" destOrd="0" presId="urn:microsoft.com/office/officeart/2016/7/layout/VerticalSolidActionList"/>
    <dgm:cxn modelId="{0F9CC567-6155-4B65-8684-B0C0A10ED93A}" type="presParOf" srcId="{7B4E1B16-EC68-406A-A040-AA2A06911EE7}" destId="{DB8B789D-747D-46D3-BD10-1A0B3DDD18DA}" srcOrd="1" destOrd="0" presId="urn:microsoft.com/office/officeart/2016/7/layout/VerticalSolidActionList"/>
    <dgm:cxn modelId="{B3866FA5-7314-4D88-82D6-52E9FEDFECF9}" type="presParOf" srcId="{6FDE1844-4C6C-44B3-AC18-0E802B6C30BE}" destId="{9793FD9A-A8CA-4972-AFCA-EF1EE6635E82}" srcOrd="5" destOrd="0" presId="urn:microsoft.com/office/officeart/2016/7/layout/VerticalSolidActionList"/>
    <dgm:cxn modelId="{5BE82E0D-112B-4D0D-9AAE-4A887A2DC157}" type="presParOf" srcId="{6FDE1844-4C6C-44B3-AC18-0E802B6C30BE}" destId="{567E8A1D-ADF2-414C-B39A-F01CC838CBFF}" srcOrd="6" destOrd="0" presId="urn:microsoft.com/office/officeart/2016/7/layout/VerticalSolidActionList"/>
    <dgm:cxn modelId="{D2E2EBE4-28DE-4897-8CF8-BDA6B3162F9D}" type="presParOf" srcId="{567E8A1D-ADF2-414C-B39A-F01CC838CBFF}" destId="{1EA27DD6-C190-4547-9A8F-5102E88B3F81}" srcOrd="0" destOrd="0" presId="urn:microsoft.com/office/officeart/2016/7/layout/VerticalSolidActionList"/>
    <dgm:cxn modelId="{FE99E0B7-8C66-4EFD-8ED5-58C187BADE64}" type="presParOf" srcId="{567E8A1D-ADF2-414C-B39A-F01CC838CBFF}" destId="{B4B37D7B-A3D4-4AA5-AEE6-C7B0FA2BB99B}" srcOrd="1" destOrd="0" presId="urn:microsoft.com/office/officeart/2016/7/layout/VerticalSolidActionList"/>
    <dgm:cxn modelId="{0785E9BE-FAB3-473B-BA97-37280D05358F}" type="presParOf" srcId="{6FDE1844-4C6C-44B3-AC18-0E802B6C30BE}" destId="{7B9AD4D9-24EE-41E4-A124-352400850FDE}" srcOrd="7" destOrd="0" presId="urn:microsoft.com/office/officeart/2016/7/layout/VerticalSolidActionList"/>
    <dgm:cxn modelId="{F5908ADD-522B-4623-BAAF-2E39DC9DBCB4}" type="presParOf" srcId="{6FDE1844-4C6C-44B3-AC18-0E802B6C30BE}" destId="{DA15BE4D-43FB-42D5-856D-1F4A81C919F2}" srcOrd="8" destOrd="0" presId="urn:microsoft.com/office/officeart/2016/7/layout/VerticalSolidActionList"/>
    <dgm:cxn modelId="{6CE925F1-4045-4145-A6B3-F957633B6878}" type="presParOf" srcId="{DA15BE4D-43FB-42D5-856D-1F4A81C919F2}" destId="{A85719F3-5050-40A8-B590-3BC69D9D6C83}" srcOrd="0" destOrd="0" presId="urn:microsoft.com/office/officeart/2016/7/layout/VerticalSolidActionList"/>
    <dgm:cxn modelId="{351D00B5-79FB-417B-8DAA-A8BE72E7C338}" type="presParOf" srcId="{DA15BE4D-43FB-42D5-856D-1F4A81C919F2}" destId="{BE8FC05A-A361-4E6B-AE68-C46D5963A175}" srcOrd="1" destOrd="0" presId="urn:microsoft.com/office/officeart/2016/7/layout/VerticalSolidActionList"/>
    <dgm:cxn modelId="{2BC9BC2E-C154-4F5C-9A5E-207C622A69F7}" type="presParOf" srcId="{6FDE1844-4C6C-44B3-AC18-0E802B6C30BE}" destId="{0561FEA0-A8B9-40EA-8FF7-C30A1BDECB1A}" srcOrd="9" destOrd="0" presId="urn:microsoft.com/office/officeart/2016/7/layout/VerticalSolidActionList"/>
    <dgm:cxn modelId="{DEFF1686-CD9A-49E4-8F59-52BA188FFF8E}" type="presParOf" srcId="{6FDE1844-4C6C-44B3-AC18-0E802B6C30BE}" destId="{07576969-0C8E-41AC-86D0-9E0070B6028D}" srcOrd="10" destOrd="0" presId="urn:microsoft.com/office/officeart/2016/7/layout/VerticalSolidActionList"/>
    <dgm:cxn modelId="{4B3BE3B2-C4F8-4125-B0FF-EA870AEF2ADF}" type="presParOf" srcId="{07576969-0C8E-41AC-86D0-9E0070B6028D}" destId="{D9755B00-17F0-4113-A23D-446F1599BD0E}" srcOrd="0" destOrd="0" presId="urn:microsoft.com/office/officeart/2016/7/layout/VerticalSolidActionList"/>
    <dgm:cxn modelId="{9935E912-ABBF-454F-872B-5DB7117E30D1}" type="presParOf" srcId="{07576969-0C8E-41AC-86D0-9E0070B6028D}" destId="{CE6F1B1D-840C-48ED-AD9F-3729C4C71519}"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D340D1-2814-48D1-B5F0-D7FFB0DFD551}">
      <dsp:nvSpPr>
        <dsp:cNvPr id="0" name=""/>
        <dsp:cNvSpPr/>
      </dsp:nvSpPr>
      <dsp:spPr>
        <a:xfrm>
          <a:off x="10090" y="588079"/>
          <a:ext cx="3426543" cy="1027963"/>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773" tIns="270773" rIns="270773" bIns="270773" numCol="1" spcCol="1270" anchor="ctr" anchorCtr="0">
          <a:noAutofit/>
        </a:bodyPr>
        <a:lstStyle/>
        <a:p>
          <a:pPr lvl="0" algn="ctr" defTabSz="1511300">
            <a:lnSpc>
              <a:spcPct val="90000"/>
            </a:lnSpc>
            <a:spcBef>
              <a:spcPct val="0"/>
            </a:spcBef>
            <a:spcAft>
              <a:spcPct val="35000"/>
            </a:spcAft>
          </a:pPr>
          <a:r>
            <a:rPr lang="en-US" sz="3400" kern="1200"/>
            <a:t>Reduce</a:t>
          </a:r>
        </a:p>
      </dsp:txBody>
      <dsp:txXfrm>
        <a:off x="10090" y="588079"/>
        <a:ext cx="3426543" cy="1027963"/>
      </dsp:txXfrm>
    </dsp:sp>
    <dsp:sp modelId="{323A195B-5D81-450B-BB14-C2D8D4D1E7CA}">
      <dsp:nvSpPr>
        <dsp:cNvPr id="0" name=""/>
        <dsp:cNvSpPr/>
      </dsp:nvSpPr>
      <dsp:spPr>
        <a:xfrm>
          <a:off x="10090" y="1616042"/>
          <a:ext cx="3426543" cy="147254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8466" tIns="338466" rIns="338466" bIns="338466" numCol="1" spcCol="1270" anchor="t" anchorCtr="0">
          <a:noAutofit/>
        </a:bodyPr>
        <a:lstStyle/>
        <a:p>
          <a:pPr lvl="0" algn="l" defTabSz="488950">
            <a:lnSpc>
              <a:spcPct val="90000"/>
            </a:lnSpc>
            <a:spcBef>
              <a:spcPct val="0"/>
            </a:spcBef>
            <a:spcAft>
              <a:spcPct val="35000"/>
            </a:spcAft>
          </a:pPr>
          <a:r>
            <a:rPr lang="en-US" sz="1100" kern="1200"/>
            <a:t>Objective 1: Reduce vulnerability by decreasing sensitivity to climate impacts through alleviating the conditions that make high-risk populations more vulnerable to health-related climate impacts.</a:t>
          </a:r>
        </a:p>
      </dsp:txBody>
      <dsp:txXfrm>
        <a:off x="10090" y="1616042"/>
        <a:ext cx="3426543" cy="1472549"/>
      </dsp:txXfrm>
    </dsp:sp>
    <dsp:sp modelId="{4F32DC86-57CD-486D-97CD-54DC1911D4A2}">
      <dsp:nvSpPr>
        <dsp:cNvPr id="0" name=""/>
        <dsp:cNvSpPr/>
      </dsp:nvSpPr>
      <dsp:spPr>
        <a:xfrm>
          <a:off x="3544528" y="588079"/>
          <a:ext cx="3426543" cy="1027963"/>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773" tIns="270773" rIns="270773" bIns="270773" numCol="1" spcCol="1270" anchor="ctr" anchorCtr="0">
          <a:noAutofit/>
        </a:bodyPr>
        <a:lstStyle/>
        <a:p>
          <a:pPr lvl="0" algn="ctr" defTabSz="1511300">
            <a:lnSpc>
              <a:spcPct val="90000"/>
            </a:lnSpc>
            <a:spcBef>
              <a:spcPct val="0"/>
            </a:spcBef>
            <a:spcAft>
              <a:spcPct val="35000"/>
            </a:spcAft>
          </a:pPr>
          <a:r>
            <a:rPr lang="en-US" sz="3400" kern="1200"/>
            <a:t>Increase</a:t>
          </a:r>
        </a:p>
      </dsp:txBody>
      <dsp:txXfrm>
        <a:off x="3544528" y="588079"/>
        <a:ext cx="3426543" cy="1027963"/>
      </dsp:txXfrm>
    </dsp:sp>
    <dsp:sp modelId="{D9AA8B00-32BD-48BB-8208-BCFC209DF88D}">
      <dsp:nvSpPr>
        <dsp:cNvPr id="0" name=""/>
        <dsp:cNvSpPr/>
      </dsp:nvSpPr>
      <dsp:spPr>
        <a:xfrm>
          <a:off x="3544528" y="1616042"/>
          <a:ext cx="3426543" cy="1472549"/>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8466" tIns="338466" rIns="338466" bIns="338466" numCol="1" spcCol="1270" anchor="t" anchorCtr="0">
          <a:noAutofit/>
        </a:bodyPr>
        <a:lstStyle/>
        <a:p>
          <a:pPr lvl="0" algn="l" defTabSz="488950">
            <a:lnSpc>
              <a:spcPct val="90000"/>
            </a:lnSpc>
            <a:spcBef>
              <a:spcPct val="0"/>
            </a:spcBef>
            <a:spcAft>
              <a:spcPct val="35000"/>
            </a:spcAft>
          </a:pPr>
          <a:r>
            <a:rPr lang="en-US" sz="1100" kern="1200"/>
            <a:t>Objective 2: Increase at-risk Canadians’ ability to monitor and intervene to reduce their vulnerability to the health impacts of a climate-related hazard.</a:t>
          </a:r>
        </a:p>
      </dsp:txBody>
      <dsp:txXfrm>
        <a:off x="3544528" y="1616042"/>
        <a:ext cx="3426543" cy="1472549"/>
      </dsp:txXfrm>
    </dsp:sp>
    <dsp:sp modelId="{3F974AA2-07C3-474A-A95D-1DB06EC8B1F2}">
      <dsp:nvSpPr>
        <dsp:cNvPr id="0" name=""/>
        <dsp:cNvSpPr/>
      </dsp:nvSpPr>
      <dsp:spPr>
        <a:xfrm>
          <a:off x="7078966" y="588079"/>
          <a:ext cx="3426543" cy="1027963"/>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773" tIns="270773" rIns="270773" bIns="270773" numCol="1" spcCol="1270" anchor="ctr" anchorCtr="0">
          <a:noAutofit/>
        </a:bodyPr>
        <a:lstStyle/>
        <a:p>
          <a:pPr lvl="0" algn="ctr" defTabSz="1511300">
            <a:lnSpc>
              <a:spcPct val="90000"/>
            </a:lnSpc>
            <a:spcBef>
              <a:spcPct val="0"/>
            </a:spcBef>
            <a:spcAft>
              <a:spcPct val="35000"/>
            </a:spcAft>
          </a:pPr>
          <a:r>
            <a:rPr lang="en-US" sz="3400" kern="1200"/>
            <a:t>Ensure</a:t>
          </a:r>
        </a:p>
      </dsp:txBody>
      <dsp:txXfrm>
        <a:off x="7078966" y="588079"/>
        <a:ext cx="3426543" cy="1027963"/>
      </dsp:txXfrm>
    </dsp:sp>
    <dsp:sp modelId="{03EDE8A4-62EC-4EB1-B296-D618FBE9AB60}">
      <dsp:nvSpPr>
        <dsp:cNvPr id="0" name=""/>
        <dsp:cNvSpPr/>
      </dsp:nvSpPr>
      <dsp:spPr>
        <a:xfrm>
          <a:off x="7078966" y="1616042"/>
          <a:ext cx="3426543" cy="1472549"/>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8466" tIns="338466" rIns="338466" bIns="338466" numCol="1" spcCol="1270" anchor="t" anchorCtr="0">
          <a:noAutofit/>
        </a:bodyPr>
        <a:lstStyle/>
        <a:p>
          <a:pPr lvl="0" algn="l" defTabSz="488950">
            <a:lnSpc>
              <a:spcPct val="90000"/>
            </a:lnSpc>
            <a:spcBef>
              <a:spcPct val="0"/>
            </a:spcBef>
            <a:spcAft>
              <a:spcPct val="35000"/>
            </a:spcAft>
          </a:pPr>
          <a:r>
            <a:rPr lang="en-US" sz="1100" kern="1200"/>
            <a:t>Objective 3: Ensure adequate responses to health-related climate impacts for those for whom the climate hazard could not be eliminated.</a:t>
          </a:r>
        </a:p>
      </dsp:txBody>
      <dsp:txXfrm>
        <a:off x="7078966" y="1616042"/>
        <a:ext cx="3426543" cy="14725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2FB0D7-776A-4A7D-9080-0AE2A6D72D04}">
      <dsp:nvSpPr>
        <dsp:cNvPr id="0" name=""/>
        <dsp:cNvSpPr/>
      </dsp:nvSpPr>
      <dsp:spPr>
        <a:xfrm>
          <a:off x="393" y="407599"/>
          <a:ext cx="1098562" cy="1098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25FDD77-DAD6-447B-A1FC-8581EE89D5F1}">
      <dsp:nvSpPr>
        <dsp:cNvPr id="0" name=""/>
        <dsp:cNvSpPr/>
      </dsp:nvSpPr>
      <dsp:spPr>
        <a:xfrm>
          <a:off x="393" y="1646590"/>
          <a:ext cx="3138750" cy="877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622300">
            <a:lnSpc>
              <a:spcPct val="100000"/>
            </a:lnSpc>
            <a:spcBef>
              <a:spcPct val="0"/>
            </a:spcBef>
            <a:spcAft>
              <a:spcPct val="35000"/>
            </a:spcAft>
            <a:defRPr b="1"/>
          </a:pPr>
          <a:r>
            <a:rPr lang="en-US" sz="1400" kern="1200"/>
            <a:t>Proportion of climate change vulnerability assessments that consider high-risk populations (i.e., high-risk populations as identified by the Canadian Red Cross).</a:t>
          </a:r>
        </a:p>
      </dsp:txBody>
      <dsp:txXfrm>
        <a:off x="393" y="1646590"/>
        <a:ext cx="3138750" cy="877078"/>
      </dsp:txXfrm>
    </dsp:sp>
    <dsp:sp modelId="{1C526B4E-8BBE-4CAA-81FF-0141D47A3408}">
      <dsp:nvSpPr>
        <dsp:cNvPr id="0" name=""/>
        <dsp:cNvSpPr/>
      </dsp:nvSpPr>
      <dsp:spPr>
        <a:xfrm>
          <a:off x="393" y="2588983"/>
          <a:ext cx="3138750" cy="1084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488950">
            <a:lnSpc>
              <a:spcPct val="100000"/>
            </a:lnSpc>
            <a:spcBef>
              <a:spcPct val="0"/>
            </a:spcBef>
            <a:spcAft>
              <a:spcPct val="35000"/>
            </a:spcAft>
          </a:pPr>
          <a:r>
            <a:rPr lang="en-US" sz="1100" b="1" kern="1200"/>
            <a:t>Baseline:</a:t>
          </a:r>
          <a:r>
            <a:rPr lang="en-US" sz="1100" kern="1200"/>
            <a:t> Current number of completed climate change and health vulnerability and adaptation assessments.</a:t>
          </a:r>
        </a:p>
        <a:p>
          <a:pPr marL="57150" lvl="1" indent="-57150" algn="l" defTabSz="488950">
            <a:lnSpc>
              <a:spcPct val="90000"/>
            </a:lnSpc>
            <a:spcBef>
              <a:spcPct val="0"/>
            </a:spcBef>
            <a:spcAft>
              <a:spcPct val="15000"/>
            </a:spcAft>
            <a:buChar char="••"/>
          </a:pPr>
          <a:r>
            <a:rPr lang="en-US" sz="1100" kern="1200"/>
            <a:t>New Brunswick is working on an assessment</a:t>
          </a:r>
        </a:p>
        <a:p>
          <a:pPr marL="57150" lvl="1" indent="-57150" algn="l" defTabSz="488950">
            <a:lnSpc>
              <a:spcPct val="90000"/>
            </a:lnSpc>
            <a:spcBef>
              <a:spcPct val="0"/>
            </a:spcBef>
            <a:spcAft>
              <a:spcPct val="15000"/>
            </a:spcAft>
            <a:buChar char="••"/>
          </a:pPr>
          <a:r>
            <a:rPr lang="en-US" sz="1100" kern="1200"/>
            <a:t>ADD Number of community adaptation plans that include health and vulnerability assessment</a:t>
          </a:r>
        </a:p>
      </dsp:txBody>
      <dsp:txXfrm>
        <a:off x="393" y="2588983"/>
        <a:ext cx="3138750" cy="1084391"/>
      </dsp:txXfrm>
    </dsp:sp>
    <dsp:sp modelId="{F00958B8-03C1-402C-B255-13AA7943824E}">
      <dsp:nvSpPr>
        <dsp:cNvPr id="0" name=""/>
        <dsp:cNvSpPr/>
      </dsp:nvSpPr>
      <dsp:spPr>
        <a:xfrm>
          <a:off x="3688425" y="407599"/>
          <a:ext cx="1098562" cy="1098562"/>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AF9AE68-1FD6-46CB-A1B5-64E8552077E5}">
      <dsp:nvSpPr>
        <dsp:cNvPr id="0" name=""/>
        <dsp:cNvSpPr/>
      </dsp:nvSpPr>
      <dsp:spPr>
        <a:xfrm>
          <a:off x="3688425" y="1646590"/>
          <a:ext cx="3138750" cy="877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622300">
            <a:lnSpc>
              <a:spcPct val="100000"/>
            </a:lnSpc>
            <a:spcBef>
              <a:spcPct val="0"/>
            </a:spcBef>
            <a:spcAft>
              <a:spcPct val="35000"/>
            </a:spcAft>
            <a:defRPr b="1"/>
          </a:pPr>
          <a:r>
            <a:rPr lang="en-US" sz="1400" kern="1200"/>
            <a:t>Percentage of high-risk Canadians living in hazard areas with social support and response systems in place.</a:t>
          </a:r>
        </a:p>
      </dsp:txBody>
      <dsp:txXfrm>
        <a:off x="3688425" y="1646590"/>
        <a:ext cx="3138750" cy="877078"/>
      </dsp:txXfrm>
    </dsp:sp>
    <dsp:sp modelId="{9902539F-5FC8-4B7D-9F89-F057A37560EA}">
      <dsp:nvSpPr>
        <dsp:cNvPr id="0" name=""/>
        <dsp:cNvSpPr/>
      </dsp:nvSpPr>
      <dsp:spPr>
        <a:xfrm>
          <a:off x="3688425" y="2588983"/>
          <a:ext cx="3138750" cy="1084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488950">
            <a:lnSpc>
              <a:spcPct val="100000"/>
            </a:lnSpc>
            <a:spcBef>
              <a:spcPct val="0"/>
            </a:spcBef>
            <a:spcAft>
              <a:spcPct val="35000"/>
            </a:spcAft>
          </a:pPr>
          <a:r>
            <a:rPr lang="en-US" sz="1100" b="1" kern="1200"/>
            <a:t>Baseline:</a:t>
          </a:r>
          <a:r>
            <a:rPr lang="en-US" sz="1100" kern="1200"/>
            <a:t> Climate risk mapping, identification of high-risk Canadians, demonstration of social support levels.</a:t>
          </a:r>
        </a:p>
      </dsp:txBody>
      <dsp:txXfrm>
        <a:off x="3688425" y="2588983"/>
        <a:ext cx="3138750" cy="1084391"/>
      </dsp:txXfrm>
    </dsp:sp>
    <dsp:sp modelId="{2FEFBB26-92BF-40A1-9FF0-2905A01DFF16}">
      <dsp:nvSpPr>
        <dsp:cNvPr id="0" name=""/>
        <dsp:cNvSpPr/>
      </dsp:nvSpPr>
      <dsp:spPr>
        <a:xfrm>
          <a:off x="7376456" y="407599"/>
          <a:ext cx="1098562" cy="10985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CDF4AA2-DBB9-4776-9C6C-306D6B16D4B9}">
      <dsp:nvSpPr>
        <dsp:cNvPr id="0" name=""/>
        <dsp:cNvSpPr/>
      </dsp:nvSpPr>
      <dsp:spPr>
        <a:xfrm>
          <a:off x="7376456" y="1646590"/>
          <a:ext cx="3138750" cy="877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622300">
            <a:lnSpc>
              <a:spcPct val="100000"/>
            </a:lnSpc>
            <a:spcBef>
              <a:spcPct val="0"/>
            </a:spcBef>
            <a:spcAft>
              <a:spcPct val="35000"/>
            </a:spcAft>
            <a:defRPr b="1"/>
          </a:pPr>
          <a:r>
            <a:rPr lang="en-US" sz="1400" kern="1200"/>
            <a:t>Percentage of Canadians living on low incomes in climate hazard areas </a:t>
          </a:r>
        </a:p>
      </dsp:txBody>
      <dsp:txXfrm>
        <a:off x="7376456" y="1646590"/>
        <a:ext cx="3138750" cy="877078"/>
      </dsp:txXfrm>
    </dsp:sp>
    <dsp:sp modelId="{69577D7A-9B74-4D24-9422-D6D96EE49DF3}">
      <dsp:nvSpPr>
        <dsp:cNvPr id="0" name=""/>
        <dsp:cNvSpPr/>
      </dsp:nvSpPr>
      <dsp:spPr>
        <a:xfrm>
          <a:off x="7376456" y="2588983"/>
          <a:ext cx="3138750" cy="1084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488950">
            <a:lnSpc>
              <a:spcPct val="100000"/>
            </a:lnSpc>
            <a:spcBef>
              <a:spcPct val="0"/>
            </a:spcBef>
            <a:spcAft>
              <a:spcPct val="35000"/>
            </a:spcAft>
          </a:pPr>
          <a:r>
            <a:rPr lang="en-US" sz="1100" b="1" kern="1200"/>
            <a:t>Baseline:</a:t>
          </a:r>
          <a:r>
            <a:rPr lang="en-US" sz="1100" kern="1200"/>
            <a:t> Median household income, climate hazard risk maps (e.g., flooding, wildfire, storm surge, etc.), and number of low-income households. </a:t>
          </a:r>
        </a:p>
      </dsp:txBody>
      <dsp:txXfrm>
        <a:off x="7376456" y="2588983"/>
        <a:ext cx="3138750" cy="10843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EFBB26-92BF-40A1-9FF0-2905A01DFF16}">
      <dsp:nvSpPr>
        <dsp:cNvPr id="0" name=""/>
        <dsp:cNvSpPr/>
      </dsp:nvSpPr>
      <dsp:spPr>
        <a:xfrm>
          <a:off x="393" y="370423"/>
          <a:ext cx="1098562" cy="1098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DF4AA2-DBB9-4776-9C6C-306D6B16D4B9}">
      <dsp:nvSpPr>
        <dsp:cNvPr id="0" name=""/>
        <dsp:cNvSpPr/>
      </dsp:nvSpPr>
      <dsp:spPr>
        <a:xfrm>
          <a:off x="393" y="1612611"/>
          <a:ext cx="3138750" cy="66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622300">
            <a:lnSpc>
              <a:spcPct val="100000"/>
            </a:lnSpc>
            <a:spcBef>
              <a:spcPct val="0"/>
            </a:spcBef>
            <a:spcAft>
              <a:spcPct val="35000"/>
            </a:spcAft>
            <a:defRPr b="1"/>
          </a:pPr>
          <a:r>
            <a:rPr lang="en-US" sz="1400" b="1" kern="1200" dirty="0">
              <a:latin typeface="Calibri"/>
              <a:cs typeface="Calibri"/>
            </a:rPr>
            <a:t>Percentage of Canadians living on low incomes in climate hazard areas </a:t>
          </a:r>
          <a:endParaRPr lang="en-US" sz="1400" b="1" i="0" u="none" strike="noStrike" kern="1200" cap="none" baseline="0" noProof="0" dirty="0">
            <a:solidFill>
              <a:srgbClr val="010000"/>
            </a:solidFill>
            <a:latin typeface="Calibri"/>
            <a:cs typeface="Calibri"/>
          </a:endParaRPr>
        </a:p>
      </dsp:txBody>
      <dsp:txXfrm>
        <a:off x="393" y="1612611"/>
        <a:ext cx="3138750" cy="662080"/>
      </dsp:txXfrm>
    </dsp:sp>
    <dsp:sp modelId="{69577D7A-9B74-4D24-9422-D6D96EE49DF3}">
      <dsp:nvSpPr>
        <dsp:cNvPr id="0" name=""/>
        <dsp:cNvSpPr/>
      </dsp:nvSpPr>
      <dsp:spPr>
        <a:xfrm>
          <a:off x="393" y="2341494"/>
          <a:ext cx="3138750" cy="13690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488950">
            <a:lnSpc>
              <a:spcPct val="100000"/>
            </a:lnSpc>
            <a:spcBef>
              <a:spcPct val="0"/>
            </a:spcBef>
            <a:spcAft>
              <a:spcPct val="35000"/>
            </a:spcAft>
          </a:pPr>
          <a:r>
            <a:rPr lang="en-US" sz="1100" b="1" kern="1200" dirty="0">
              <a:latin typeface="Calibri"/>
              <a:cs typeface="Calibri"/>
            </a:rPr>
            <a:t>Baseline:</a:t>
          </a:r>
          <a:r>
            <a:rPr lang="en-US" sz="1100" kern="1200" dirty="0">
              <a:latin typeface="Calibri"/>
              <a:cs typeface="Calibri"/>
            </a:rPr>
            <a:t> Median household income, climate hazard risk maps (e.g., flooding, wildfire, storm surge, etc.), and number of low-income households. </a:t>
          </a:r>
        </a:p>
        <a:p>
          <a:pPr lvl="0" algn="l" defTabSz="488950">
            <a:lnSpc>
              <a:spcPct val="100000"/>
            </a:lnSpc>
            <a:spcBef>
              <a:spcPct val="0"/>
            </a:spcBef>
            <a:spcAft>
              <a:spcPct val="35000"/>
            </a:spcAft>
            <a:defRPr b="1"/>
          </a:pPr>
          <a:endParaRPr lang="en-US" sz="1100" b="0" kern="1200" dirty="0">
            <a:latin typeface="Calibri"/>
            <a:cs typeface="Calibri"/>
          </a:endParaRPr>
        </a:p>
      </dsp:txBody>
      <dsp:txXfrm>
        <a:off x="393" y="2341494"/>
        <a:ext cx="3138750" cy="1369056"/>
      </dsp:txXfrm>
    </dsp:sp>
    <dsp:sp modelId="{8AA20735-848B-41AF-B79A-BC6F7D3B41F4}">
      <dsp:nvSpPr>
        <dsp:cNvPr id="0" name=""/>
        <dsp:cNvSpPr/>
      </dsp:nvSpPr>
      <dsp:spPr>
        <a:xfrm>
          <a:off x="3688425" y="370423"/>
          <a:ext cx="1098562" cy="109856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9A2290-2D20-4054-8F5F-BBE634F55304}">
      <dsp:nvSpPr>
        <dsp:cNvPr id="0" name=""/>
        <dsp:cNvSpPr/>
      </dsp:nvSpPr>
      <dsp:spPr>
        <a:xfrm>
          <a:off x="3688425" y="1612611"/>
          <a:ext cx="3138750" cy="66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622300" rtl="0">
            <a:lnSpc>
              <a:spcPct val="100000"/>
            </a:lnSpc>
            <a:spcBef>
              <a:spcPct val="0"/>
            </a:spcBef>
            <a:spcAft>
              <a:spcPct val="35000"/>
            </a:spcAft>
            <a:defRPr b="1"/>
          </a:pPr>
          <a:r>
            <a:rPr lang="en-US" sz="1400" kern="1200" dirty="0">
              <a:latin typeface="Calibri"/>
              <a:cs typeface="Calibri"/>
            </a:rPr>
            <a:t>Area covered by surveillance programs for water-food- and vector-borne diseases.</a:t>
          </a:r>
          <a:endParaRPr lang="en-US" sz="1400" kern="1200" dirty="0"/>
        </a:p>
      </dsp:txBody>
      <dsp:txXfrm>
        <a:off x="3688425" y="1612611"/>
        <a:ext cx="3138750" cy="662080"/>
      </dsp:txXfrm>
    </dsp:sp>
    <dsp:sp modelId="{4E197CFB-30DF-4BC6-BAE3-89B11A558C27}">
      <dsp:nvSpPr>
        <dsp:cNvPr id="0" name=""/>
        <dsp:cNvSpPr/>
      </dsp:nvSpPr>
      <dsp:spPr>
        <a:xfrm>
          <a:off x="3688425" y="2341494"/>
          <a:ext cx="3138750" cy="13690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488950">
            <a:lnSpc>
              <a:spcPct val="100000"/>
            </a:lnSpc>
            <a:spcBef>
              <a:spcPct val="0"/>
            </a:spcBef>
            <a:spcAft>
              <a:spcPct val="35000"/>
            </a:spcAft>
          </a:pPr>
          <a:r>
            <a:rPr lang="en-US" sz="1100" b="1" kern="1200" dirty="0">
              <a:latin typeface="Calibri"/>
              <a:cs typeface="Calibri"/>
            </a:rPr>
            <a:t>Baseline:</a:t>
          </a:r>
          <a:r>
            <a:rPr lang="en-US" sz="1100" kern="1200" dirty="0">
              <a:latin typeface="Calibri"/>
              <a:cs typeface="Calibri"/>
            </a:rPr>
            <a:t> Establishing the baseline for this indicator will require an analysis of all federal, provincial/territorial, and local/regional surveillance systems to identify what proportion of Canada’s area is currently served by water-, food-, and vector-borne diseases surveillance programs that can be associated with climate change. </a:t>
          </a:r>
          <a:endParaRPr lang="en-US" sz="1100" kern="1200" dirty="0">
            <a:latin typeface="Calibri Light" panose="020F0302020204030204"/>
            <a:cs typeface="Calibri Light" panose="020F0302020204030204"/>
          </a:endParaRPr>
        </a:p>
      </dsp:txBody>
      <dsp:txXfrm>
        <a:off x="3688425" y="2341494"/>
        <a:ext cx="3138750" cy="1369056"/>
      </dsp:txXfrm>
    </dsp:sp>
    <dsp:sp modelId="{188EA405-C1C3-4C10-A6BF-C1A600119589}">
      <dsp:nvSpPr>
        <dsp:cNvPr id="0" name=""/>
        <dsp:cNvSpPr/>
      </dsp:nvSpPr>
      <dsp:spPr>
        <a:xfrm>
          <a:off x="7376456" y="370423"/>
          <a:ext cx="1098562" cy="109856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FBE761-B204-4D8A-82B2-CDC3562901BA}">
      <dsp:nvSpPr>
        <dsp:cNvPr id="0" name=""/>
        <dsp:cNvSpPr/>
      </dsp:nvSpPr>
      <dsp:spPr>
        <a:xfrm>
          <a:off x="7376456" y="1612611"/>
          <a:ext cx="3138750" cy="66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622300">
            <a:lnSpc>
              <a:spcPct val="100000"/>
            </a:lnSpc>
            <a:spcBef>
              <a:spcPct val="0"/>
            </a:spcBef>
            <a:spcAft>
              <a:spcPct val="35000"/>
            </a:spcAft>
            <a:defRPr b="1"/>
          </a:pPr>
          <a:r>
            <a:rPr lang="en-US" sz="1400" b="1" kern="1200" dirty="0">
              <a:latin typeface="Calibri"/>
              <a:cs typeface="Calibri"/>
            </a:rPr>
            <a:t>Number of culturally-appropriate programs that identify mental health effects resulting from climate hazards.</a:t>
          </a:r>
          <a:endParaRPr lang="en-US" sz="1400" b="1" kern="1200" dirty="0"/>
        </a:p>
      </dsp:txBody>
      <dsp:txXfrm>
        <a:off x="7376456" y="1612611"/>
        <a:ext cx="3138750" cy="662080"/>
      </dsp:txXfrm>
    </dsp:sp>
    <dsp:sp modelId="{F310CB02-55CC-44FE-B73D-362463E5A059}">
      <dsp:nvSpPr>
        <dsp:cNvPr id="0" name=""/>
        <dsp:cNvSpPr/>
      </dsp:nvSpPr>
      <dsp:spPr>
        <a:xfrm>
          <a:off x="7376456" y="2341494"/>
          <a:ext cx="3138750" cy="13690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488950">
            <a:lnSpc>
              <a:spcPct val="100000"/>
            </a:lnSpc>
            <a:spcBef>
              <a:spcPct val="0"/>
            </a:spcBef>
            <a:spcAft>
              <a:spcPct val="35000"/>
            </a:spcAft>
          </a:pPr>
          <a:r>
            <a:rPr lang="en-US" sz="1100" b="1" kern="1200" dirty="0">
              <a:latin typeface="Calibri"/>
              <a:cs typeface="Calibri"/>
            </a:rPr>
            <a:t>Baseline:</a:t>
          </a:r>
          <a:r>
            <a:rPr lang="en-US" sz="1100" kern="1200" dirty="0">
              <a:latin typeface="Calibri"/>
              <a:cs typeface="Calibri"/>
            </a:rPr>
            <a:t> Develop definition of ‘mental health programs,’ ‘culturally-appropriate,’ and ‘climate change risks to mental health;’ current number of mental health programs in Canada; current number of mental health programs in Canada that are culturally-appropriate; and current number of mental health programs in Canada that identify climate change risks to mental health.</a:t>
          </a:r>
          <a:endParaRPr lang="en-US" sz="1100" kern="1200" dirty="0"/>
        </a:p>
      </dsp:txBody>
      <dsp:txXfrm>
        <a:off x="7376456" y="2341494"/>
        <a:ext cx="3138750" cy="13690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2FB0D7-776A-4A7D-9080-0AE2A6D72D04}">
      <dsp:nvSpPr>
        <dsp:cNvPr id="0" name=""/>
        <dsp:cNvSpPr/>
      </dsp:nvSpPr>
      <dsp:spPr>
        <a:xfrm>
          <a:off x="559800" y="221832"/>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25FDD77-DAD6-447B-A1FC-8581EE89D5F1}">
      <dsp:nvSpPr>
        <dsp:cNvPr id="0" name=""/>
        <dsp:cNvSpPr/>
      </dsp:nvSpPr>
      <dsp:spPr>
        <a:xfrm>
          <a:off x="559800" y="1890236"/>
          <a:ext cx="4320000" cy="870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622300">
            <a:lnSpc>
              <a:spcPct val="100000"/>
            </a:lnSpc>
            <a:spcBef>
              <a:spcPct val="0"/>
            </a:spcBef>
            <a:spcAft>
              <a:spcPct val="35000"/>
            </a:spcAft>
            <a:defRPr b="1"/>
          </a:pPr>
          <a:r>
            <a:rPr lang="en-US" sz="1400" b="1" kern="1200" dirty="0"/>
            <a:t>Number of health care practitioners trained to identify and respond to climate-related health effects (including doctors, nurses, social workers, first responders, pharmacists, etc.) </a:t>
          </a:r>
          <a:endParaRPr lang="en-US" sz="1400" b="1" i="0" u="none" strike="noStrike" kern="1200" cap="none" baseline="0" noProof="0" dirty="0"/>
        </a:p>
      </dsp:txBody>
      <dsp:txXfrm>
        <a:off x="559800" y="1890236"/>
        <a:ext cx="4320000" cy="870750"/>
      </dsp:txXfrm>
    </dsp:sp>
    <dsp:sp modelId="{1C526B4E-8BBE-4CAA-81FF-0141D47A3408}">
      <dsp:nvSpPr>
        <dsp:cNvPr id="0" name=""/>
        <dsp:cNvSpPr/>
      </dsp:nvSpPr>
      <dsp:spPr>
        <a:xfrm>
          <a:off x="559800" y="2833732"/>
          <a:ext cx="4320000" cy="1025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488950">
            <a:lnSpc>
              <a:spcPct val="100000"/>
            </a:lnSpc>
            <a:spcBef>
              <a:spcPct val="0"/>
            </a:spcBef>
            <a:spcAft>
              <a:spcPct val="35000"/>
            </a:spcAft>
          </a:pPr>
          <a:r>
            <a:rPr lang="en-US" sz="1100" b="0" kern="1200" dirty="0"/>
            <a:t>Baseline:</a:t>
          </a:r>
          <a:r>
            <a:rPr lang="en-US" sz="1100" kern="1200" dirty="0"/>
            <a:t> The current baseline status of the number of health care practitioners trained to identify climate change health effects can be established through a survey administered in partnership with the relevant professional colleges, associations and providers of post-secondary education. </a:t>
          </a:r>
        </a:p>
      </dsp:txBody>
      <dsp:txXfrm>
        <a:off x="559800" y="2833732"/>
        <a:ext cx="4320000" cy="1025409"/>
      </dsp:txXfrm>
    </dsp:sp>
    <dsp:sp modelId="{F5849228-2A28-4388-926E-1C1DBBBFAB65}">
      <dsp:nvSpPr>
        <dsp:cNvPr id="0" name=""/>
        <dsp:cNvSpPr/>
      </dsp:nvSpPr>
      <dsp:spPr>
        <a:xfrm>
          <a:off x="5635800" y="221832"/>
          <a:ext cx="1512000" cy="1512000"/>
        </a:xfrm>
        <a:prstGeom prst="rect">
          <a:avLst/>
        </a:prstGeom>
        <a:solidFill>
          <a:schemeClr val="dk2">
            <a:hueOff val="0"/>
            <a:satOff val="0"/>
            <a:lumOff val="0"/>
            <a:alphaOff val="0"/>
          </a:schemeClr>
        </a:solidFill>
        <a:ln w="12700" cap="flat" cmpd="sng" algn="ctr">
          <a:solidFill>
            <a:schemeClr val="lt2">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5C86A6-F7EE-47D9-81A7-8BFBBA5CA953}">
      <dsp:nvSpPr>
        <dsp:cNvPr id="0" name=""/>
        <dsp:cNvSpPr/>
      </dsp:nvSpPr>
      <dsp:spPr>
        <a:xfrm>
          <a:off x="5635800" y="1890236"/>
          <a:ext cx="4320000" cy="870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622300">
            <a:lnSpc>
              <a:spcPct val="100000"/>
            </a:lnSpc>
            <a:spcBef>
              <a:spcPct val="0"/>
            </a:spcBef>
            <a:spcAft>
              <a:spcPct val="35000"/>
            </a:spcAft>
            <a:defRPr b="1"/>
          </a:pPr>
          <a:r>
            <a:rPr lang="en-US" sz="1400" kern="1200" dirty="0"/>
            <a:t>Number of first responder support programs capable </a:t>
          </a:r>
          <a:r>
            <a:rPr lang="en-US" sz="1400" b="0" kern="1200" dirty="0"/>
            <a:t>of addressing the physical and mental stresses associated with climate-related hazards.</a:t>
          </a:r>
        </a:p>
      </dsp:txBody>
      <dsp:txXfrm>
        <a:off x="5635800" y="1890236"/>
        <a:ext cx="4320000" cy="870750"/>
      </dsp:txXfrm>
    </dsp:sp>
    <dsp:sp modelId="{86CEFA16-C28F-4E9C-8048-6826C8ACF114}">
      <dsp:nvSpPr>
        <dsp:cNvPr id="0" name=""/>
        <dsp:cNvSpPr/>
      </dsp:nvSpPr>
      <dsp:spPr>
        <a:xfrm>
          <a:off x="5635800" y="2833732"/>
          <a:ext cx="4320000" cy="1025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488950">
            <a:lnSpc>
              <a:spcPct val="100000"/>
            </a:lnSpc>
            <a:spcBef>
              <a:spcPct val="0"/>
            </a:spcBef>
            <a:spcAft>
              <a:spcPct val="35000"/>
            </a:spcAft>
          </a:pPr>
          <a:r>
            <a:rPr lang="en-US" sz="1100" b="0" kern="1200" dirty="0"/>
            <a:t>Baseline:</a:t>
          </a:r>
          <a:r>
            <a:rPr lang="en-US" sz="1100" kern="1200" dirty="0"/>
            <a:t> Define ‘capable;’ current number of first responder-identified support programs addressing physical stress in Canada; current number of first responder-identified</a:t>
          </a:r>
          <a:r>
            <a:rPr lang="en-US" sz="1100" b="0" kern="1200" dirty="0"/>
            <a:t> </a:t>
          </a:r>
          <a:r>
            <a:rPr lang="en-US" sz="1100" kern="1200" dirty="0"/>
            <a:t>support </a:t>
          </a:r>
          <a:r>
            <a:rPr lang="en-US" sz="1100" b="0" kern="1200" dirty="0"/>
            <a:t>programs addressing mental stress in Canada as having come from climate </a:t>
          </a:r>
          <a:r>
            <a:rPr lang="en-US" sz="1100" kern="1200" dirty="0"/>
            <a:t>change impacts; and current number of first responder-identified support programs that identify climate change impacts in the above. </a:t>
          </a:r>
        </a:p>
      </dsp:txBody>
      <dsp:txXfrm>
        <a:off x="5635800" y="2833732"/>
        <a:ext cx="4320000" cy="10254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B29627-171B-4D64-A86D-7CB03F378078}">
      <dsp:nvSpPr>
        <dsp:cNvPr id="0" name=""/>
        <dsp:cNvSpPr/>
      </dsp:nvSpPr>
      <dsp:spPr>
        <a:xfrm>
          <a:off x="1302720" y="718"/>
          <a:ext cx="5210883" cy="933966"/>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106" tIns="237227" rIns="101106" bIns="237227" numCol="1" spcCol="1270" anchor="t" anchorCtr="0">
          <a:noAutofit/>
        </a:bodyPr>
        <a:lstStyle/>
        <a:p>
          <a:pPr lvl="0" algn="l" defTabSz="488950">
            <a:lnSpc>
              <a:spcPct val="90000"/>
            </a:lnSpc>
            <a:spcBef>
              <a:spcPct val="0"/>
            </a:spcBef>
            <a:spcAft>
              <a:spcPct val="35000"/>
            </a:spcAft>
          </a:pPr>
          <a:r>
            <a:rPr lang="en-US" sz="1100" kern="1200"/>
            <a:t>Accelerate the shift to a clean electricity system </a:t>
          </a:r>
        </a:p>
        <a:p>
          <a:pPr marL="57150" lvl="1" indent="-57150" algn="l" defTabSz="400050">
            <a:lnSpc>
              <a:spcPct val="90000"/>
            </a:lnSpc>
            <a:spcBef>
              <a:spcPct val="0"/>
            </a:spcBef>
            <a:spcAft>
              <a:spcPct val="15000"/>
            </a:spcAft>
            <a:buChar char="••"/>
          </a:pPr>
          <a:r>
            <a:rPr lang="en-US" sz="900" kern="1200"/>
            <a:t>Set target of 50% renewable energy by 2025 reaching at least 95% by 2050</a:t>
          </a:r>
        </a:p>
        <a:p>
          <a:pPr marL="57150" lvl="1" indent="-57150" algn="l" defTabSz="400050">
            <a:lnSpc>
              <a:spcPct val="90000"/>
            </a:lnSpc>
            <a:spcBef>
              <a:spcPct val="0"/>
            </a:spcBef>
            <a:spcAft>
              <a:spcPct val="15000"/>
            </a:spcAft>
            <a:buChar char="••"/>
          </a:pPr>
          <a:r>
            <a:rPr lang="en-US" sz="900" kern="1200"/>
            <a:t>Advance coal phaseout to meet or exceed 2030 federal requirement</a:t>
          </a:r>
        </a:p>
      </dsp:txBody>
      <dsp:txXfrm>
        <a:off x="1302720" y="718"/>
        <a:ext cx="5210883" cy="933966"/>
      </dsp:txXfrm>
    </dsp:sp>
    <dsp:sp modelId="{3ACDE77E-4A32-4448-91E9-82F9FDACA8AD}">
      <dsp:nvSpPr>
        <dsp:cNvPr id="0" name=""/>
        <dsp:cNvSpPr/>
      </dsp:nvSpPr>
      <dsp:spPr>
        <a:xfrm>
          <a:off x="0" y="718"/>
          <a:ext cx="1302720" cy="933966"/>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936" tIns="92255" rIns="68936" bIns="92255" numCol="1" spcCol="1270" anchor="ctr" anchorCtr="0">
          <a:noAutofit/>
        </a:bodyPr>
        <a:lstStyle/>
        <a:p>
          <a:pPr lvl="0" algn="ctr" defTabSz="622300">
            <a:lnSpc>
              <a:spcPct val="90000"/>
            </a:lnSpc>
            <a:spcBef>
              <a:spcPct val="0"/>
            </a:spcBef>
            <a:spcAft>
              <a:spcPct val="35000"/>
            </a:spcAft>
          </a:pPr>
          <a:r>
            <a:rPr lang="en-US" sz="1400" kern="1200"/>
            <a:t>Accelerate</a:t>
          </a:r>
        </a:p>
      </dsp:txBody>
      <dsp:txXfrm>
        <a:off x="0" y="718"/>
        <a:ext cx="1302720" cy="933966"/>
      </dsp:txXfrm>
    </dsp:sp>
    <dsp:sp modelId="{EDBC57F1-31B3-45C5-9A3D-C5E07C60C9A1}">
      <dsp:nvSpPr>
        <dsp:cNvPr id="0" name=""/>
        <dsp:cNvSpPr/>
      </dsp:nvSpPr>
      <dsp:spPr>
        <a:xfrm>
          <a:off x="1302720" y="990722"/>
          <a:ext cx="5210883" cy="933966"/>
        </a:xfrm>
        <a:prstGeom prst="rect">
          <a:avLst/>
        </a:prstGeom>
        <a:solidFill>
          <a:schemeClr val="accent5">
            <a:tint val="40000"/>
            <a:alpha val="90000"/>
            <a:hueOff val="-1347952"/>
            <a:satOff val="-4566"/>
            <a:lumOff val="-586"/>
            <a:alphaOff val="0"/>
          </a:schemeClr>
        </a:solidFill>
        <a:ln w="12700" cap="flat" cmpd="sng" algn="ctr">
          <a:solidFill>
            <a:schemeClr val="accent5">
              <a:tint val="40000"/>
              <a:alpha val="90000"/>
              <a:hueOff val="-1347952"/>
              <a:satOff val="-4566"/>
              <a:lumOff val="-58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106" tIns="237227" rIns="101106" bIns="237227" numCol="1" spcCol="1270" anchor="ctr" anchorCtr="0">
          <a:noAutofit/>
        </a:bodyPr>
        <a:lstStyle/>
        <a:p>
          <a:pPr lvl="0" algn="l" defTabSz="488950">
            <a:lnSpc>
              <a:spcPct val="90000"/>
            </a:lnSpc>
            <a:spcBef>
              <a:spcPct val="0"/>
            </a:spcBef>
            <a:spcAft>
              <a:spcPct val="35000"/>
            </a:spcAft>
          </a:pPr>
          <a:r>
            <a:rPr lang="en-US" sz="1100" kern="1200"/>
            <a:t>Legislate a ban on the sale of internal combustion engine vehicles by 2025</a:t>
          </a:r>
        </a:p>
      </dsp:txBody>
      <dsp:txXfrm>
        <a:off x="1302720" y="990722"/>
        <a:ext cx="5210883" cy="933966"/>
      </dsp:txXfrm>
    </dsp:sp>
    <dsp:sp modelId="{0C60E4A5-75C8-4B72-A994-3B86875925DA}">
      <dsp:nvSpPr>
        <dsp:cNvPr id="0" name=""/>
        <dsp:cNvSpPr/>
      </dsp:nvSpPr>
      <dsp:spPr>
        <a:xfrm>
          <a:off x="0" y="990722"/>
          <a:ext cx="1302720" cy="933966"/>
        </a:xfrm>
        <a:prstGeom prst="rect">
          <a:avLst/>
        </a:prstGeom>
        <a:solidFill>
          <a:schemeClr val="accent5">
            <a:hueOff val="-1351709"/>
            <a:satOff val="-3484"/>
            <a:lumOff val="-2353"/>
            <a:alphaOff val="0"/>
          </a:schemeClr>
        </a:solidFill>
        <a:ln w="12700" cap="flat" cmpd="sng" algn="ctr">
          <a:solidFill>
            <a:schemeClr val="accent5">
              <a:hueOff val="-1351709"/>
              <a:satOff val="-3484"/>
              <a:lumOff val="-2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936" tIns="92255" rIns="68936" bIns="92255" numCol="1" spcCol="1270" anchor="ctr" anchorCtr="0">
          <a:noAutofit/>
        </a:bodyPr>
        <a:lstStyle/>
        <a:p>
          <a:pPr lvl="0" algn="ctr" defTabSz="622300">
            <a:lnSpc>
              <a:spcPct val="90000"/>
            </a:lnSpc>
            <a:spcBef>
              <a:spcPct val="0"/>
            </a:spcBef>
            <a:spcAft>
              <a:spcPct val="35000"/>
            </a:spcAft>
          </a:pPr>
          <a:r>
            <a:rPr lang="en-US" sz="1400" kern="1200"/>
            <a:t>Legislate</a:t>
          </a:r>
        </a:p>
      </dsp:txBody>
      <dsp:txXfrm>
        <a:off x="0" y="990722"/>
        <a:ext cx="1302720" cy="933966"/>
      </dsp:txXfrm>
    </dsp:sp>
    <dsp:sp modelId="{DB8B789D-747D-46D3-BD10-1A0B3DDD18DA}">
      <dsp:nvSpPr>
        <dsp:cNvPr id="0" name=""/>
        <dsp:cNvSpPr/>
      </dsp:nvSpPr>
      <dsp:spPr>
        <a:xfrm>
          <a:off x="1302720" y="1980727"/>
          <a:ext cx="5210883" cy="933966"/>
        </a:xfrm>
        <a:prstGeom prst="rect">
          <a:avLst/>
        </a:prstGeom>
        <a:solidFill>
          <a:schemeClr val="accent5">
            <a:tint val="40000"/>
            <a:alpha val="90000"/>
            <a:hueOff val="-2695905"/>
            <a:satOff val="-9133"/>
            <a:lumOff val="-1171"/>
            <a:alphaOff val="0"/>
          </a:schemeClr>
        </a:solidFill>
        <a:ln w="12700" cap="flat" cmpd="sng" algn="ctr">
          <a:solidFill>
            <a:schemeClr val="accent5">
              <a:tint val="40000"/>
              <a:alpha val="90000"/>
              <a:hueOff val="-2695905"/>
              <a:satOff val="-9133"/>
              <a:lumOff val="-117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106" tIns="237227" rIns="101106" bIns="237227" numCol="1" spcCol="1270" anchor="ctr" anchorCtr="0">
          <a:noAutofit/>
        </a:bodyPr>
        <a:lstStyle/>
        <a:p>
          <a:pPr lvl="0" algn="l" defTabSz="488950">
            <a:lnSpc>
              <a:spcPct val="90000"/>
            </a:lnSpc>
            <a:spcBef>
              <a:spcPct val="0"/>
            </a:spcBef>
            <a:spcAft>
              <a:spcPct val="35000"/>
            </a:spcAft>
          </a:pPr>
          <a:r>
            <a:rPr lang="en-US" sz="1100" kern="1200"/>
            <a:t>Regulate energy-efficiency performance targets for NB Power (at least 2%/year)</a:t>
          </a:r>
        </a:p>
      </dsp:txBody>
      <dsp:txXfrm>
        <a:off x="1302720" y="1980727"/>
        <a:ext cx="5210883" cy="933966"/>
      </dsp:txXfrm>
    </dsp:sp>
    <dsp:sp modelId="{2F51FF5A-12B2-4DF6-8EC0-774EEE311DD6}">
      <dsp:nvSpPr>
        <dsp:cNvPr id="0" name=""/>
        <dsp:cNvSpPr/>
      </dsp:nvSpPr>
      <dsp:spPr>
        <a:xfrm>
          <a:off x="0" y="1980727"/>
          <a:ext cx="1302720" cy="933966"/>
        </a:xfrm>
        <a:prstGeom prst="rect">
          <a:avLst/>
        </a:prstGeom>
        <a:solidFill>
          <a:schemeClr val="accent5">
            <a:hueOff val="-2703417"/>
            <a:satOff val="-6968"/>
            <a:lumOff val="-4706"/>
            <a:alphaOff val="0"/>
          </a:schemeClr>
        </a:solidFill>
        <a:ln w="12700" cap="flat" cmpd="sng" algn="ctr">
          <a:solidFill>
            <a:schemeClr val="accent5">
              <a:hueOff val="-2703417"/>
              <a:satOff val="-6968"/>
              <a:lumOff val="-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936" tIns="92255" rIns="68936" bIns="92255" numCol="1" spcCol="1270" anchor="ctr" anchorCtr="0">
          <a:noAutofit/>
        </a:bodyPr>
        <a:lstStyle/>
        <a:p>
          <a:pPr lvl="0" algn="ctr" defTabSz="622300">
            <a:lnSpc>
              <a:spcPct val="90000"/>
            </a:lnSpc>
            <a:spcBef>
              <a:spcPct val="0"/>
            </a:spcBef>
            <a:spcAft>
              <a:spcPct val="35000"/>
            </a:spcAft>
          </a:pPr>
          <a:r>
            <a:rPr lang="en-US" sz="1400" kern="1200"/>
            <a:t>Regulate</a:t>
          </a:r>
        </a:p>
      </dsp:txBody>
      <dsp:txXfrm>
        <a:off x="0" y="1980727"/>
        <a:ext cx="1302720" cy="933966"/>
      </dsp:txXfrm>
    </dsp:sp>
    <dsp:sp modelId="{B4B37D7B-A3D4-4AA5-AEE6-C7B0FA2BB99B}">
      <dsp:nvSpPr>
        <dsp:cNvPr id="0" name=""/>
        <dsp:cNvSpPr/>
      </dsp:nvSpPr>
      <dsp:spPr>
        <a:xfrm>
          <a:off x="1302720" y="2970731"/>
          <a:ext cx="5210883" cy="933966"/>
        </a:xfrm>
        <a:prstGeom prst="rect">
          <a:avLst/>
        </a:prstGeom>
        <a:solidFill>
          <a:schemeClr val="accent5">
            <a:tint val="40000"/>
            <a:alpha val="90000"/>
            <a:hueOff val="-4043857"/>
            <a:satOff val="-13699"/>
            <a:lumOff val="-1757"/>
            <a:alphaOff val="0"/>
          </a:schemeClr>
        </a:solidFill>
        <a:ln w="12700" cap="flat" cmpd="sng" algn="ctr">
          <a:solidFill>
            <a:schemeClr val="accent5">
              <a:tint val="40000"/>
              <a:alpha val="90000"/>
              <a:hueOff val="-4043857"/>
              <a:satOff val="-13699"/>
              <a:lumOff val="-175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106" tIns="237227" rIns="101106" bIns="237227" numCol="1" spcCol="1270" anchor="ctr" anchorCtr="0">
          <a:noAutofit/>
        </a:bodyPr>
        <a:lstStyle/>
        <a:p>
          <a:pPr lvl="0" algn="l" defTabSz="488950">
            <a:lnSpc>
              <a:spcPct val="90000"/>
            </a:lnSpc>
            <a:spcBef>
              <a:spcPct val="0"/>
            </a:spcBef>
            <a:spcAft>
              <a:spcPct val="35000"/>
            </a:spcAft>
          </a:pPr>
          <a:r>
            <a:rPr lang="en-US" sz="1100" kern="1200"/>
            <a:t>Price carbon at least to federal level and use proceeds to invest in adaptation and mitigation</a:t>
          </a:r>
        </a:p>
      </dsp:txBody>
      <dsp:txXfrm>
        <a:off x="1302720" y="2970731"/>
        <a:ext cx="5210883" cy="933966"/>
      </dsp:txXfrm>
    </dsp:sp>
    <dsp:sp modelId="{1EA27DD6-C190-4547-9A8F-5102E88B3F81}">
      <dsp:nvSpPr>
        <dsp:cNvPr id="0" name=""/>
        <dsp:cNvSpPr/>
      </dsp:nvSpPr>
      <dsp:spPr>
        <a:xfrm>
          <a:off x="0" y="2970731"/>
          <a:ext cx="1302720" cy="933966"/>
        </a:xfrm>
        <a:prstGeom prst="rect">
          <a:avLst/>
        </a:prstGeom>
        <a:solidFill>
          <a:schemeClr val="accent5">
            <a:hueOff val="-4055126"/>
            <a:satOff val="-10451"/>
            <a:lumOff val="-7059"/>
            <a:alphaOff val="0"/>
          </a:schemeClr>
        </a:solidFill>
        <a:ln w="12700" cap="flat" cmpd="sng" algn="ctr">
          <a:solidFill>
            <a:schemeClr val="accent5">
              <a:hueOff val="-4055126"/>
              <a:satOff val="-10451"/>
              <a:lumOff val="-7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936" tIns="92255" rIns="68936" bIns="92255" numCol="1" spcCol="1270" anchor="ctr" anchorCtr="0">
          <a:noAutofit/>
        </a:bodyPr>
        <a:lstStyle/>
        <a:p>
          <a:pPr lvl="0" algn="ctr" defTabSz="622300">
            <a:lnSpc>
              <a:spcPct val="90000"/>
            </a:lnSpc>
            <a:spcBef>
              <a:spcPct val="0"/>
            </a:spcBef>
            <a:spcAft>
              <a:spcPct val="35000"/>
            </a:spcAft>
          </a:pPr>
          <a:r>
            <a:rPr lang="en-US" sz="1400" kern="1200"/>
            <a:t>Price</a:t>
          </a:r>
        </a:p>
      </dsp:txBody>
      <dsp:txXfrm>
        <a:off x="0" y="2970731"/>
        <a:ext cx="1302720" cy="933966"/>
      </dsp:txXfrm>
    </dsp:sp>
    <dsp:sp modelId="{BE8FC05A-A361-4E6B-AE68-C46D5963A175}">
      <dsp:nvSpPr>
        <dsp:cNvPr id="0" name=""/>
        <dsp:cNvSpPr/>
      </dsp:nvSpPr>
      <dsp:spPr>
        <a:xfrm>
          <a:off x="1302720" y="3960736"/>
          <a:ext cx="5210883" cy="933966"/>
        </a:xfrm>
        <a:prstGeom prst="rect">
          <a:avLst/>
        </a:prstGeom>
        <a:solidFill>
          <a:schemeClr val="accent5">
            <a:tint val="40000"/>
            <a:alpha val="90000"/>
            <a:hueOff val="-5391810"/>
            <a:satOff val="-18266"/>
            <a:lumOff val="-2342"/>
            <a:alphaOff val="0"/>
          </a:schemeClr>
        </a:solidFill>
        <a:ln w="12700" cap="flat" cmpd="sng" algn="ctr">
          <a:solidFill>
            <a:schemeClr val="accent5">
              <a:tint val="40000"/>
              <a:alpha val="90000"/>
              <a:hueOff val="-5391810"/>
              <a:satOff val="-18266"/>
              <a:lumOff val="-234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106" tIns="237227" rIns="101106" bIns="237227" numCol="1" spcCol="1270" anchor="ctr" anchorCtr="0">
          <a:noAutofit/>
        </a:bodyPr>
        <a:lstStyle/>
        <a:p>
          <a:pPr lvl="0" algn="l" defTabSz="488950">
            <a:lnSpc>
              <a:spcPct val="90000"/>
            </a:lnSpc>
            <a:spcBef>
              <a:spcPct val="0"/>
            </a:spcBef>
            <a:spcAft>
              <a:spcPct val="35000"/>
            </a:spcAft>
          </a:pPr>
          <a:r>
            <a:rPr lang="en-US" sz="1100" kern="1200"/>
            <a:t>Make flood prevention and extreme event protection an infrastructure priority</a:t>
          </a:r>
        </a:p>
      </dsp:txBody>
      <dsp:txXfrm>
        <a:off x="1302720" y="3960736"/>
        <a:ext cx="5210883" cy="933966"/>
      </dsp:txXfrm>
    </dsp:sp>
    <dsp:sp modelId="{A85719F3-5050-40A8-B590-3BC69D9D6C83}">
      <dsp:nvSpPr>
        <dsp:cNvPr id="0" name=""/>
        <dsp:cNvSpPr/>
      </dsp:nvSpPr>
      <dsp:spPr>
        <a:xfrm>
          <a:off x="0" y="3960736"/>
          <a:ext cx="1302720" cy="933966"/>
        </a:xfrm>
        <a:prstGeom prst="rect">
          <a:avLst/>
        </a:prstGeom>
        <a:solidFill>
          <a:schemeClr val="accent5">
            <a:hueOff val="-5406834"/>
            <a:satOff val="-13935"/>
            <a:lumOff val="-9412"/>
            <a:alphaOff val="0"/>
          </a:schemeClr>
        </a:solidFill>
        <a:ln w="12700" cap="flat" cmpd="sng" algn="ctr">
          <a:solidFill>
            <a:schemeClr val="accent5">
              <a:hueOff val="-5406834"/>
              <a:satOff val="-13935"/>
              <a:lumOff val="-94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936" tIns="92255" rIns="68936" bIns="92255" numCol="1" spcCol="1270" anchor="ctr" anchorCtr="0">
          <a:noAutofit/>
        </a:bodyPr>
        <a:lstStyle/>
        <a:p>
          <a:pPr lvl="0" algn="ctr" defTabSz="622300">
            <a:lnSpc>
              <a:spcPct val="90000"/>
            </a:lnSpc>
            <a:spcBef>
              <a:spcPct val="0"/>
            </a:spcBef>
            <a:spcAft>
              <a:spcPct val="35000"/>
            </a:spcAft>
          </a:pPr>
          <a:r>
            <a:rPr lang="en-US" sz="1400" kern="1200"/>
            <a:t>Make</a:t>
          </a:r>
        </a:p>
      </dsp:txBody>
      <dsp:txXfrm>
        <a:off x="0" y="3960736"/>
        <a:ext cx="1302720" cy="933966"/>
      </dsp:txXfrm>
    </dsp:sp>
    <dsp:sp modelId="{CE6F1B1D-840C-48ED-AD9F-3729C4C71519}">
      <dsp:nvSpPr>
        <dsp:cNvPr id="0" name=""/>
        <dsp:cNvSpPr/>
      </dsp:nvSpPr>
      <dsp:spPr>
        <a:xfrm>
          <a:off x="1302720" y="4950741"/>
          <a:ext cx="5210883" cy="933966"/>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106" tIns="237227" rIns="101106" bIns="237227" numCol="1" spcCol="1270" anchor="ctr" anchorCtr="0">
          <a:noAutofit/>
        </a:bodyPr>
        <a:lstStyle/>
        <a:p>
          <a:pPr lvl="0" algn="l" defTabSz="488950">
            <a:lnSpc>
              <a:spcPct val="90000"/>
            </a:lnSpc>
            <a:spcBef>
              <a:spcPct val="0"/>
            </a:spcBef>
            <a:spcAft>
              <a:spcPct val="35000"/>
            </a:spcAft>
          </a:pPr>
          <a:r>
            <a:rPr lang="en-US" sz="1100" kern="1200"/>
            <a:t>Protect watersheds, expand protected areas, enhance forest restoration and urban green spaces</a:t>
          </a:r>
        </a:p>
      </dsp:txBody>
      <dsp:txXfrm>
        <a:off x="1302720" y="4950741"/>
        <a:ext cx="5210883" cy="933966"/>
      </dsp:txXfrm>
    </dsp:sp>
    <dsp:sp modelId="{D9755B00-17F0-4113-A23D-446F1599BD0E}">
      <dsp:nvSpPr>
        <dsp:cNvPr id="0" name=""/>
        <dsp:cNvSpPr/>
      </dsp:nvSpPr>
      <dsp:spPr>
        <a:xfrm>
          <a:off x="0" y="4950741"/>
          <a:ext cx="1302720" cy="933966"/>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936" tIns="92255" rIns="68936" bIns="92255" numCol="1" spcCol="1270" anchor="ctr" anchorCtr="0">
          <a:noAutofit/>
        </a:bodyPr>
        <a:lstStyle/>
        <a:p>
          <a:pPr lvl="0" algn="ctr" defTabSz="622300">
            <a:lnSpc>
              <a:spcPct val="90000"/>
            </a:lnSpc>
            <a:spcBef>
              <a:spcPct val="0"/>
            </a:spcBef>
            <a:spcAft>
              <a:spcPct val="35000"/>
            </a:spcAft>
          </a:pPr>
          <a:r>
            <a:rPr lang="en-US" sz="1400" kern="1200"/>
            <a:t>Protect</a:t>
          </a:r>
        </a:p>
      </dsp:txBody>
      <dsp:txXfrm>
        <a:off x="0" y="4950741"/>
        <a:ext cx="1302720" cy="933966"/>
      </dsp:txXfrm>
    </dsp:sp>
  </dsp:spTree>
</dsp:drawing>
</file>

<file path=ppt/diagrams/layout1.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9/24/2019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285684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29101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88108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82237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02120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9/24/2019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933794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9/24/2019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41643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9/24/2019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98457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800341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51416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919137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3292732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3" Type="http://schemas.openxmlformats.org/officeDocument/2006/relationships/hyperlink" Target="https://www.conservationcouncil.ca/en/climate-change/" TargetMode="External"/><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hyperlink" Target="https://www.conservationcouncil.ca/en/climate-change/"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s://twitter.com/CFNU" TargetMode="External"/><Relationship Id="rId7" Type="http://schemas.openxmlformats.org/officeDocument/2006/relationships/hyperlink" Target="https://twitter.com/hashtag/ClimateChange?src=hash" TargetMode="External"/><Relationship Id="rId2" Type="http://schemas.openxmlformats.org/officeDocument/2006/relationships/image" Target="../media/image5.jpeg"/><Relationship Id="rId1" Type="http://schemas.openxmlformats.org/officeDocument/2006/relationships/slideLayout" Target="../slideLayouts/slideLayout9.xml"/><Relationship Id="rId6" Type="http://schemas.openxmlformats.org/officeDocument/2006/relationships/hyperlink" Target="https://twitter.com/hashtag/LEAD19?src=hash" TargetMode="External"/><Relationship Id="rId5" Type="http://schemas.openxmlformats.org/officeDocument/2006/relationships/hyperlink" Target="https://twitter.com/hashtag/ClimateCrisis?src=hash" TargetMode="External"/><Relationship Id="rId4" Type="http://schemas.openxmlformats.org/officeDocument/2006/relationships/hyperlink" Target="https://twitter.com/hashtag/Nurses?src=hash"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B27210-D0CA-4654-B3E3-9ABB4F178E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746628" y="1783959"/>
            <a:ext cx="4645250" cy="2889114"/>
          </a:xfrm>
        </p:spPr>
        <p:txBody>
          <a:bodyPr anchor="b">
            <a:normAutofit/>
          </a:bodyPr>
          <a:lstStyle/>
          <a:p>
            <a:pPr algn="l"/>
            <a:r>
              <a:rPr lang="en-US" sz="5100">
                <a:solidFill>
                  <a:schemeClr val="bg1"/>
                </a:solidFill>
              </a:rPr>
              <a:t>Healthy Climate, </a:t>
            </a:r>
            <a:br>
              <a:rPr lang="en-US" sz="5100">
                <a:solidFill>
                  <a:schemeClr val="bg1"/>
                </a:solidFill>
              </a:rPr>
            </a:br>
            <a:r>
              <a:rPr lang="en-US" sz="5100">
                <a:solidFill>
                  <a:schemeClr val="bg1"/>
                </a:solidFill>
              </a:rPr>
              <a:t>Healthy New Brunswickers</a:t>
            </a:r>
            <a:endParaRPr lang="en-CA" sz="5100">
              <a:solidFill>
                <a:schemeClr val="bg1"/>
              </a:solidFill>
            </a:endParaRPr>
          </a:p>
        </p:txBody>
      </p:sp>
      <p:sp>
        <p:nvSpPr>
          <p:cNvPr id="3" name="Subtitle 2"/>
          <p:cNvSpPr>
            <a:spLocks noGrp="1"/>
          </p:cNvSpPr>
          <p:nvPr>
            <p:ph type="subTitle" idx="1"/>
          </p:nvPr>
        </p:nvSpPr>
        <p:spPr>
          <a:xfrm>
            <a:off x="6746627" y="4750893"/>
            <a:ext cx="4645250" cy="1147863"/>
          </a:xfrm>
        </p:spPr>
        <p:txBody>
          <a:bodyPr anchor="t">
            <a:normAutofit/>
          </a:bodyPr>
          <a:lstStyle/>
          <a:p>
            <a:pPr algn="l"/>
            <a:r>
              <a:rPr lang="en-US" sz="2000">
                <a:solidFill>
                  <a:schemeClr val="bg1"/>
                </a:solidFill>
              </a:rPr>
              <a:t>Louise Comeau</a:t>
            </a:r>
          </a:p>
        </p:txBody>
      </p:sp>
      <p:sp>
        <p:nvSpPr>
          <p:cNvPr id="11" name="Freeform: Shape 10">
            <a:extLst>
              <a:ext uri="{FF2B5EF4-FFF2-40B4-BE49-F238E27FC236}">
                <a16:creationId xmlns:a16="http://schemas.microsoft.com/office/drawing/2014/main"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70B66945-4967-4040-926D-DCA44313CD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Image result for conservation council nb"/>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19382" y="1824030"/>
            <a:ext cx="4047843" cy="1841768"/>
          </a:xfrm>
          <a:prstGeom prst="rect">
            <a:avLst/>
          </a:prstGeom>
          <a:noFill/>
        </p:spPr>
      </p:pic>
    </p:spTree>
    <p:extLst>
      <p:ext uri="{BB962C8B-B14F-4D97-AF65-F5344CB8AC3E}">
        <p14:creationId xmlns:p14="http://schemas.microsoft.com/office/powerpoint/2010/main" val="1711200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53668" y="803325"/>
            <a:ext cx="5314536" cy="1325563"/>
          </a:xfrm>
        </p:spPr>
        <p:txBody>
          <a:bodyPr vert="horz" lIns="91440" tIns="45720" rIns="91440" bIns="45720" rtlCol="0" anchor="ctr">
            <a:normAutofit/>
          </a:bodyPr>
          <a:lstStyle/>
          <a:p>
            <a:r>
              <a:rPr lang="en-US" sz="2800" kern="1200">
                <a:solidFill>
                  <a:schemeClr val="tx1"/>
                </a:solidFill>
                <a:latin typeface="+mj-lt"/>
                <a:ea typeface="+mj-ea"/>
                <a:cs typeface="+mj-cs"/>
              </a:rPr>
              <a:t>Vulnerability: Almost 20% of New Brunswickers over 65 years old</a:t>
            </a:r>
          </a:p>
        </p:txBody>
      </p:sp>
      <p:sp>
        <p:nvSpPr>
          <p:cNvPr id="18" name="Freeform: Shape 17">
            <a:extLst>
              <a:ext uri="{FF2B5EF4-FFF2-40B4-BE49-F238E27FC236}">
                <a16:creationId xmlns:a16="http://schemas.microsoft.com/office/drawing/2014/main" id="{E0D60ECE-8986-45DC-B7FE-EC7699B466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38829" cy="5840278"/>
          </a:xfrm>
          <a:custGeom>
            <a:avLst/>
            <a:gdLst>
              <a:gd name="connsiteX0" fmla="*/ 0 w 5438829"/>
              <a:gd name="connsiteY0" fmla="*/ 0 h 5840278"/>
              <a:gd name="connsiteX1" fmla="*/ 4466700 w 5438829"/>
              <a:gd name="connsiteY1" fmla="*/ 0 h 5840278"/>
              <a:gd name="connsiteX2" fmla="*/ 4652178 w 5438829"/>
              <a:gd name="connsiteY2" fmla="*/ 204077 h 5840278"/>
              <a:gd name="connsiteX3" fmla="*/ 5438829 w 5438829"/>
              <a:gd name="connsiteY3" fmla="*/ 2395363 h 5840278"/>
              <a:gd name="connsiteX4" fmla="*/ 1993914 w 5438829"/>
              <a:gd name="connsiteY4" fmla="*/ 5840278 h 5840278"/>
              <a:gd name="connsiteX5" fmla="*/ 67829 w 5438829"/>
              <a:gd name="connsiteY5" fmla="*/ 5251941 h 5840278"/>
              <a:gd name="connsiteX6" fmla="*/ 0 w 5438829"/>
              <a:gd name="connsiteY6" fmla="*/ 5201220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8829" h="5840278">
                <a:moveTo>
                  <a:pt x="0" y="0"/>
                </a:moveTo>
                <a:lnTo>
                  <a:pt x="4466700" y="0"/>
                </a:lnTo>
                <a:lnTo>
                  <a:pt x="4652178" y="204077"/>
                </a:lnTo>
                <a:cubicBezTo>
                  <a:pt x="5143616" y="799562"/>
                  <a:pt x="5438829" y="1562987"/>
                  <a:pt x="5438829" y="2395363"/>
                </a:cubicBezTo>
                <a:cubicBezTo>
                  <a:pt x="5438829" y="4297937"/>
                  <a:pt x="3896488" y="5840278"/>
                  <a:pt x="1993914" y="5840278"/>
                </a:cubicBezTo>
                <a:cubicBezTo>
                  <a:pt x="1280449" y="5840278"/>
                  <a:pt x="617641" y="5623387"/>
                  <a:pt x="67829" y="5251941"/>
                </a:cubicBezTo>
                <a:lnTo>
                  <a:pt x="0" y="520122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96964194-5878-40D2-8EC0-DDC58387FA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69134" cy="5654940"/>
          </a:xfrm>
          <a:custGeom>
            <a:avLst/>
            <a:gdLst>
              <a:gd name="connsiteX0" fmla="*/ 0 w 5269134"/>
              <a:gd name="connsiteY0" fmla="*/ 0 h 5654940"/>
              <a:gd name="connsiteX1" fmla="*/ 4227767 w 5269134"/>
              <a:gd name="connsiteY1" fmla="*/ 0 h 5654940"/>
              <a:gd name="connsiteX2" fmla="*/ 4312042 w 5269134"/>
              <a:gd name="connsiteY2" fmla="*/ 76595 h 5654940"/>
              <a:gd name="connsiteX3" fmla="*/ 5269134 w 5269134"/>
              <a:gd name="connsiteY3" fmla="*/ 2387221 h 5654940"/>
              <a:gd name="connsiteX4" fmla="*/ 2001415 w 5269134"/>
              <a:gd name="connsiteY4" fmla="*/ 5654940 h 5654940"/>
              <a:gd name="connsiteX5" fmla="*/ 198928 w 5269134"/>
              <a:gd name="connsiteY5" fmla="*/ 5113274 h 5654940"/>
              <a:gd name="connsiteX6" fmla="*/ 0 w 5269134"/>
              <a:gd name="connsiteY6" fmla="*/ 4969563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9134" h="5654940">
                <a:moveTo>
                  <a:pt x="0" y="0"/>
                </a:moveTo>
                <a:lnTo>
                  <a:pt x="4227767" y="0"/>
                </a:lnTo>
                <a:lnTo>
                  <a:pt x="4312042" y="76595"/>
                </a:lnTo>
                <a:cubicBezTo>
                  <a:pt x="4903383" y="667936"/>
                  <a:pt x="5269134" y="1484866"/>
                  <a:pt x="5269134" y="2387221"/>
                </a:cubicBezTo>
                <a:cubicBezTo>
                  <a:pt x="5269134" y="4191932"/>
                  <a:pt x="3806126" y="5654940"/>
                  <a:pt x="2001415" y="5654940"/>
                </a:cubicBezTo>
                <a:cubicBezTo>
                  <a:pt x="1335223" y="5654940"/>
                  <a:pt x="715593" y="5455584"/>
                  <a:pt x="198928" y="5113274"/>
                </a:cubicBezTo>
                <a:lnTo>
                  <a:pt x="0" y="49695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Graphic 13" descr="Woman">
            <a:extLst>
              <a:ext uri="{FF2B5EF4-FFF2-40B4-BE49-F238E27FC236}">
                <a16:creationId xmlns:a16="http://schemas.microsoft.com/office/drawing/2014/main" id="{8C1A0DED-3E35-400D-9674-236627CCE40D}"/>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321733" y="543135"/>
            <a:ext cx="3835488" cy="3835488"/>
          </a:xfrm>
          <a:prstGeom prst="rect">
            <a:avLst/>
          </a:prstGeom>
        </p:spPr>
      </p:pic>
      <p:sp>
        <p:nvSpPr>
          <p:cNvPr id="4" name="Text Placeholder 3"/>
          <p:cNvSpPr>
            <a:spLocks noGrp="1"/>
          </p:cNvSpPr>
          <p:nvPr>
            <p:ph type="body" sz="half" idx="2"/>
          </p:nvPr>
        </p:nvSpPr>
        <p:spPr>
          <a:xfrm>
            <a:off x="6053667" y="2279018"/>
            <a:ext cx="5314543" cy="3375920"/>
          </a:xfrm>
        </p:spPr>
        <p:txBody>
          <a:bodyPr vert="horz" lIns="91440" tIns="45720" rIns="91440" bIns="45720" rtlCol="0" anchor="t">
            <a:normAutofit/>
          </a:bodyPr>
          <a:lstStyle/>
          <a:p>
            <a:pPr marL="285750" indent="-228600">
              <a:buFont typeface="Arial" panose="020B0604020202020204" pitchFamily="34" charset="0"/>
              <a:buChar char="•"/>
            </a:pPr>
            <a:r>
              <a:rPr lang="en-US" sz="2000" dirty="0"/>
              <a:t>3% higher than the national average in 2011</a:t>
            </a:r>
            <a:endParaRPr lang="en-US" sz="2000" dirty="0">
              <a:cs typeface="Calibri"/>
            </a:endParaRPr>
          </a:p>
          <a:p>
            <a:pPr marL="285750" indent="-228600">
              <a:buFont typeface="Arial" panose="020B0604020202020204" pitchFamily="34" charset="0"/>
              <a:buChar char="•"/>
            </a:pPr>
            <a:r>
              <a:rPr lang="en-US" sz="2000" dirty="0"/>
              <a:t>Northern communities higher:  22 to 24% (where temperature and precipitation increases most) </a:t>
            </a:r>
            <a:endParaRPr lang="en-US" sz="2000" dirty="0">
              <a:cs typeface="Calibri"/>
            </a:endParaRPr>
          </a:p>
          <a:p>
            <a:pPr marL="285750" indent="-228600">
              <a:buFont typeface="Arial" panose="020B0604020202020204" pitchFamily="34" charset="0"/>
              <a:buChar char="•"/>
            </a:pPr>
            <a:r>
              <a:rPr lang="en-US" sz="2000" dirty="0"/>
              <a:t>More seniors in the </a:t>
            </a:r>
            <a:r>
              <a:rPr lang="en-US" sz="2000" dirty="0" err="1"/>
              <a:t>Edmundston</a:t>
            </a:r>
            <a:r>
              <a:rPr lang="en-US" sz="2000" dirty="0"/>
              <a:t> and Saint John areas live alone than the provincial average of 24%</a:t>
            </a:r>
            <a:endParaRPr lang="en-US" sz="2000" dirty="0">
              <a:cs typeface="Calibri"/>
            </a:endParaRPr>
          </a:p>
          <a:p>
            <a:pPr marL="285750" indent="-228600">
              <a:buFont typeface="Arial" panose="020B0604020202020204" pitchFamily="34" charset="0"/>
              <a:buChar char="•"/>
            </a:pPr>
            <a:r>
              <a:rPr lang="en-US" sz="2000" dirty="0"/>
              <a:t>Sussex, St. Stephen and Saint John areas have more senior women living alone than the provincial average of 31%</a:t>
            </a:r>
            <a:endParaRPr lang="en-US" sz="2000" dirty="0">
              <a:cs typeface="Calibri"/>
            </a:endParaRPr>
          </a:p>
          <a:p>
            <a:pPr indent="-228600">
              <a:buFont typeface="Arial" panose="020B0604020202020204" pitchFamily="34" charset="0"/>
              <a:buChar char="•"/>
            </a:pPr>
            <a:endParaRPr lang="en-US" sz="1800"/>
          </a:p>
        </p:txBody>
      </p:sp>
    </p:spTree>
    <p:extLst>
      <p:ext uri="{BB962C8B-B14F-4D97-AF65-F5344CB8AC3E}">
        <p14:creationId xmlns:p14="http://schemas.microsoft.com/office/powerpoint/2010/main" val="3863630076"/>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53668" y="803325"/>
            <a:ext cx="5314536" cy="1325563"/>
          </a:xfrm>
        </p:spPr>
        <p:txBody>
          <a:bodyPr vert="horz" lIns="91440" tIns="45720" rIns="91440" bIns="45720" rtlCol="0" anchor="ctr">
            <a:normAutofit/>
          </a:bodyPr>
          <a:lstStyle/>
          <a:p>
            <a:r>
              <a:rPr lang="en-US" sz="3700" kern="1200">
                <a:solidFill>
                  <a:schemeClr val="tx1"/>
                </a:solidFill>
                <a:latin typeface="+mj-lt"/>
                <a:ea typeface="+mj-ea"/>
                <a:cs typeface="+mj-cs"/>
              </a:rPr>
              <a:t>Vulnerability: Low-income and food-insecurity</a:t>
            </a:r>
          </a:p>
        </p:txBody>
      </p:sp>
      <p:sp>
        <p:nvSpPr>
          <p:cNvPr id="18" name="Freeform: Shape 17">
            <a:extLst>
              <a:ext uri="{FF2B5EF4-FFF2-40B4-BE49-F238E27FC236}">
                <a16:creationId xmlns:a16="http://schemas.microsoft.com/office/drawing/2014/main" id="{E0D60ECE-8986-45DC-B7FE-EC7699B466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38829" cy="5840278"/>
          </a:xfrm>
          <a:custGeom>
            <a:avLst/>
            <a:gdLst>
              <a:gd name="connsiteX0" fmla="*/ 0 w 5438829"/>
              <a:gd name="connsiteY0" fmla="*/ 0 h 5840278"/>
              <a:gd name="connsiteX1" fmla="*/ 4466700 w 5438829"/>
              <a:gd name="connsiteY1" fmla="*/ 0 h 5840278"/>
              <a:gd name="connsiteX2" fmla="*/ 4652178 w 5438829"/>
              <a:gd name="connsiteY2" fmla="*/ 204077 h 5840278"/>
              <a:gd name="connsiteX3" fmla="*/ 5438829 w 5438829"/>
              <a:gd name="connsiteY3" fmla="*/ 2395363 h 5840278"/>
              <a:gd name="connsiteX4" fmla="*/ 1993914 w 5438829"/>
              <a:gd name="connsiteY4" fmla="*/ 5840278 h 5840278"/>
              <a:gd name="connsiteX5" fmla="*/ 67829 w 5438829"/>
              <a:gd name="connsiteY5" fmla="*/ 5251941 h 5840278"/>
              <a:gd name="connsiteX6" fmla="*/ 0 w 5438829"/>
              <a:gd name="connsiteY6" fmla="*/ 5201220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8829" h="5840278">
                <a:moveTo>
                  <a:pt x="0" y="0"/>
                </a:moveTo>
                <a:lnTo>
                  <a:pt x="4466700" y="0"/>
                </a:lnTo>
                <a:lnTo>
                  <a:pt x="4652178" y="204077"/>
                </a:lnTo>
                <a:cubicBezTo>
                  <a:pt x="5143616" y="799562"/>
                  <a:pt x="5438829" y="1562987"/>
                  <a:pt x="5438829" y="2395363"/>
                </a:cubicBezTo>
                <a:cubicBezTo>
                  <a:pt x="5438829" y="4297937"/>
                  <a:pt x="3896488" y="5840278"/>
                  <a:pt x="1993914" y="5840278"/>
                </a:cubicBezTo>
                <a:cubicBezTo>
                  <a:pt x="1280449" y="5840278"/>
                  <a:pt x="617641" y="5623387"/>
                  <a:pt x="67829" y="5251941"/>
                </a:cubicBezTo>
                <a:lnTo>
                  <a:pt x="0" y="520122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96964194-5878-40D2-8EC0-DDC58387FA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69134" cy="5654940"/>
          </a:xfrm>
          <a:custGeom>
            <a:avLst/>
            <a:gdLst>
              <a:gd name="connsiteX0" fmla="*/ 0 w 5269134"/>
              <a:gd name="connsiteY0" fmla="*/ 0 h 5654940"/>
              <a:gd name="connsiteX1" fmla="*/ 4227767 w 5269134"/>
              <a:gd name="connsiteY1" fmla="*/ 0 h 5654940"/>
              <a:gd name="connsiteX2" fmla="*/ 4312042 w 5269134"/>
              <a:gd name="connsiteY2" fmla="*/ 76595 h 5654940"/>
              <a:gd name="connsiteX3" fmla="*/ 5269134 w 5269134"/>
              <a:gd name="connsiteY3" fmla="*/ 2387221 h 5654940"/>
              <a:gd name="connsiteX4" fmla="*/ 2001415 w 5269134"/>
              <a:gd name="connsiteY4" fmla="*/ 5654940 h 5654940"/>
              <a:gd name="connsiteX5" fmla="*/ 198928 w 5269134"/>
              <a:gd name="connsiteY5" fmla="*/ 5113274 h 5654940"/>
              <a:gd name="connsiteX6" fmla="*/ 0 w 5269134"/>
              <a:gd name="connsiteY6" fmla="*/ 4969563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9134" h="5654940">
                <a:moveTo>
                  <a:pt x="0" y="0"/>
                </a:moveTo>
                <a:lnTo>
                  <a:pt x="4227767" y="0"/>
                </a:lnTo>
                <a:lnTo>
                  <a:pt x="4312042" y="76595"/>
                </a:lnTo>
                <a:cubicBezTo>
                  <a:pt x="4903383" y="667936"/>
                  <a:pt x="5269134" y="1484866"/>
                  <a:pt x="5269134" y="2387221"/>
                </a:cubicBezTo>
                <a:cubicBezTo>
                  <a:pt x="5269134" y="4191932"/>
                  <a:pt x="3806126" y="5654940"/>
                  <a:pt x="2001415" y="5654940"/>
                </a:cubicBezTo>
                <a:cubicBezTo>
                  <a:pt x="1335223" y="5654940"/>
                  <a:pt x="715593" y="5455584"/>
                  <a:pt x="198928" y="5113274"/>
                </a:cubicBezTo>
                <a:lnTo>
                  <a:pt x="0" y="49695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9" descr="Fruit bowl">
            <a:extLst>
              <a:ext uri="{FF2B5EF4-FFF2-40B4-BE49-F238E27FC236}">
                <a16:creationId xmlns:a16="http://schemas.microsoft.com/office/drawing/2014/main" id="{D6E1968E-BD60-4E4D-8A24-E82A4112057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321733" y="543135"/>
            <a:ext cx="3835488" cy="3835488"/>
          </a:xfrm>
          <a:prstGeom prst="rect">
            <a:avLst/>
          </a:prstGeom>
        </p:spPr>
      </p:pic>
      <p:sp>
        <p:nvSpPr>
          <p:cNvPr id="4" name="Text Placeholder 3"/>
          <p:cNvSpPr>
            <a:spLocks noGrp="1"/>
          </p:cNvSpPr>
          <p:nvPr>
            <p:ph type="body" sz="half" idx="2"/>
          </p:nvPr>
        </p:nvSpPr>
        <p:spPr>
          <a:xfrm>
            <a:off x="6053667" y="2279018"/>
            <a:ext cx="5314543" cy="3375920"/>
          </a:xfrm>
        </p:spPr>
        <p:txBody>
          <a:bodyPr vert="horz" lIns="91440" tIns="45720" rIns="91440" bIns="45720" rtlCol="0" anchor="t">
            <a:normAutofit/>
          </a:bodyPr>
          <a:lstStyle/>
          <a:p>
            <a:pPr marL="285750" indent="-228600">
              <a:buFont typeface="Arial" panose="020B0604020202020204" pitchFamily="34" charset="0"/>
              <a:buChar char="•"/>
            </a:pPr>
            <a:r>
              <a:rPr lang="en-US" sz="2000" dirty="0"/>
              <a:t>Low-income households at risk for moderate to severe food insecurity</a:t>
            </a:r>
            <a:endParaRPr lang="en-US" sz="2000" dirty="0">
              <a:cs typeface="Calibri"/>
            </a:endParaRPr>
          </a:p>
          <a:p>
            <a:pPr marL="285750" indent="-228600">
              <a:buFont typeface="Arial" panose="020B0604020202020204" pitchFamily="34" charset="0"/>
              <a:buChar char="•"/>
            </a:pPr>
            <a:r>
              <a:rPr lang="en-US" sz="2000" dirty="0"/>
              <a:t>St. Stephen, Moncton, Campbellton, Woodstock, Sackville, and Saint John  community areas well above provincial average of 9%</a:t>
            </a:r>
            <a:endParaRPr lang="en-US" sz="2000" dirty="0">
              <a:cs typeface="Calibri"/>
            </a:endParaRPr>
          </a:p>
          <a:p>
            <a:pPr marL="285750" indent="-228600">
              <a:buFont typeface="Arial" panose="020B0604020202020204" pitchFamily="34" charset="0"/>
              <a:buChar char="•"/>
            </a:pPr>
            <a:r>
              <a:rPr lang="en-US" sz="2000" dirty="0"/>
              <a:t>Fredericton and Oromocto areas have the lowest levels of household food insecurity at 6% each</a:t>
            </a:r>
            <a:endParaRPr lang="en-US" sz="2000" dirty="0">
              <a:cs typeface="Calibri"/>
            </a:endParaRPr>
          </a:p>
          <a:p>
            <a:pPr indent="-228600">
              <a:buFont typeface="Arial" panose="020B0604020202020204" pitchFamily="34" charset="0"/>
              <a:buChar char="•"/>
            </a:pPr>
            <a:endParaRPr lang="en-US" sz="1800"/>
          </a:p>
        </p:txBody>
      </p:sp>
    </p:spTree>
    <p:extLst>
      <p:ext uri="{BB962C8B-B14F-4D97-AF65-F5344CB8AC3E}">
        <p14:creationId xmlns:p14="http://schemas.microsoft.com/office/powerpoint/2010/main" val="1494196430"/>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1412488"/>
            <a:ext cx="2899189" cy="4363844"/>
          </a:xfrm>
        </p:spPr>
        <p:txBody>
          <a:bodyPr anchor="t">
            <a:normAutofit/>
          </a:bodyPr>
          <a:lstStyle/>
          <a:p>
            <a:r>
              <a:rPr lang="en-US" sz="3400">
                <a:solidFill>
                  <a:srgbClr val="FFFFFF"/>
                </a:solidFill>
              </a:rPr>
              <a:t>Health and well-being considerations example</a:t>
            </a:r>
            <a:endParaRPr lang="en-CA" sz="3400">
              <a:solidFill>
                <a:srgbClr val="FFFFFF"/>
              </a:solidFill>
            </a:endParaRPr>
          </a:p>
        </p:txBody>
      </p:sp>
      <p:sp>
        <p:nvSpPr>
          <p:cNvPr id="3" name="Content Placeholder 2"/>
          <p:cNvSpPr>
            <a:spLocks noGrp="1"/>
          </p:cNvSpPr>
          <p:nvPr>
            <p:ph sz="half" idx="1"/>
          </p:nvPr>
        </p:nvSpPr>
        <p:spPr>
          <a:xfrm>
            <a:off x="4380855" y="1412489"/>
            <a:ext cx="3427283" cy="4363844"/>
          </a:xfrm>
        </p:spPr>
        <p:txBody>
          <a:bodyPr>
            <a:normAutofit/>
          </a:bodyPr>
          <a:lstStyle/>
          <a:p>
            <a:pPr marL="342900" indent="-342900"/>
            <a:r>
              <a:rPr lang="en-US" sz="1600"/>
              <a:t>Campbellton: lowest median household income; Oromocto: highest</a:t>
            </a:r>
          </a:p>
          <a:p>
            <a:pPr marL="800100" lvl="1" indent="-342900"/>
            <a:r>
              <a:rPr lang="en-US" sz="1600"/>
              <a:t>Campbellton: greater annual and spring warming and precipitation increases than Oromocto</a:t>
            </a:r>
          </a:p>
          <a:p>
            <a:pPr marL="342900" indent="-342900"/>
            <a:r>
              <a:rPr lang="en-US" sz="1600"/>
              <a:t>Campbellton-area population: more seniors, especially women living alone, people living on low income, and people experiencing food insecurity</a:t>
            </a:r>
            <a:endParaRPr lang="en-CA" sz="1600"/>
          </a:p>
          <a:p>
            <a:r>
              <a:rPr lang="en-US" sz="1600"/>
              <a:t>Oromocto area higher rates of chronic conditions and perceives its mental and physical health as lower than people living in the Campbellton area</a:t>
            </a:r>
          </a:p>
          <a:p>
            <a:endParaRPr lang="en-CA" sz="1600"/>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2"/>
          </p:nvPr>
        </p:nvSpPr>
        <p:spPr>
          <a:xfrm>
            <a:off x="8451604" y="1412489"/>
            <a:ext cx="3197701" cy="4363844"/>
          </a:xfrm>
        </p:spPr>
        <p:txBody>
          <a:bodyPr>
            <a:normAutofit/>
          </a:bodyPr>
          <a:lstStyle/>
          <a:p>
            <a:r>
              <a:rPr lang="en-US" sz="1400"/>
              <a:t>Oromocto area: factors associated with military life may be important</a:t>
            </a:r>
          </a:p>
          <a:p>
            <a:r>
              <a:rPr lang="en-US" sz="1400"/>
              <a:t>Campbellton area: factors associated with income may be more of a factor</a:t>
            </a:r>
          </a:p>
          <a:p>
            <a:r>
              <a:rPr lang="en-US" sz="1400"/>
              <a:t>Community-appropriate strategies need to:</a:t>
            </a:r>
          </a:p>
          <a:p>
            <a:pPr lvl="1"/>
            <a:r>
              <a:rPr lang="en-US" sz="1400"/>
              <a:t>Account for climate change and health condition differences to protect the most marginalized and vulnerable, and to maximize opportunities to advance protection from extreme events, while advancing provincial goals for aging and wellness.</a:t>
            </a:r>
          </a:p>
          <a:p>
            <a:r>
              <a:rPr lang="en-US" sz="1400"/>
              <a:t>Provincial vulnerability assessments do not have a health and well-being lens</a:t>
            </a:r>
            <a:endParaRPr lang="en-CA" sz="1400"/>
          </a:p>
          <a:p>
            <a:endParaRPr lang="en-CA" sz="1400"/>
          </a:p>
        </p:txBody>
      </p:sp>
    </p:spTree>
    <p:extLst>
      <p:ext uri="{BB962C8B-B14F-4D97-AF65-F5344CB8AC3E}">
        <p14:creationId xmlns:p14="http://schemas.microsoft.com/office/powerpoint/2010/main" val="3475486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1412488"/>
            <a:ext cx="2899189" cy="4363844"/>
          </a:xfrm>
        </p:spPr>
        <p:txBody>
          <a:bodyPr anchor="t">
            <a:normAutofit/>
          </a:bodyPr>
          <a:lstStyle/>
          <a:p>
            <a:r>
              <a:rPr lang="en-US" sz="4000">
                <a:solidFill>
                  <a:srgbClr val="FFFFFF"/>
                </a:solidFill>
              </a:rPr>
              <a:t>Goal: Start conversation about  healthy climate, healthy New Brunswickers</a:t>
            </a:r>
            <a:endParaRPr lang="en-CA" sz="4000">
              <a:solidFill>
                <a:srgbClr val="FFFFFF"/>
              </a:solidFill>
            </a:endParaRPr>
          </a:p>
        </p:txBody>
      </p:sp>
      <p:sp>
        <p:nvSpPr>
          <p:cNvPr id="3" name="Content Placeholder 2"/>
          <p:cNvSpPr>
            <a:spLocks noGrp="1"/>
          </p:cNvSpPr>
          <p:nvPr>
            <p:ph sz="half" idx="1"/>
          </p:nvPr>
        </p:nvSpPr>
        <p:spPr>
          <a:xfrm>
            <a:off x="4380855" y="1412489"/>
            <a:ext cx="3427283" cy="4363844"/>
          </a:xfrm>
        </p:spPr>
        <p:txBody>
          <a:bodyPr>
            <a:normAutofit/>
          </a:bodyPr>
          <a:lstStyle/>
          <a:p>
            <a:pPr lvl="0"/>
            <a:r>
              <a:rPr lang="en-US" sz="2000"/>
              <a:t>How to make physical and mental health protection and promotion a driving force behind climate change mitigation and adaptation plans and implementation strategies? </a:t>
            </a:r>
          </a:p>
          <a:p>
            <a:pPr lvl="0"/>
            <a:r>
              <a:rPr lang="en-US" sz="2000"/>
              <a:t>How to meet provincial wellness objectives while pursuing greenhouse gas reductions and protection from the acute and chronic effects of climate change?</a:t>
            </a:r>
            <a:endParaRPr lang="en-CA" sz="2000"/>
          </a:p>
        </p:txBody>
      </p:sp>
      <p:cxnSp>
        <p:nvCxnSpPr>
          <p:cNvPr id="7"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2"/>
          </p:nvPr>
        </p:nvSpPr>
        <p:spPr>
          <a:xfrm>
            <a:off x="8451604" y="1412489"/>
            <a:ext cx="3197701" cy="4363844"/>
          </a:xfrm>
        </p:spPr>
        <p:txBody>
          <a:bodyPr>
            <a:normAutofit/>
          </a:bodyPr>
          <a:lstStyle/>
          <a:p>
            <a:pPr lvl="0"/>
            <a:r>
              <a:rPr lang="en-US" sz="2000"/>
              <a:t>How to integrate and coordinate climate action strategies with provincial strategies aimed at improving wellness and aging?</a:t>
            </a:r>
            <a:endParaRPr lang="en-CA" sz="2000"/>
          </a:p>
          <a:p>
            <a:pPr lvl="0"/>
            <a:r>
              <a:rPr lang="en-US" sz="2000"/>
              <a:t>How to commit to tracking and reporting on climate change-related health and well-being indicators to monitor progress over time?</a:t>
            </a:r>
            <a:endParaRPr lang="en-CA" sz="2000"/>
          </a:p>
          <a:p>
            <a:pPr marL="0" indent="0">
              <a:buNone/>
            </a:pPr>
            <a:endParaRPr lang="en-CA" sz="2000"/>
          </a:p>
          <a:p>
            <a:endParaRPr lang="en-CA" sz="2000"/>
          </a:p>
        </p:txBody>
      </p:sp>
    </p:spTree>
    <p:extLst>
      <p:ext uri="{BB962C8B-B14F-4D97-AF65-F5344CB8AC3E}">
        <p14:creationId xmlns:p14="http://schemas.microsoft.com/office/powerpoint/2010/main" val="2735267330"/>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4F209C-C20E-4FA7-B241-1EF4F8D193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69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E4564234-45B0-4ED8-A9E2-199C001732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12192000" cy="5166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D85AFE-11E2-4D49-8DC2-2CCBD7FF6C72}"/>
              </a:ext>
            </a:extLst>
          </p:cNvPr>
          <p:cNvSpPr>
            <a:spLocks noGrp="1"/>
          </p:cNvSpPr>
          <p:nvPr>
            <p:ph type="title"/>
          </p:nvPr>
        </p:nvSpPr>
        <p:spPr>
          <a:xfrm>
            <a:off x="838200" y="365125"/>
            <a:ext cx="10515600" cy="1325563"/>
          </a:xfrm>
        </p:spPr>
        <p:txBody>
          <a:bodyPr>
            <a:normAutofit/>
          </a:bodyPr>
          <a:lstStyle/>
          <a:p>
            <a:r>
              <a:rPr lang="en-CA">
                <a:solidFill>
                  <a:schemeClr val="bg1">
                    <a:lumMod val="95000"/>
                    <a:lumOff val="5000"/>
                  </a:schemeClr>
                </a:solidFill>
              </a:rPr>
              <a:t>Solutions involve mitigation and adaptation</a:t>
            </a:r>
          </a:p>
        </p:txBody>
      </p:sp>
      <p:sp>
        <p:nvSpPr>
          <p:cNvPr id="3" name="Content Placeholder 2">
            <a:extLst>
              <a:ext uri="{FF2B5EF4-FFF2-40B4-BE49-F238E27FC236}">
                <a16:creationId xmlns:a16="http://schemas.microsoft.com/office/drawing/2014/main" id="{536C321A-EE63-4545-AA0B-81E6050B2BD2}"/>
              </a:ext>
            </a:extLst>
          </p:cNvPr>
          <p:cNvSpPr>
            <a:spLocks noGrp="1"/>
          </p:cNvSpPr>
          <p:nvPr>
            <p:ph idx="1"/>
          </p:nvPr>
        </p:nvSpPr>
        <p:spPr>
          <a:xfrm>
            <a:off x="838200" y="2015406"/>
            <a:ext cx="10515600" cy="4065986"/>
          </a:xfrm>
        </p:spPr>
        <p:txBody>
          <a:bodyPr anchor="ctr">
            <a:normAutofit/>
          </a:bodyPr>
          <a:lstStyle/>
          <a:p>
            <a:r>
              <a:rPr lang="en-CA" sz="2400" dirty="0"/>
              <a:t>Drivers:</a:t>
            </a:r>
            <a:endParaRPr lang="en-CA" sz="2400" dirty="0">
              <a:cs typeface="Calibri"/>
            </a:endParaRPr>
          </a:p>
          <a:p>
            <a:pPr lvl="1"/>
            <a:r>
              <a:rPr lang="en-CA" sz="2000" dirty="0"/>
              <a:t>Integrate and coordinate climate action strategies with provincial strategies aimed at improving wellness and aging</a:t>
            </a:r>
            <a:endParaRPr lang="en-CA" sz="2000" dirty="0">
              <a:cs typeface="Calibri"/>
            </a:endParaRPr>
          </a:p>
          <a:p>
            <a:pPr lvl="2"/>
            <a:r>
              <a:rPr lang="en-CA" dirty="0"/>
              <a:t>ADD TO ADAPTATION PLANNING!</a:t>
            </a:r>
            <a:endParaRPr lang="en-CA" dirty="0">
              <a:cs typeface="Calibri"/>
            </a:endParaRPr>
          </a:p>
          <a:p>
            <a:pPr lvl="1"/>
            <a:endParaRPr lang="en-CA" sz="2000"/>
          </a:p>
          <a:p>
            <a:pPr lvl="1"/>
            <a:r>
              <a:rPr lang="en-CA" sz="2000" dirty="0"/>
              <a:t>Commit to tracking and reporting on climate change-related health and well-being  indicators to monitor progress over time</a:t>
            </a:r>
            <a:endParaRPr lang="en-CA" sz="2000" dirty="0">
              <a:cs typeface="Calibri"/>
            </a:endParaRPr>
          </a:p>
          <a:p>
            <a:pPr lvl="2"/>
            <a:r>
              <a:rPr lang="en-CA" dirty="0"/>
              <a:t>SEE APPENDIX IN HEALTHY CLIMATE, HEALTHY NEW BRUNSWICKERS REPORT</a:t>
            </a:r>
            <a:endParaRPr lang="en-CA" dirty="0">
              <a:cs typeface="Calibri"/>
            </a:endParaRPr>
          </a:p>
          <a:p>
            <a:pPr lvl="2"/>
            <a:r>
              <a:rPr lang="en-CA" dirty="0"/>
              <a:t>TRACK THESE INDICATORS IN ADAPTATION IMPLEMENTATION PLANS!</a:t>
            </a:r>
            <a:endParaRPr lang="en-CA" dirty="0">
              <a:cs typeface="Calibri"/>
            </a:endParaRPr>
          </a:p>
        </p:txBody>
      </p:sp>
    </p:spTree>
    <p:extLst>
      <p:ext uri="{BB962C8B-B14F-4D97-AF65-F5344CB8AC3E}">
        <p14:creationId xmlns:p14="http://schemas.microsoft.com/office/powerpoint/2010/main" val="3236189976"/>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9">
            <a:extLst>
              <a:ext uri="{FF2B5EF4-FFF2-40B4-BE49-F238E27FC236}">
                <a16:creationId xmlns:a16="http://schemas.microsoft.com/office/drawing/2014/main" id="{95724071-AC7B-4A67-934B-CD7F907458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73"/>
            <a:ext cx="12192000" cy="18558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FEAC69-A8A6-46A1-AD35-A3C7DDA7BFDC}"/>
              </a:ext>
            </a:extLst>
          </p:cNvPr>
          <p:cNvSpPr>
            <a:spLocks noGrp="1"/>
          </p:cNvSpPr>
          <p:nvPr>
            <p:ph type="title"/>
          </p:nvPr>
        </p:nvSpPr>
        <p:spPr>
          <a:xfrm>
            <a:off x="838200" y="365125"/>
            <a:ext cx="10515600" cy="1325563"/>
          </a:xfrm>
        </p:spPr>
        <p:txBody>
          <a:bodyPr>
            <a:normAutofit/>
          </a:bodyPr>
          <a:lstStyle/>
          <a:p>
            <a:r>
              <a:rPr lang="en-US">
                <a:solidFill>
                  <a:schemeClr val="bg1"/>
                </a:solidFill>
                <a:cs typeface="Calibri Light"/>
              </a:rPr>
              <a:t>Health and Well-being Adaptation Indicators</a:t>
            </a:r>
            <a:endParaRPr lang="en-US">
              <a:solidFill>
                <a:schemeClr val="bg1"/>
              </a:solidFill>
            </a:endParaRPr>
          </a:p>
        </p:txBody>
      </p:sp>
      <p:graphicFrame>
        <p:nvGraphicFramePr>
          <p:cNvPr id="9" name="Content Placeholder 2">
            <a:extLst>
              <a:ext uri="{FF2B5EF4-FFF2-40B4-BE49-F238E27FC236}">
                <a16:creationId xmlns:a16="http://schemas.microsoft.com/office/drawing/2014/main" id="{62667885-CF8C-4A02-BA2E-EEE8EE49D3DC}"/>
              </a:ext>
            </a:extLst>
          </p:cNvPr>
          <p:cNvGraphicFramePr>
            <a:graphicFrameLocks noGrp="1"/>
          </p:cNvGraphicFramePr>
          <p:nvPr>
            <p:ph idx="1"/>
            <p:extLst>
              <p:ext uri="{D42A27DB-BD31-4B8C-83A1-F6EECF244321}">
                <p14:modId xmlns:p14="http://schemas.microsoft.com/office/powerpoint/2010/main" val="1709507667"/>
              </p:ext>
            </p:extLst>
          </p:nvPr>
        </p:nvGraphicFramePr>
        <p:xfrm>
          <a:off x="838200" y="2500291"/>
          <a:ext cx="10515600" cy="36766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5350684"/>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8">
            <a:extLst>
              <a:ext uri="{FF2B5EF4-FFF2-40B4-BE49-F238E27FC236}">
                <a16:creationId xmlns:a16="http://schemas.microsoft.com/office/drawing/2014/main" id="{E4505C23-674B-4195-81D6-0C127FEAE3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908"/>
            <a:ext cx="9161029" cy="1490093"/>
          </a:xfrm>
          <a:custGeom>
            <a:avLst/>
            <a:gdLst>
              <a:gd name="connsiteX0" fmla="*/ 0 w 9161029"/>
              <a:gd name="connsiteY0" fmla="*/ 0 h 1490093"/>
              <a:gd name="connsiteX1" fmla="*/ 2046494 w 9161029"/>
              <a:gd name="connsiteY1" fmla="*/ 0 h 1490093"/>
              <a:gd name="connsiteX2" fmla="*/ 2496613 w 9161029"/>
              <a:gd name="connsiteY2" fmla="*/ 0 h 1490093"/>
              <a:gd name="connsiteX3" fmla="*/ 3235839 w 9161029"/>
              <a:gd name="connsiteY3" fmla="*/ 0 h 1490093"/>
              <a:gd name="connsiteX4" fmla="*/ 9161029 w 9161029"/>
              <a:gd name="connsiteY4" fmla="*/ 0 h 1490093"/>
              <a:gd name="connsiteX5" fmla="*/ 8470921 w 9161029"/>
              <a:gd name="connsiteY5" fmla="*/ 1490093 h 1490093"/>
              <a:gd name="connsiteX6" fmla="*/ 0 w 9161029"/>
              <a:gd name="connsiteY6"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1029" h="1490093">
                <a:moveTo>
                  <a:pt x="0" y="0"/>
                </a:moveTo>
                <a:lnTo>
                  <a:pt x="2046494" y="0"/>
                </a:lnTo>
                <a:lnTo>
                  <a:pt x="2496613" y="0"/>
                </a:lnTo>
                <a:lnTo>
                  <a:pt x="3235839" y="0"/>
                </a:lnTo>
                <a:lnTo>
                  <a:pt x="9161029" y="0"/>
                </a:lnTo>
                <a:lnTo>
                  <a:pt x="8470921" y="1490093"/>
                </a:lnTo>
                <a:lnTo>
                  <a:pt x="0" y="1490093"/>
                </a:ln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4D61CA-A9A0-4458-9E49-3B9125E77C58}"/>
              </a:ext>
            </a:extLst>
          </p:cNvPr>
          <p:cNvSpPr>
            <a:spLocks noGrp="1"/>
          </p:cNvSpPr>
          <p:nvPr>
            <p:ph type="title"/>
          </p:nvPr>
        </p:nvSpPr>
        <p:spPr>
          <a:xfrm>
            <a:off x="838200" y="5529884"/>
            <a:ext cx="7719381" cy="1096331"/>
          </a:xfrm>
        </p:spPr>
        <p:txBody>
          <a:bodyPr>
            <a:normAutofit fontScale="90000"/>
          </a:bodyPr>
          <a:lstStyle/>
          <a:p>
            <a:r>
              <a:rPr lang="en-US" dirty="0">
                <a:cs typeface="Calibri Light"/>
              </a:rPr>
              <a:t>Objective 1: Reduce vulnerability indicators</a:t>
            </a:r>
            <a:endParaRPr lang="en-US" dirty="0"/>
          </a:p>
        </p:txBody>
      </p:sp>
      <p:sp>
        <p:nvSpPr>
          <p:cNvPr id="18" name="Freeform: Shape 20">
            <a:extLst>
              <a:ext uri="{FF2B5EF4-FFF2-40B4-BE49-F238E27FC236}">
                <a16:creationId xmlns:a16="http://schemas.microsoft.com/office/drawing/2014/main" id="{65C9B8F0-FF66-4C15-BD05-E86B87331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3037" y="5367908"/>
            <a:ext cx="3428963" cy="1490093"/>
          </a:xfrm>
          <a:custGeom>
            <a:avLst/>
            <a:gdLst>
              <a:gd name="connsiteX0" fmla="*/ 690108 w 3428963"/>
              <a:gd name="connsiteY0" fmla="*/ 0 h 1490093"/>
              <a:gd name="connsiteX1" fmla="*/ 3428963 w 3428963"/>
              <a:gd name="connsiteY1" fmla="*/ 0 h 1490093"/>
              <a:gd name="connsiteX2" fmla="*/ 3428963 w 3428963"/>
              <a:gd name="connsiteY2" fmla="*/ 1490093 h 1490093"/>
              <a:gd name="connsiteX3" fmla="*/ 0 w 3428963"/>
              <a:gd name="connsiteY3" fmla="*/ 1490093 h 1490093"/>
            </a:gdLst>
            <a:ahLst/>
            <a:cxnLst>
              <a:cxn ang="0">
                <a:pos x="connsiteX0" y="connsiteY0"/>
              </a:cxn>
              <a:cxn ang="0">
                <a:pos x="connsiteX1" y="connsiteY1"/>
              </a:cxn>
              <a:cxn ang="0">
                <a:pos x="connsiteX2" y="connsiteY2"/>
              </a:cxn>
              <a:cxn ang="0">
                <a:pos x="connsiteX3" y="connsiteY3"/>
              </a:cxn>
            </a:cxnLst>
            <a:rect l="l" t="t" r="r" b="b"/>
            <a:pathLst>
              <a:path w="3428963" h="1490093">
                <a:moveTo>
                  <a:pt x="690108" y="0"/>
                </a:moveTo>
                <a:lnTo>
                  <a:pt x="3428963" y="0"/>
                </a:lnTo>
                <a:lnTo>
                  <a:pt x="3428963" y="1490093"/>
                </a:lnTo>
                <a:lnTo>
                  <a:pt x="0" y="1490093"/>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Content Placeholder 2">
            <a:extLst>
              <a:ext uri="{FF2B5EF4-FFF2-40B4-BE49-F238E27FC236}">
                <a16:creationId xmlns:a16="http://schemas.microsoft.com/office/drawing/2014/main" id="{76E26F4E-4080-4426-AC9A-D1EDF5F53191}"/>
              </a:ext>
            </a:extLst>
          </p:cNvPr>
          <p:cNvGraphicFramePr>
            <a:graphicFrameLocks noGrp="1"/>
          </p:cNvGraphicFramePr>
          <p:nvPr>
            <p:ph idx="1"/>
            <p:extLst>
              <p:ext uri="{D42A27DB-BD31-4B8C-83A1-F6EECF244321}">
                <p14:modId xmlns:p14="http://schemas.microsoft.com/office/powerpoint/2010/main" val="2414900537"/>
              </p:ext>
            </p:extLst>
          </p:nvPr>
        </p:nvGraphicFramePr>
        <p:xfrm>
          <a:off x="838200" y="643467"/>
          <a:ext cx="10515600" cy="4080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4065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8">
            <a:extLst>
              <a:ext uri="{FF2B5EF4-FFF2-40B4-BE49-F238E27FC236}">
                <a16:creationId xmlns:a16="http://schemas.microsoft.com/office/drawing/2014/main" id="{E4505C23-674B-4195-81D6-0C127FEAE3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908"/>
            <a:ext cx="9161029" cy="1490093"/>
          </a:xfrm>
          <a:custGeom>
            <a:avLst/>
            <a:gdLst>
              <a:gd name="connsiteX0" fmla="*/ 0 w 9161029"/>
              <a:gd name="connsiteY0" fmla="*/ 0 h 1490093"/>
              <a:gd name="connsiteX1" fmla="*/ 2046494 w 9161029"/>
              <a:gd name="connsiteY1" fmla="*/ 0 h 1490093"/>
              <a:gd name="connsiteX2" fmla="*/ 2496613 w 9161029"/>
              <a:gd name="connsiteY2" fmla="*/ 0 h 1490093"/>
              <a:gd name="connsiteX3" fmla="*/ 3235839 w 9161029"/>
              <a:gd name="connsiteY3" fmla="*/ 0 h 1490093"/>
              <a:gd name="connsiteX4" fmla="*/ 9161029 w 9161029"/>
              <a:gd name="connsiteY4" fmla="*/ 0 h 1490093"/>
              <a:gd name="connsiteX5" fmla="*/ 8470921 w 9161029"/>
              <a:gd name="connsiteY5" fmla="*/ 1490093 h 1490093"/>
              <a:gd name="connsiteX6" fmla="*/ 0 w 9161029"/>
              <a:gd name="connsiteY6"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1029" h="1490093">
                <a:moveTo>
                  <a:pt x="0" y="0"/>
                </a:moveTo>
                <a:lnTo>
                  <a:pt x="2046494" y="0"/>
                </a:lnTo>
                <a:lnTo>
                  <a:pt x="2496613" y="0"/>
                </a:lnTo>
                <a:lnTo>
                  <a:pt x="3235839" y="0"/>
                </a:lnTo>
                <a:lnTo>
                  <a:pt x="9161029" y="0"/>
                </a:lnTo>
                <a:lnTo>
                  <a:pt x="8470921" y="1490093"/>
                </a:lnTo>
                <a:lnTo>
                  <a:pt x="0" y="1490093"/>
                </a:ln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4D61CA-A9A0-4458-9E49-3B9125E77C58}"/>
              </a:ext>
            </a:extLst>
          </p:cNvPr>
          <p:cNvSpPr>
            <a:spLocks noGrp="1"/>
          </p:cNvSpPr>
          <p:nvPr>
            <p:ph type="title"/>
          </p:nvPr>
        </p:nvSpPr>
        <p:spPr>
          <a:xfrm>
            <a:off x="838200" y="5529884"/>
            <a:ext cx="7719381" cy="1096331"/>
          </a:xfrm>
        </p:spPr>
        <p:txBody>
          <a:bodyPr>
            <a:normAutofit fontScale="90000"/>
          </a:bodyPr>
          <a:lstStyle/>
          <a:p>
            <a:r>
              <a:rPr lang="en-US" dirty="0">
                <a:cs typeface="Calibri Light"/>
              </a:rPr>
              <a:t>Objective 2: Increase monitoring and intervention indicators</a:t>
            </a:r>
            <a:endParaRPr lang="en-US">
              <a:ea typeface="+mj-lt"/>
              <a:cs typeface="+mj-lt"/>
            </a:endParaRPr>
          </a:p>
        </p:txBody>
      </p:sp>
      <p:sp>
        <p:nvSpPr>
          <p:cNvPr id="18" name="Freeform: Shape 20">
            <a:extLst>
              <a:ext uri="{FF2B5EF4-FFF2-40B4-BE49-F238E27FC236}">
                <a16:creationId xmlns:a16="http://schemas.microsoft.com/office/drawing/2014/main" id="{65C9B8F0-FF66-4C15-BD05-E86B87331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3037" y="5367908"/>
            <a:ext cx="3428963" cy="1490093"/>
          </a:xfrm>
          <a:custGeom>
            <a:avLst/>
            <a:gdLst>
              <a:gd name="connsiteX0" fmla="*/ 690108 w 3428963"/>
              <a:gd name="connsiteY0" fmla="*/ 0 h 1490093"/>
              <a:gd name="connsiteX1" fmla="*/ 3428963 w 3428963"/>
              <a:gd name="connsiteY1" fmla="*/ 0 h 1490093"/>
              <a:gd name="connsiteX2" fmla="*/ 3428963 w 3428963"/>
              <a:gd name="connsiteY2" fmla="*/ 1490093 h 1490093"/>
              <a:gd name="connsiteX3" fmla="*/ 0 w 3428963"/>
              <a:gd name="connsiteY3" fmla="*/ 1490093 h 1490093"/>
            </a:gdLst>
            <a:ahLst/>
            <a:cxnLst>
              <a:cxn ang="0">
                <a:pos x="connsiteX0" y="connsiteY0"/>
              </a:cxn>
              <a:cxn ang="0">
                <a:pos x="connsiteX1" y="connsiteY1"/>
              </a:cxn>
              <a:cxn ang="0">
                <a:pos x="connsiteX2" y="connsiteY2"/>
              </a:cxn>
              <a:cxn ang="0">
                <a:pos x="connsiteX3" y="connsiteY3"/>
              </a:cxn>
            </a:cxnLst>
            <a:rect l="l" t="t" r="r" b="b"/>
            <a:pathLst>
              <a:path w="3428963" h="1490093">
                <a:moveTo>
                  <a:pt x="690108" y="0"/>
                </a:moveTo>
                <a:lnTo>
                  <a:pt x="3428963" y="0"/>
                </a:lnTo>
                <a:lnTo>
                  <a:pt x="3428963" y="1490093"/>
                </a:lnTo>
                <a:lnTo>
                  <a:pt x="0" y="1490093"/>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Content Placeholder 2">
            <a:extLst>
              <a:ext uri="{FF2B5EF4-FFF2-40B4-BE49-F238E27FC236}">
                <a16:creationId xmlns:a16="http://schemas.microsoft.com/office/drawing/2014/main" id="{76E26F4E-4080-4426-AC9A-D1EDF5F53191}"/>
              </a:ext>
            </a:extLst>
          </p:cNvPr>
          <p:cNvGraphicFramePr>
            <a:graphicFrameLocks noGrp="1"/>
          </p:cNvGraphicFramePr>
          <p:nvPr>
            <p:ph idx="1"/>
            <p:extLst>
              <p:ext uri="{D42A27DB-BD31-4B8C-83A1-F6EECF244321}">
                <p14:modId xmlns:p14="http://schemas.microsoft.com/office/powerpoint/2010/main" val="1432760358"/>
              </p:ext>
            </p:extLst>
          </p:nvPr>
        </p:nvGraphicFramePr>
        <p:xfrm>
          <a:off x="838200" y="643467"/>
          <a:ext cx="10515600" cy="4080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4184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8">
            <a:extLst>
              <a:ext uri="{FF2B5EF4-FFF2-40B4-BE49-F238E27FC236}">
                <a16:creationId xmlns:a16="http://schemas.microsoft.com/office/drawing/2014/main" id="{E4505C23-674B-4195-81D6-0C127FEAE3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908"/>
            <a:ext cx="9161029" cy="1490093"/>
          </a:xfrm>
          <a:custGeom>
            <a:avLst/>
            <a:gdLst>
              <a:gd name="connsiteX0" fmla="*/ 0 w 9161029"/>
              <a:gd name="connsiteY0" fmla="*/ 0 h 1490093"/>
              <a:gd name="connsiteX1" fmla="*/ 2046494 w 9161029"/>
              <a:gd name="connsiteY1" fmla="*/ 0 h 1490093"/>
              <a:gd name="connsiteX2" fmla="*/ 2496613 w 9161029"/>
              <a:gd name="connsiteY2" fmla="*/ 0 h 1490093"/>
              <a:gd name="connsiteX3" fmla="*/ 3235839 w 9161029"/>
              <a:gd name="connsiteY3" fmla="*/ 0 h 1490093"/>
              <a:gd name="connsiteX4" fmla="*/ 9161029 w 9161029"/>
              <a:gd name="connsiteY4" fmla="*/ 0 h 1490093"/>
              <a:gd name="connsiteX5" fmla="*/ 8470921 w 9161029"/>
              <a:gd name="connsiteY5" fmla="*/ 1490093 h 1490093"/>
              <a:gd name="connsiteX6" fmla="*/ 0 w 9161029"/>
              <a:gd name="connsiteY6"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1029" h="1490093">
                <a:moveTo>
                  <a:pt x="0" y="0"/>
                </a:moveTo>
                <a:lnTo>
                  <a:pt x="2046494" y="0"/>
                </a:lnTo>
                <a:lnTo>
                  <a:pt x="2496613" y="0"/>
                </a:lnTo>
                <a:lnTo>
                  <a:pt x="3235839" y="0"/>
                </a:lnTo>
                <a:lnTo>
                  <a:pt x="9161029" y="0"/>
                </a:lnTo>
                <a:lnTo>
                  <a:pt x="8470921" y="1490093"/>
                </a:lnTo>
                <a:lnTo>
                  <a:pt x="0" y="1490093"/>
                </a:ln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4D61CA-A9A0-4458-9E49-3B9125E77C58}"/>
              </a:ext>
            </a:extLst>
          </p:cNvPr>
          <p:cNvSpPr>
            <a:spLocks noGrp="1"/>
          </p:cNvSpPr>
          <p:nvPr>
            <p:ph type="title"/>
          </p:nvPr>
        </p:nvSpPr>
        <p:spPr>
          <a:xfrm>
            <a:off x="838200" y="5529884"/>
            <a:ext cx="7719381" cy="1096331"/>
          </a:xfrm>
        </p:spPr>
        <p:txBody>
          <a:bodyPr>
            <a:normAutofit fontScale="90000"/>
          </a:bodyPr>
          <a:lstStyle/>
          <a:p>
            <a:r>
              <a:rPr lang="en-US" dirty="0">
                <a:solidFill>
                  <a:srgbClr val="FFFFFF"/>
                </a:solidFill>
                <a:cs typeface="Calibri Light"/>
              </a:rPr>
              <a:t>Objective </a:t>
            </a:r>
            <a:r>
              <a:rPr lang="en-US" dirty="0">
                <a:cs typeface="Calibri Light"/>
              </a:rPr>
              <a:t>3: Ensure adequate responses</a:t>
            </a:r>
            <a:br>
              <a:rPr lang="en-US" dirty="0">
                <a:cs typeface="Calibri Light"/>
              </a:rPr>
            </a:br>
            <a:r>
              <a:rPr lang="en-US" dirty="0">
                <a:cs typeface="Calibri Light"/>
              </a:rPr>
              <a:t>indicators</a:t>
            </a:r>
            <a:endParaRPr lang="en-US" dirty="0">
              <a:ea typeface="+mj-lt"/>
              <a:cs typeface="+mj-lt"/>
            </a:endParaRPr>
          </a:p>
          <a:p>
            <a:endParaRPr lang="en-US" dirty="0">
              <a:cs typeface="Calibri Light"/>
            </a:endParaRPr>
          </a:p>
        </p:txBody>
      </p:sp>
      <p:sp>
        <p:nvSpPr>
          <p:cNvPr id="18" name="Freeform: Shape 20">
            <a:extLst>
              <a:ext uri="{FF2B5EF4-FFF2-40B4-BE49-F238E27FC236}">
                <a16:creationId xmlns:a16="http://schemas.microsoft.com/office/drawing/2014/main" id="{65C9B8F0-FF66-4C15-BD05-E86B87331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3037" y="5367908"/>
            <a:ext cx="3428963" cy="1490093"/>
          </a:xfrm>
          <a:custGeom>
            <a:avLst/>
            <a:gdLst>
              <a:gd name="connsiteX0" fmla="*/ 690108 w 3428963"/>
              <a:gd name="connsiteY0" fmla="*/ 0 h 1490093"/>
              <a:gd name="connsiteX1" fmla="*/ 3428963 w 3428963"/>
              <a:gd name="connsiteY1" fmla="*/ 0 h 1490093"/>
              <a:gd name="connsiteX2" fmla="*/ 3428963 w 3428963"/>
              <a:gd name="connsiteY2" fmla="*/ 1490093 h 1490093"/>
              <a:gd name="connsiteX3" fmla="*/ 0 w 3428963"/>
              <a:gd name="connsiteY3" fmla="*/ 1490093 h 1490093"/>
            </a:gdLst>
            <a:ahLst/>
            <a:cxnLst>
              <a:cxn ang="0">
                <a:pos x="connsiteX0" y="connsiteY0"/>
              </a:cxn>
              <a:cxn ang="0">
                <a:pos x="connsiteX1" y="connsiteY1"/>
              </a:cxn>
              <a:cxn ang="0">
                <a:pos x="connsiteX2" y="connsiteY2"/>
              </a:cxn>
              <a:cxn ang="0">
                <a:pos x="connsiteX3" y="connsiteY3"/>
              </a:cxn>
            </a:cxnLst>
            <a:rect l="l" t="t" r="r" b="b"/>
            <a:pathLst>
              <a:path w="3428963" h="1490093">
                <a:moveTo>
                  <a:pt x="690108" y="0"/>
                </a:moveTo>
                <a:lnTo>
                  <a:pt x="3428963" y="0"/>
                </a:lnTo>
                <a:lnTo>
                  <a:pt x="3428963" y="1490093"/>
                </a:lnTo>
                <a:lnTo>
                  <a:pt x="0" y="1490093"/>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Content Placeholder 2">
            <a:extLst>
              <a:ext uri="{FF2B5EF4-FFF2-40B4-BE49-F238E27FC236}">
                <a16:creationId xmlns:a16="http://schemas.microsoft.com/office/drawing/2014/main" id="{76E26F4E-4080-4426-AC9A-D1EDF5F53191}"/>
              </a:ext>
            </a:extLst>
          </p:cNvPr>
          <p:cNvGraphicFramePr>
            <a:graphicFrameLocks noGrp="1"/>
          </p:cNvGraphicFramePr>
          <p:nvPr>
            <p:ph idx="1"/>
          </p:nvPr>
        </p:nvGraphicFramePr>
        <p:xfrm>
          <a:off x="838200" y="643467"/>
          <a:ext cx="10515600" cy="4080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9916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8D47A1D-328C-47D8-918C-72786295580B}"/>
              </a:ext>
            </a:extLst>
          </p:cNvPr>
          <p:cNvSpPr>
            <a:spLocks noGrp="1"/>
          </p:cNvSpPr>
          <p:nvPr>
            <p:ph type="title"/>
          </p:nvPr>
        </p:nvSpPr>
        <p:spPr>
          <a:xfrm>
            <a:off x="863029" y="1012004"/>
            <a:ext cx="3416158" cy="4795408"/>
          </a:xfrm>
        </p:spPr>
        <p:txBody>
          <a:bodyPr>
            <a:normAutofit/>
          </a:bodyPr>
          <a:lstStyle/>
          <a:p>
            <a:r>
              <a:rPr lang="en-CA" dirty="0">
                <a:solidFill>
                  <a:srgbClr val="FFFFFF"/>
                </a:solidFill>
              </a:rPr>
              <a:t>Solutions involve mitigation and adaptation: Get behind serious action</a:t>
            </a:r>
          </a:p>
        </p:txBody>
      </p:sp>
      <p:graphicFrame>
        <p:nvGraphicFramePr>
          <p:cNvPr id="5" name="Content Placeholder 2">
            <a:extLst>
              <a:ext uri="{FF2B5EF4-FFF2-40B4-BE49-F238E27FC236}">
                <a16:creationId xmlns:a16="http://schemas.microsoft.com/office/drawing/2014/main" id="{692E5B1A-0A5D-40B4-99DF-7FEAB058E175}"/>
              </a:ext>
            </a:extLst>
          </p:cNvPr>
          <p:cNvGraphicFramePr>
            <a:graphicFrameLocks noGrp="1"/>
          </p:cNvGraphicFramePr>
          <p:nvPr>
            <p:ph idx="1"/>
            <p:extLst>
              <p:ext uri="{D42A27DB-BD31-4B8C-83A1-F6EECF244321}">
                <p14:modId xmlns:p14="http://schemas.microsoft.com/office/powerpoint/2010/main" val="1141900267"/>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7124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53600" y="1396289"/>
            <a:ext cx="5006336" cy="1325563"/>
          </a:xfrm>
        </p:spPr>
        <p:txBody>
          <a:bodyPr vert="horz" lIns="91440" tIns="45720" rIns="91440" bIns="45720" rtlCol="0" anchor="ctr">
            <a:normAutofit/>
          </a:bodyPr>
          <a:lstStyle/>
          <a:p>
            <a:r>
              <a:rPr lang="en-US" sz="4400" kern="1200">
                <a:solidFill>
                  <a:schemeClr val="tx1"/>
                </a:solidFill>
                <a:latin typeface="+mj-lt"/>
                <a:ea typeface="+mj-ea"/>
                <a:cs typeface="+mj-cs"/>
              </a:rPr>
              <a:t>Presentation</a:t>
            </a:r>
          </a:p>
        </p:txBody>
      </p:sp>
      <p:sp>
        <p:nvSpPr>
          <p:cNvPr id="10" name="Freeform: Shape 9">
            <a:extLst>
              <a:ext uri="{FF2B5EF4-FFF2-40B4-BE49-F238E27FC236}">
                <a16:creationId xmlns:a16="http://schemas.microsoft.com/office/drawing/2014/main" id="{4F74D28C-3268-4E35-8EE1-D92CB4A85A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58D44E42-C462-4105-BC86-FE75B4E3C4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64241" y="1105309"/>
            <a:ext cx="4105275" cy="3181589"/>
          </a:xfrm>
          <a:prstGeom prst="rect">
            <a:avLst/>
          </a:prstGeom>
        </p:spPr>
      </p:pic>
      <p:sp>
        <p:nvSpPr>
          <p:cNvPr id="4" name="Text Placeholder 3"/>
          <p:cNvSpPr>
            <a:spLocks noGrp="1"/>
          </p:cNvSpPr>
          <p:nvPr>
            <p:ph type="body" sz="half" idx="2"/>
          </p:nvPr>
        </p:nvSpPr>
        <p:spPr>
          <a:xfrm>
            <a:off x="6658044" y="2613190"/>
            <a:ext cx="5006336" cy="3440476"/>
          </a:xfrm>
        </p:spPr>
        <p:txBody>
          <a:bodyPr vert="horz" lIns="91440" tIns="45720" rIns="91440" bIns="45720" rtlCol="0" anchor="t">
            <a:normAutofit lnSpcReduction="10000"/>
          </a:bodyPr>
          <a:lstStyle/>
          <a:p>
            <a:pPr marL="285750" indent="-228600">
              <a:buFont typeface="Arial" panose="020B0604020202020204" pitchFamily="34" charset="0"/>
              <a:buChar char="•"/>
            </a:pPr>
            <a:r>
              <a:rPr lang="en-US" sz="2000" dirty="0"/>
              <a:t>Review some of the climate change projections for 16 NB community areas (Climate Atlas, average 24 models)</a:t>
            </a:r>
            <a:endParaRPr lang="en-US" sz="2000" dirty="0">
              <a:cs typeface="Calibri"/>
            </a:endParaRPr>
          </a:p>
          <a:p>
            <a:pPr marL="285750" indent="-228600">
              <a:buFont typeface="Arial" panose="020B0604020202020204" pitchFamily="34" charset="0"/>
              <a:buChar char="•"/>
            </a:pPr>
            <a:r>
              <a:rPr lang="en-US" sz="2000" dirty="0"/>
              <a:t>Review some of the New Brunswick Health Council community profiles for same 16 community areas</a:t>
            </a:r>
            <a:endParaRPr lang="en-US" sz="2000" dirty="0">
              <a:cs typeface="Calibri"/>
            </a:endParaRPr>
          </a:p>
          <a:p>
            <a:pPr marL="285750" indent="-228600">
              <a:buFont typeface="Arial" panose="020B0604020202020204" pitchFamily="34" charset="0"/>
              <a:buChar char="•"/>
            </a:pPr>
            <a:r>
              <a:rPr lang="en-US" sz="2000" dirty="0"/>
              <a:t>Identify health-related risks to consider (Canadian Association of Physicians for the Environment, Lancet)</a:t>
            </a:r>
            <a:endParaRPr lang="en-US" sz="2000" dirty="0">
              <a:cs typeface="Calibri"/>
            </a:endParaRPr>
          </a:p>
          <a:p>
            <a:pPr marL="285750" indent="-228600">
              <a:buFont typeface="Arial" panose="020B0604020202020204" pitchFamily="34" charset="0"/>
              <a:buChar char="•"/>
            </a:pPr>
            <a:r>
              <a:rPr lang="en-US" sz="2000" dirty="0"/>
              <a:t>Suggests path forward</a:t>
            </a:r>
          </a:p>
          <a:p>
            <a:pPr marL="742950" lvl="1" indent="-228600">
              <a:buFont typeface="Arial" panose="020B0604020202020204" pitchFamily="34" charset="0"/>
              <a:buChar char="•"/>
            </a:pPr>
            <a:r>
              <a:rPr lang="en-US" sz="1800" dirty="0">
                <a:ea typeface="+mn-lt"/>
                <a:cs typeface="+mn-lt"/>
                <a:hlinkClick r:id="rId3"/>
              </a:rPr>
              <a:t>https://www.conservationcouncil.ca/en/climate-change/</a:t>
            </a:r>
            <a:endParaRPr lang="en-US" sz="1800" dirty="0">
              <a:cs typeface="Calibri"/>
            </a:endParaRPr>
          </a:p>
        </p:txBody>
      </p:sp>
    </p:spTree>
    <p:extLst>
      <p:ext uri="{BB962C8B-B14F-4D97-AF65-F5344CB8AC3E}">
        <p14:creationId xmlns:p14="http://schemas.microsoft.com/office/powerpoint/2010/main" val="3544323113"/>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8AA5BC-4F7A-4226-8F99-6D824B226A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E5445C6-DD42-4979-86FF-03730E8C6D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122362"/>
            <a:ext cx="9144000" cy="2840037"/>
          </a:xfrm>
        </p:spPr>
        <p:txBody>
          <a:bodyPr>
            <a:normAutofit/>
          </a:bodyPr>
          <a:lstStyle/>
          <a:p>
            <a:r>
              <a:rPr lang="en-US" sz="5800"/>
              <a:t>Thank you</a:t>
            </a:r>
            <a:endParaRPr lang="en-CA" sz="5800"/>
          </a:p>
        </p:txBody>
      </p:sp>
      <p:sp>
        <p:nvSpPr>
          <p:cNvPr id="3" name="Subtitle 2"/>
          <p:cNvSpPr>
            <a:spLocks noGrp="1"/>
          </p:cNvSpPr>
          <p:nvPr>
            <p:ph type="subTitle" idx="1"/>
          </p:nvPr>
        </p:nvSpPr>
        <p:spPr>
          <a:xfrm>
            <a:off x="1524000" y="4256436"/>
            <a:ext cx="9144000" cy="1600818"/>
          </a:xfrm>
        </p:spPr>
        <p:txBody>
          <a:bodyPr vert="horz" lIns="91440" tIns="45720" rIns="91440" bIns="45720" rtlCol="0" anchor="t">
            <a:normAutofit/>
          </a:bodyPr>
          <a:lstStyle/>
          <a:p>
            <a:r>
              <a:rPr lang="en-US" dirty="0">
                <a:solidFill>
                  <a:schemeClr val="accent1"/>
                </a:solidFill>
              </a:rPr>
              <a:t>Let’s talk about climate change!</a:t>
            </a:r>
          </a:p>
          <a:p>
            <a:r>
              <a:rPr lang="en-US" dirty="0">
                <a:cs typeface="Calibri"/>
                <a:hlinkClick r:id="rId2"/>
              </a:rPr>
              <a:t>https://www.conservationcouncil.ca/en/climate-change/</a:t>
            </a:r>
            <a:endParaRPr lang="en-US"/>
          </a:p>
        </p:txBody>
      </p:sp>
      <p:cxnSp>
        <p:nvCxnSpPr>
          <p:cNvPr id="12" name="Straight Connector 11">
            <a:extLst>
              <a:ext uri="{FF2B5EF4-FFF2-40B4-BE49-F238E27FC236}">
                <a16:creationId xmlns:a16="http://schemas.microsoft.com/office/drawing/2014/main" id="{45000665-DFC7-417E-8FD7-516A0F15C97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8086031"/>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8">
            <a:extLst>
              <a:ext uri="{FF2B5EF4-FFF2-40B4-BE49-F238E27FC236}">
                <a16:creationId xmlns:a16="http://schemas.microsoft.com/office/drawing/2014/main"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537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sz="4400">
                <a:solidFill>
                  <a:srgbClr val="FFFFFF"/>
                </a:solidFill>
              </a:rPr>
              <a:t>Climate change is a growing concern in New Brunswick </a:t>
            </a:r>
          </a:p>
        </p:txBody>
      </p:sp>
      <p:pic>
        <p:nvPicPr>
          <p:cNvPr id="9" name="Picture Placeholder 8"/>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4547" r="6835" b="1"/>
          <a:stretch/>
        </p:blipFill>
        <p:spPr>
          <a:xfrm>
            <a:off x="327547" y="321733"/>
            <a:ext cx="7058306" cy="4107392"/>
          </a:xfrm>
          <a:prstGeom prst="rect">
            <a:avLst/>
          </a:prstGeom>
        </p:spPr>
      </p:pic>
      <p:sp>
        <p:nvSpPr>
          <p:cNvPr id="20" name="Rectangle 20">
            <a:extLst>
              <a:ext uri="{FF2B5EF4-FFF2-40B4-BE49-F238E27FC236}">
                <a16:creationId xmlns:a16="http://schemas.microsoft.com/office/drawing/2014/main"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p:cNvSpPr>
            <a:spLocks noGrp="1"/>
          </p:cNvSpPr>
          <p:nvPr>
            <p:ph type="body" sz="half" idx="2"/>
          </p:nvPr>
        </p:nvSpPr>
        <p:spPr>
          <a:xfrm>
            <a:off x="7684262" y="860216"/>
            <a:ext cx="3956701" cy="5441833"/>
          </a:xfrm>
        </p:spPr>
        <p:txBody>
          <a:bodyPr vert="horz" lIns="91440" tIns="45720" rIns="91440" bIns="45720" rtlCol="0" anchor="ctr">
            <a:noAutofit/>
          </a:bodyPr>
          <a:lstStyle/>
          <a:p>
            <a:pPr marL="457200" indent="-342900">
              <a:buChar char="•"/>
            </a:pPr>
            <a:r>
              <a:rPr lang="en-US" sz="2000" dirty="0">
                <a:solidFill>
                  <a:srgbClr val="FFFFFF"/>
                </a:solidFill>
              </a:rPr>
              <a:t>91% believe that climate change is a very serious (65%) or serious (26%) problem (</a:t>
            </a:r>
            <a:r>
              <a:rPr lang="en-US" sz="2000" dirty="0" err="1">
                <a:solidFill>
                  <a:srgbClr val="FFFFFF"/>
                </a:solidFill>
              </a:rPr>
              <a:t>EcoAnalytics</a:t>
            </a:r>
            <a:r>
              <a:rPr lang="en-US" sz="2000" dirty="0">
                <a:solidFill>
                  <a:srgbClr val="FFFFFF"/>
                </a:solidFill>
              </a:rPr>
              <a:t>, 2018)</a:t>
            </a:r>
            <a:endParaRPr lang="en-US" sz="2000" dirty="0">
              <a:solidFill>
                <a:srgbClr val="FFFFFF"/>
              </a:solidFill>
              <a:cs typeface="Calibri"/>
            </a:endParaRPr>
          </a:p>
          <a:p>
            <a:pPr marL="457200" indent="-342900">
              <a:buChar char="•"/>
            </a:pPr>
            <a:r>
              <a:rPr lang="en-US" sz="2000" dirty="0">
                <a:solidFill>
                  <a:srgbClr val="FFFFFF"/>
                </a:solidFill>
              </a:rPr>
              <a:t>89% believe that climate change has played a major (58%) or some role (31%) in recent extreme weather events</a:t>
            </a:r>
            <a:endParaRPr lang="en-US" sz="2000" dirty="0">
              <a:solidFill>
                <a:srgbClr val="FFFFFF"/>
              </a:solidFill>
              <a:cs typeface="Calibri"/>
            </a:endParaRPr>
          </a:p>
          <a:p>
            <a:pPr marL="457200" indent="-342900">
              <a:buChar char="•"/>
            </a:pPr>
            <a:r>
              <a:rPr lang="en-US" sz="2000" dirty="0">
                <a:solidFill>
                  <a:schemeClr val="bg1"/>
                </a:solidFill>
                <a:ea typeface="+mn-lt"/>
                <a:cs typeface="+mn-lt"/>
              </a:rPr>
              <a:t>65% strongly agree (35%) or agr</a:t>
            </a:r>
            <a:r>
              <a:rPr lang="en-US" sz="2000" dirty="0">
                <a:solidFill>
                  <a:srgbClr val="FFFFFF"/>
                </a:solidFill>
                <a:ea typeface="+mn-lt"/>
                <a:cs typeface="+mn-lt"/>
              </a:rPr>
              <a:t>ee (30%) that climate change is making floods, like those experienced in New Brunswick in 2018 and 2019, much more likely (CCNB, 2019)</a:t>
            </a:r>
            <a:endParaRPr lang="en-US" sz="2000" dirty="0">
              <a:ea typeface="+mn-lt"/>
              <a:cs typeface="+mn-lt"/>
            </a:endParaRPr>
          </a:p>
          <a:p>
            <a:pPr marL="457200" indent="-342900">
              <a:buChar char="•"/>
            </a:pPr>
            <a:r>
              <a:rPr lang="en-US" sz="2000" dirty="0">
                <a:solidFill>
                  <a:srgbClr val="FFFFFF"/>
                </a:solidFill>
              </a:rPr>
              <a:t>58% agree (42%) or strongly agree (16%) that a changing climate and more extreme weather is making them feel anxious (CCNB, 2019)</a:t>
            </a:r>
            <a:endParaRPr lang="en-US" sz="2000" dirty="0">
              <a:solidFill>
                <a:srgbClr val="FFFFFF"/>
              </a:solidFill>
              <a:cs typeface="Calibri"/>
            </a:endParaRPr>
          </a:p>
          <a:p>
            <a:pPr indent="-228600">
              <a:buFont typeface="Arial" panose="020B0604020202020204" pitchFamily="34" charset="0"/>
              <a:buChar char="•"/>
            </a:pPr>
            <a:endParaRPr lang="en-US">
              <a:solidFill>
                <a:srgbClr val="FFFFFF"/>
              </a:solidFill>
            </a:endParaRPr>
          </a:p>
        </p:txBody>
      </p:sp>
    </p:spTree>
    <p:extLst>
      <p:ext uri="{BB962C8B-B14F-4D97-AF65-F5344CB8AC3E}">
        <p14:creationId xmlns:p14="http://schemas.microsoft.com/office/powerpoint/2010/main" val="898812272"/>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525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sz="4400">
                <a:solidFill>
                  <a:srgbClr val="FFFFFF"/>
                </a:solidFill>
              </a:rPr>
              <a:t>Anxious and unsettled about extreme events</a:t>
            </a:r>
          </a:p>
        </p:txBody>
      </p:sp>
      <p:pic>
        <p:nvPicPr>
          <p:cNvPr id="2054" name="Picture 6" descr="Residents move the barricade out of the rising floodwater from the Saint John River in Lakeville Corner, N.B. on Wednesday, May 2, 2018."/>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2162" r="1" b="1"/>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p:cNvSpPr>
            <a:spLocks noGrp="1"/>
          </p:cNvSpPr>
          <p:nvPr>
            <p:ph type="body" sz="half" idx="2"/>
          </p:nvPr>
        </p:nvSpPr>
        <p:spPr>
          <a:xfrm>
            <a:off x="7784904" y="917725"/>
            <a:ext cx="3841682" cy="4852362"/>
          </a:xfrm>
        </p:spPr>
        <p:txBody>
          <a:bodyPr vert="horz" lIns="91440" tIns="45720" rIns="91440" bIns="45720" rtlCol="0" anchor="ctr">
            <a:noAutofit/>
          </a:bodyPr>
          <a:lstStyle/>
          <a:p>
            <a:pPr marL="342900" indent="-228600">
              <a:buFont typeface="Arial" panose="020B0604020202020204" pitchFamily="34" charset="0"/>
              <a:buChar char="•"/>
            </a:pPr>
            <a:r>
              <a:rPr lang="en-US" sz="2400" dirty="0">
                <a:solidFill>
                  <a:srgbClr val="FFFFFF"/>
                </a:solidFill>
              </a:rPr>
              <a:t>Recent focus group in NB highlighted anxiety over more extreme events</a:t>
            </a:r>
            <a:endParaRPr lang="en-US" sz="2400" dirty="0">
              <a:solidFill>
                <a:srgbClr val="FFFFFF"/>
              </a:solidFill>
              <a:cs typeface="Calibri"/>
            </a:endParaRPr>
          </a:p>
          <a:p>
            <a:pPr marL="342900" indent="-228600">
              <a:buFont typeface="Arial" panose="020B0604020202020204" pitchFamily="34" charset="0"/>
              <a:buChar char="•"/>
            </a:pPr>
            <a:r>
              <a:rPr lang="en-US" sz="2400" dirty="0">
                <a:solidFill>
                  <a:srgbClr val="FFFFFF"/>
                </a:solidFill>
              </a:rPr>
              <a:t>Mental health professionals are increasingly worried about the psychological effects of climate change</a:t>
            </a:r>
            <a:endParaRPr lang="en-US" sz="2400" dirty="0">
              <a:solidFill>
                <a:srgbClr val="FFFFFF"/>
              </a:solidFill>
              <a:cs typeface="Calibri"/>
            </a:endParaRPr>
          </a:p>
          <a:p>
            <a:pPr marL="342900" indent="-228600">
              <a:buFont typeface="Arial" panose="020B0604020202020204" pitchFamily="34" charset="0"/>
              <a:buChar char="•"/>
            </a:pPr>
            <a:r>
              <a:rPr lang="en-US" sz="2400" dirty="0">
                <a:solidFill>
                  <a:srgbClr val="FFFFFF"/>
                </a:solidFill>
              </a:rPr>
              <a:t>The physical and mental health effects due to climate change have greater risks for people dealing with existing social and health inequities</a:t>
            </a:r>
            <a:endParaRPr lang="en-US" sz="2400" dirty="0">
              <a:solidFill>
                <a:srgbClr val="FFFFFF"/>
              </a:solidFill>
              <a:cs typeface="Calibri"/>
            </a:endParaRPr>
          </a:p>
        </p:txBody>
      </p:sp>
    </p:spTree>
    <p:extLst>
      <p:ext uri="{BB962C8B-B14F-4D97-AF65-F5344CB8AC3E}">
        <p14:creationId xmlns:p14="http://schemas.microsoft.com/office/powerpoint/2010/main" val="3542691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7E4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sz="4400" dirty="0">
                <a:solidFill>
                  <a:srgbClr val="FFFFFF"/>
                </a:solidFill>
              </a:rPr>
              <a:t>Climate change and health: What’s the connection?</a:t>
            </a:r>
          </a:p>
        </p:txBody>
      </p:sp>
      <p:pic>
        <p:nvPicPr>
          <p:cNvPr id="1026" name="Picture 2" descr="https://pbs.twimg.com/media/D8N6LzqXYAA-_tm.jpg"/>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t="11205" r="1" b="11206"/>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p:cNvSpPr>
            <a:spLocks noGrp="1"/>
          </p:cNvSpPr>
          <p:nvPr>
            <p:ph type="body" sz="half" idx="2"/>
          </p:nvPr>
        </p:nvSpPr>
        <p:spPr>
          <a:xfrm>
            <a:off x="8029319" y="917725"/>
            <a:ext cx="3424739" cy="4852362"/>
          </a:xfrm>
        </p:spPr>
        <p:txBody>
          <a:bodyPr vert="horz" lIns="91440" tIns="45720" rIns="91440" bIns="45720" rtlCol="0" anchor="ctr">
            <a:normAutofit/>
          </a:bodyPr>
          <a:lstStyle/>
          <a:p>
            <a:pPr indent="-228600">
              <a:buFont typeface="Arial" panose="020B0604020202020204" pitchFamily="34" charset="0"/>
              <a:buChar char="•"/>
            </a:pPr>
            <a:r>
              <a:rPr lang="en-US" sz="2400" dirty="0">
                <a:solidFill>
                  <a:srgbClr val="FFFFFF"/>
                </a:solidFill>
              </a:rPr>
              <a:t>Canada’s </a:t>
            </a:r>
            <a:r>
              <a:rPr lang="en-US" sz="2400" dirty="0">
                <a:solidFill>
                  <a:srgbClr val="FFFFFF"/>
                </a:solidFill>
                <a:hlinkClick r:id="rId3"/>
              </a:rPr>
              <a:t>@CFNU</a:t>
            </a:r>
            <a:r>
              <a:rPr lang="en-US" sz="2400" dirty="0">
                <a:solidFill>
                  <a:srgbClr val="FFFFFF"/>
                </a:solidFill>
              </a:rPr>
              <a:t> </a:t>
            </a:r>
            <a:r>
              <a:rPr lang="en-US" sz="2400" dirty="0">
                <a:solidFill>
                  <a:srgbClr val="FFFFFF"/>
                </a:solidFill>
                <a:hlinkClick r:id="rId4"/>
              </a:rPr>
              <a:t>#Nurses</a:t>
            </a:r>
            <a:r>
              <a:rPr lang="en-US" sz="2400" dirty="0">
                <a:solidFill>
                  <a:srgbClr val="FFFFFF"/>
                </a:solidFill>
              </a:rPr>
              <a:t> put up their hands to indicate that their workplace experienced saline shortages after Hurricane Maria took out the largest production </a:t>
            </a:r>
            <a:r>
              <a:rPr lang="en-US" sz="2400" dirty="0" err="1">
                <a:solidFill>
                  <a:srgbClr val="FFFFFF"/>
                </a:solidFill>
              </a:rPr>
              <a:t>centre</a:t>
            </a:r>
            <a:r>
              <a:rPr lang="en-US" sz="2400" dirty="0">
                <a:solidFill>
                  <a:srgbClr val="FFFFFF"/>
                </a:solidFill>
              </a:rPr>
              <a:t> in North America: virtually everyone in the 900 capacity room! </a:t>
            </a:r>
            <a:r>
              <a:rPr lang="en-US" sz="2400" dirty="0">
                <a:solidFill>
                  <a:srgbClr val="FFFFFF"/>
                </a:solidFill>
                <a:hlinkClick r:id="rId5"/>
              </a:rPr>
              <a:t>#ClimateCrisis</a:t>
            </a:r>
            <a:r>
              <a:rPr lang="en-US" sz="2400" dirty="0">
                <a:solidFill>
                  <a:srgbClr val="FFFFFF"/>
                </a:solidFill>
              </a:rPr>
              <a:t> </a:t>
            </a:r>
            <a:r>
              <a:rPr lang="en-US" sz="2400" dirty="0">
                <a:solidFill>
                  <a:srgbClr val="FFFFFF"/>
                </a:solidFill>
                <a:hlinkClick r:id="rId6"/>
              </a:rPr>
              <a:t>#LEAD19</a:t>
            </a:r>
            <a:r>
              <a:rPr lang="en-US" sz="2400" dirty="0">
                <a:solidFill>
                  <a:srgbClr val="FFFFFF"/>
                </a:solidFill>
              </a:rPr>
              <a:t> </a:t>
            </a:r>
            <a:r>
              <a:rPr lang="en-US" sz="2400" dirty="0">
                <a:solidFill>
                  <a:srgbClr val="FFFFFF"/>
                </a:solidFill>
                <a:hlinkClick r:id="rId7"/>
              </a:rPr>
              <a:t>#ClimateChange</a:t>
            </a:r>
            <a:endParaRPr lang="en-US" sz="2400" dirty="0">
              <a:solidFill>
                <a:srgbClr val="FFFFFF"/>
              </a:solidFill>
            </a:endParaRPr>
          </a:p>
        </p:txBody>
      </p:sp>
    </p:spTree>
    <p:extLst>
      <p:ext uri="{BB962C8B-B14F-4D97-AF65-F5344CB8AC3E}">
        <p14:creationId xmlns:p14="http://schemas.microsoft.com/office/powerpoint/2010/main" val="2886819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5">
            <a:extLst>
              <a:ext uri="{FF2B5EF4-FFF2-40B4-BE49-F238E27FC236}">
                <a16:creationId xmlns:a16="http://schemas.microsoft.com/office/drawing/2014/main" id="{56C20283-73E0-40EC-8AD8-057F581F64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4384039" y="365125"/>
            <a:ext cx="7164493" cy="1325563"/>
          </a:xfrm>
        </p:spPr>
        <p:txBody>
          <a:bodyPr vert="horz" lIns="91440" tIns="45720" rIns="91440" bIns="45720" rtlCol="0" anchor="ctr">
            <a:normAutofit/>
          </a:bodyPr>
          <a:lstStyle/>
          <a:p>
            <a:r>
              <a:rPr lang="en-US" sz="4400" kern="1200">
                <a:solidFill>
                  <a:schemeClr val="tx1"/>
                </a:solidFill>
                <a:latin typeface="+mj-lt"/>
                <a:ea typeface="+mj-ea"/>
                <a:cs typeface="+mj-cs"/>
              </a:rPr>
              <a:t>More precipitation</a:t>
            </a:r>
          </a:p>
        </p:txBody>
      </p:sp>
      <p:pic>
        <p:nvPicPr>
          <p:cNvPr id="9"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0206" r="12983"/>
          <a:stretch/>
        </p:blipFill>
        <p:spPr>
          <a:xfrm>
            <a:off x="480060" y="894530"/>
            <a:ext cx="3425957" cy="5068458"/>
          </a:xfrm>
          <a:prstGeom prst="rect">
            <a:avLst/>
          </a:prstGeom>
        </p:spPr>
      </p:pic>
      <p:sp>
        <p:nvSpPr>
          <p:cNvPr id="4" name="Text Placeholder 3"/>
          <p:cNvSpPr>
            <a:spLocks noGrp="1"/>
          </p:cNvSpPr>
          <p:nvPr>
            <p:ph type="body" sz="half" idx="2"/>
          </p:nvPr>
        </p:nvSpPr>
        <p:spPr>
          <a:xfrm>
            <a:off x="4387515" y="2022601"/>
            <a:ext cx="7161017" cy="4154361"/>
          </a:xfrm>
        </p:spPr>
        <p:txBody>
          <a:bodyPr vert="horz" lIns="91440" tIns="45720" rIns="91440" bIns="45720" rtlCol="0" anchor="t">
            <a:normAutofit lnSpcReduction="10000"/>
          </a:bodyPr>
          <a:lstStyle/>
          <a:p>
            <a:pPr marL="342900" indent="-228600">
              <a:buFont typeface="Arial" panose="020B0604020202020204" pitchFamily="34" charset="0"/>
              <a:buChar char="•"/>
            </a:pPr>
            <a:r>
              <a:rPr lang="en-US" sz="2400" dirty="0"/>
              <a:t>Winter precipitation volume could increase 8 to 11% or more:  largest increase in northern New Brunswick</a:t>
            </a:r>
            <a:endParaRPr lang="en-US" sz="2400" dirty="0">
              <a:cs typeface="Calibri"/>
            </a:endParaRPr>
          </a:p>
          <a:p>
            <a:pPr marL="342900" indent="-228600">
              <a:buFont typeface="Arial" panose="020B0604020202020204" pitchFamily="34" charset="0"/>
              <a:buChar char="•"/>
            </a:pPr>
            <a:r>
              <a:rPr lang="en-US" sz="2400" dirty="0"/>
              <a:t>Spring rainfall volume could increase 7 to 9% or more over next 30 years</a:t>
            </a:r>
            <a:endParaRPr lang="en-US" sz="2400" dirty="0">
              <a:cs typeface="Calibri"/>
            </a:endParaRPr>
          </a:p>
          <a:p>
            <a:pPr marL="342900" indent="-228600">
              <a:buFont typeface="Arial" panose="020B0604020202020204" pitchFamily="34" charset="0"/>
              <a:buChar char="•"/>
            </a:pPr>
            <a:r>
              <a:rPr lang="en-US" sz="2400" dirty="0"/>
              <a:t>More of this precipitation falling in extreme events</a:t>
            </a:r>
            <a:endParaRPr lang="en-US" sz="2400" dirty="0">
              <a:cs typeface="Calibri"/>
            </a:endParaRPr>
          </a:p>
          <a:p>
            <a:pPr marL="342900" indent="-228600">
              <a:buFont typeface="Arial" panose="020B0604020202020204" pitchFamily="34" charset="0"/>
              <a:buChar char="•"/>
            </a:pPr>
            <a:r>
              <a:rPr lang="en-US" sz="2400" dirty="0"/>
              <a:t>Combined with land-use changes, climate change intensifies flood risk throughout the </a:t>
            </a:r>
            <a:r>
              <a:rPr lang="en-US" sz="2400" dirty="0" err="1"/>
              <a:t>Wolastoq</a:t>
            </a:r>
            <a:r>
              <a:rPr lang="en-US" sz="2400" dirty="0"/>
              <a:t> (St. John) watershed; coastal communities also face storm surge and sea level rise</a:t>
            </a:r>
            <a:endParaRPr lang="en-US" sz="2400" dirty="0">
              <a:cs typeface="Calibri"/>
            </a:endParaRPr>
          </a:p>
          <a:p>
            <a:pPr marL="342900" indent="-228600">
              <a:buFont typeface="Arial" panose="020B0604020202020204" pitchFamily="34" charset="0"/>
              <a:buChar char="•"/>
            </a:pPr>
            <a:r>
              <a:rPr lang="en-US" sz="2400" dirty="0"/>
              <a:t>More exposure to power outages, water pathogens, </a:t>
            </a:r>
            <a:r>
              <a:rPr lang="en-US" sz="2400" dirty="0" err="1"/>
              <a:t>mould</a:t>
            </a:r>
            <a:endParaRPr lang="en-US" sz="2400" dirty="0">
              <a:cs typeface="Calibri"/>
            </a:endParaRPr>
          </a:p>
          <a:p>
            <a:pPr indent="-228600">
              <a:buFont typeface="Arial" panose="020B0604020202020204" pitchFamily="34" charset="0"/>
              <a:buChar char="•"/>
            </a:pPr>
            <a:endParaRPr lang="en-US" sz="2000"/>
          </a:p>
        </p:txBody>
      </p:sp>
    </p:spTree>
    <p:extLst>
      <p:ext uri="{BB962C8B-B14F-4D97-AF65-F5344CB8AC3E}">
        <p14:creationId xmlns:p14="http://schemas.microsoft.com/office/powerpoint/2010/main" val="38343437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53668" y="803325"/>
            <a:ext cx="5314536" cy="1325563"/>
          </a:xfrm>
        </p:spPr>
        <p:txBody>
          <a:bodyPr vert="horz" lIns="91440" tIns="45720" rIns="91440" bIns="45720" rtlCol="0" anchor="ctr">
            <a:normAutofit/>
          </a:bodyPr>
          <a:lstStyle/>
          <a:p>
            <a:r>
              <a:rPr lang="en-US" sz="4100" kern="1200">
                <a:solidFill>
                  <a:schemeClr val="tx1"/>
                </a:solidFill>
                <a:latin typeface="+mj-lt"/>
                <a:ea typeface="+mj-ea"/>
                <a:cs typeface="+mj-cs"/>
              </a:rPr>
              <a:t>Average annual temperatures increasing</a:t>
            </a:r>
          </a:p>
        </p:txBody>
      </p:sp>
      <p:sp>
        <p:nvSpPr>
          <p:cNvPr id="11" name="Freeform: Shape 10">
            <a:extLst>
              <a:ext uri="{FF2B5EF4-FFF2-40B4-BE49-F238E27FC236}">
                <a16:creationId xmlns:a16="http://schemas.microsoft.com/office/drawing/2014/main" id="{E0D60ECE-8986-45DC-B7FE-EC7699B466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38829" cy="5840278"/>
          </a:xfrm>
          <a:custGeom>
            <a:avLst/>
            <a:gdLst>
              <a:gd name="connsiteX0" fmla="*/ 0 w 5438829"/>
              <a:gd name="connsiteY0" fmla="*/ 0 h 5840278"/>
              <a:gd name="connsiteX1" fmla="*/ 4466700 w 5438829"/>
              <a:gd name="connsiteY1" fmla="*/ 0 h 5840278"/>
              <a:gd name="connsiteX2" fmla="*/ 4652178 w 5438829"/>
              <a:gd name="connsiteY2" fmla="*/ 204077 h 5840278"/>
              <a:gd name="connsiteX3" fmla="*/ 5438829 w 5438829"/>
              <a:gd name="connsiteY3" fmla="*/ 2395363 h 5840278"/>
              <a:gd name="connsiteX4" fmla="*/ 1993914 w 5438829"/>
              <a:gd name="connsiteY4" fmla="*/ 5840278 h 5840278"/>
              <a:gd name="connsiteX5" fmla="*/ 67829 w 5438829"/>
              <a:gd name="connsiteY5" fmla="*/ 5251941 h 5840278"/>
              <a:gd name="connsiteX6" fmla="*/ 0 w 5438829"/>
              <a:gd name="connsiteY6" fmla="*/ 5201220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8829" h="5840278">
                <a:moveTo>
                  <a:pt x="0" y="0"/>
                </a:moveTo>
                <a:lnTo>
                  <a:pt x="4466700" y="0"/>
                </a:lnTo>
                <a:lnTo>
                  <a:pt x="4652178" y="204077"/>
                </a:lnTo>
                <a:cubicBezTo>
                  <a:pt x="5143616" y="799562"/>
                  <a:pt x="5438829" y="1562987"/>
                  <a:pt x="5438829" y="2395363"/>
                </a:cubicBezTo>
                <a:cubicBezTo>
                  <a:pt x="5438829" y="4297937"/>
                  <a:pt x="3896488" y="5840278"/>
                  <a:pt x="1993914" y="5840278"/>
                </a:cubicBezTo>
                <a:cubicBezTo>
                  <a:pt x="1280449" y="5840278"/>
                  <a:pt x="617641" y="5623387"/>
                  <a:pt x="67829" y="5251941"/>
                </a:cubicBezTo>
                <a:lnTo>
                  <a:pt x="0" y="520122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96964194-5878-40D2-8EC0-DDC58387FA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69134" cy="5654940"/>
          </a:xfrm>
          <a:custGeom>
            <a:avLst/>
            <a:gdLst>
              <a:gd name="connsiteX0" fmla="*/ 0 w 5269134"/>
              <a:gd name="connsiteY0" fmla="*/ 0 h 5654940"/>
              <a:gd name="connsiteX1" fmla="*/ 4227767 w 5269134"/>
              <a:gd name="connsiteY1" fmla="*/ 0 h 5654940"/>
              <a:gd name="connsiteX2" fmla="*/ 4312042 w 5269134"/>
              <a:gd name="connsiteY2" fmla="*/ 76595 h 5654940"/>
              <a:gd name="connsiteX3" fmla="*/ 5269134 w 5269134"/>
              <a:gd name="connsiteY3" fmla="*/ 2387221 h 5654940"/>
              <a:gd name="connsiteX4" fmla="*/ 2001415 w 5269134"/>
              <a:gd name="connsiteY4" fmla="*/ 5654940 h 5654940"/>
              <a:gd name="connsiteX5" fmla="*/ 198928 w 5269134"/>
              <a:gd name="connsiteY5" fmla="*/ 5113274 h 5654940"/>
              <a:gd name="connsiteX6" fmla="*/ 0 w 5269134"/>
              <a:gd name="connsiteY6" fmla="*/ 4969563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9134" h="5654940">
                <a:moveTo>
                  <a:pt x="0" y="0"/>
                </a:moveTo>
                <a:lnTo>
                  <a:pt x="4227767" y="0"/>
                </a:lnTo>
                <a:lnTo>
                  <a:pt x="4312042" y="76595"/>
                </a:lnTo>
                <a:cubicBezTo>
                  <a:pt x="4903383" y="667936"/>
                  <a:pt x="5269134" y="1484866"/>
                  <a:pt x="5269134" y="2387221"/>
                </a:cubicBezTo>
                <a:cubicBezTo>
                  <a:pt x="5269134" y="4191932"/>
                  <a:pt x="3806126" y="5654940"/>
                  <a:pt x="2001415" y="5654940"/>
                </a:cubicBezTo>
                <a:cubicBezTo>
                  <a:pt x="1335223" y="5654940"/>
                  <a:pt x="715593" y="5455584"/>
                  <a:pt x="198928" y="5113274"/>
                </a:cubicBezTo>
                <a:lnTo>
                  <a:pt x="0" y="49695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p:cNvSpPr>
            <a:spLocks noGrp="1"/>
          </p:cNvSpPr>
          <p:nvPr>
            <p:ph type="body" sz="half" idx="2"/>
          </p:nvPr>
        </p:nvSpPr>
        <p:spPr>
          <a:xfrm>
            <a:off x="6053667" y="2279018"/>
            <a:ext cx="5630844" cy="3893504"/>
          </a:xfrm>
        </p:spPr>
        <p:txBody>
          <a:bodyPr vert="horz" lIns="91440" tIns="45720" rIns="91440" bIns="45720" rtlCol="0" anchor="t">
            <a:noAutofit/>
          </a:bodyPr>
          <a:lstStyle/>
          <a:p>
            <a:pPr marL="285750" indent="-228600">
              <a:buFont typeface="Arial" panose="020B0604020202020204" pitchFamily="34" charset="0"/>
              <a:buChar char="•"/>
            </a:pPr>
            <a:r>
              <a:rPr lang="en-US" sz="2400" dirty="0"/>
              <a:t>Annual warming greater in the north (68% in </a:t>
            </a:r>
            <a:r>
              <a:rPr lang="en-US" sz="2400" dirty="0" err="1"/>
              <a:t>Edmundston</a:t>
            </a:r>
            <a:r>
              <a:rPr lang="en-US" sz="2400" dirty="0"/>
              <a:t>, 32% in Saint John)</a:t>
            </a:r>
            <a:endParaRPr lang="en-US" sz="2400" dirty="0">
              <a:cs typeface="Calibri"/>
            </a:endParaRPr>
          </a:p>
          <a:p>
            <a:pPr marL="285750" indent="-228600">
              <a:buFont typeface="Arial" panose="020B0604020202020204" pitchFamily="34" charset="0"/>
              <a:buChar char="•"/>
            </a:pPr>
            <a:r>
              <a:rPr lang="en-US" sz="2400" dirty="0"/>
              <a:t>Mostly in spring and winter:</a:t>
            </a:r>
            <a:endParaRPr lang="en-US" sz="2400" dirty="0">
              <a:cs typeface="Calibri"/>
            </a:endParaRPr>
          </a:p>
          <a:p>
            <a:pPr marL="742950" lvl="1" indent="-228600">
              <a:buFont typeface="Arial" panose="020B0604020202020204" pitchFamily="34" charset="0"/>
              <a:buChar char="•"/>
            </a:pPr>
            <a:r>
              <a:rPr lang="en-US" sz="2400" dirty="0"/>
              <a:t>Spring-time warming greater in the north (116% </a:t>
            </a:r>
            <a:r>
              <a:rPr lang="en-US" sz="2400" dirty="0" err="1"/>
              <a:t>Edmundston</a:t>
            </a:r>
            <a:r>
              <a:rPr lang="en-US" sz="2400" dirty="0"/>
              <a:t>, 44% Saint John)</a:t>
            </a:r>
            <a:endParaRPr lang="en-US" sz="2400" dirty="0">
              <a:cs typeface="Calibri"/>
            </a:endParaRPr>
          </a:p>
          <a:p>
            <a:pPr marL="285750" indent="-228600">
              <a:buFont typeface="Arial" panose="020B0604020202020204" pitchFamily="34" charset="0"/>
              <a:buChar char="•"/>
            </a:pPr>
            <a:r>
              <a:rPr lang="en-US" sz="2400" dirty="0"/>
              <a:t>Winter warming greater in the south (39% Saint John, 23% </a:t>
            </a:r>
            <a:r>
              <a:rPr lang="en-US" sz="2400" dirty="0" err="1"/>
              <a:t>Edmundston</a:t>
            </a:r>
            <a:r>
              <a:rPr lang="en-US" sz="2400" dirty="0"/>
              <a:t>)</a:t>
            </a:r>
            <a:endParaRPr lang="en-US" sz="2400" dirty="0">
              <a:cs typeface="Calibri"/>
            </a:endParaRPr>
          </a:p>
          <a:p>
            <a:pPr marL="285750" indent="-228600">
              <a:buFont typeface="Arial" panose="020B0604020202020204" pitchFamily="34" charset="0"/>
              <a:buChar char="•"/>
            </a:pPr>
            <a:r>
              <a:rPr lang="en-US" sz="2400" dirty="0"/>
              <a:t>Ticks/pollen mean higher risks for Lyme disease, asthmatics, allergy sufferers</a:t>
            </a:r>
            <a:endParaRPr lang="en-US" sz="2400" dirty="0">
              <a:cs typeface="Calibri"/>
            </a:endParaRPr>
          </a:p>
        </p:txBody>
      </p:sp>
      <p:pic>
        <p:nvPicPr>
          <p:cNvPr id="9" name="Graphic 9" descr="Heart with pulse">
            <a:extLst>
              <a:ext uri="{FF2B5EF4-FFF2-40B4-BE49-F238E27FC236}">
                <a16:creationId xmlns:a16="http://schemas.microsoft.com/office/drawing/2014/main" id="{899581D3-5F85-4E59-8F2D-797118F868B0}"/>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391065" y="570782"/>
            <a:ext cx="4077417" cy="3991153"/>
          </a:xfrm>
          <a:prstGeom prst="rect">
            <a:avLst/>
          </a:prstGeom>
        </p:spPr>
      </p:pic>
    </p:spTree>
    <p:extLst>
      <p:ext uri="{BB962C8B-B14F-4D97-AF65-F5344CB8AC3E}">
        <p14:creationId xmlns:p14="http://schemas.microsoft.com/office/powerpoint/2010/main" val="1529756323"/>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53668" y="803325"/>
            <a:ext cx="5314536" cy="1325563"/>
          </a:xfrm>
        </p:spPr>
        <p:txBody>
          <a:bodyPr vert="horz" lIns="91440" tIns="45720" rIns="91440" bIns="45720" rtlCol="0" anchor="ctr">
            <a:normAutofit/>
          </a:bodyPr>
          <a:lstStyle/>
          <a:p>
            <a:r>
              <a:rPr lang="en-US" sz="4400" kern="1200">
                <a:solidFill>
                  <a:schemeClr val="tx1"/>
                </a:solidFill>
                <a:latin typeface="+mj-lt"/>
                <a:ea typeface="+mj-ea"/>
                <a:cs typeface="+mj-cs"/>
              </a:rPr>
              <a:t>Number of very hot days increasing</a:t>
            </a:r>
          </a:p>
        </p:txBody>
      </p:sp>
      <p:sp>
        <p:nvSpPr>
          <p:cNvPr id="11" name="Freeform: Shape 10">
            <a:extLst>
              <a:ext uri="{FF2B5EF4-FFF2-40B4-BE49-F238E27FC236}">
                <a16:creationId xmlns:a16="http://schemas.microsoft.com/office/drawing/2014/main" id="{E0D60ECE-8986-45DC-B7FE-EC7699B466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38829" cy="5840278"/>
          </a:xfrm>
          <a:custGeom>
            <a:avLst/>
            <a:gdLst>
              <a:gd name="connsiteX0" fmla="*/ 0 w 5438829"/>
              <a:gd name="connsiteY0" fmla="*/ 0 h 5840278"/>
              <a:gd name="connsiteX1" fmla="*/ 4466700 w 5438829"/>
              <a:gd name="connsiteY1" fmla="*/ 0 h 5840278"/>
              <a:gd name="connsiteX2" fmla="*/ 4652178 w 5438829"/>
              <a:gd name="connsiteY2" fmla="*/ 204077 h 5840278"/>
              <a:gd name="connsiteX3" fmla="*/ 5438829 w 5438829"/>
              <a:gd name="connsiteY3" fmla="*/ 2395363 h 5840278"/>
              <a:gd name="connsiteX4" fmla="*/ 1993914 w 5438829"/>
              <a:gd name="connsiteY4" fmla="*/ 5840278 h 5840278"/>
              <a:gd name="connsiteX5" fmla="*/ 67829 w 5438829"/>
              <a:gd name="connsiteY5" fmla="*/ 5251941 h 5840278"/>
              <a:gd name="connsiteX6" fmla="*/ 0 w 5438829"/>
              <a:gd name="connsiteY6" fmla="*/ 5201220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8829" h="5840278">
                <a:moveTo>
                  <a:pt x="0" y="0"/>
                </a:moveTo>
                <a:lnTo>
                  <a:pt x="4466700" y="0"/>
                </a:lnTo>
                <a:lnTo>
                  <a:pt x="4652178" y="204077"/>
                </a:lnTo>
                <a:cubicBezTo>
                  <a:pt x="5143616" y="799562"/>
                  <a:pt x="5438829" y="1562987"/>
                  <a:pt x="5438829" y="2395363"/>
                </a:cubicBezTo>
                <a:cubicBezTo>
                  <a:pt x="5438829" y="4297937"/>
                  <a:pt x="3896488" y="5840278"/>
                  <a:pt x="1993914" y="5840278"/>
                </a:cubicBezTo>
                <a:cubicBezTo>
                  <a:pt x="1280449" y="5840278"/>
                  <a:pt x="617641" y="5623387"/>
                  <a:pt x="67829" y="5251941"/>
                </a:cubicBezTo>
                <a:lnTo>
                  <a:pt x="0" y="520122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96964194-5878-40D2-8EC0-DDC58387FA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69134" cy="5654940"/>
          </a:xfrm>
          <a:custGeom>
            <a:avLst/>
            <a:gdLst>
              <a:gd name="connsiteX0" fmla="*/ 0 w 5269134"/>
              <a:gd name="connsiteY0" fmla="*/ 0 h 5654940"/>
              <a:gd name="connsiteX1" fmla="*/ 4227767 w 5269134"/>
              <a:gd name="connsiteY1" fmla="*/ 0 h 5654940"/>
              <a:gd name="connsiteX2" fmla="*/ 4312042 w 5269134"/>
              <a:gd name="connsiteY2" fmla="*/ 76595 h 5654940"/>
              <a:gd name="connsiteX3" fmla="*/ 5269134 w 5269134"/>
              <a:gd name="connsiteY3" fmla="*/ 2387221 h 5654940"/>
              <a:gd name="connsiteX4" fmla="*/ 2001415 w 5269134"/>
              <a:gd name="connsiteY4" fmla="*/ 5654940 h 5654940"/>
              <a:gd name="connsiteX5" fmla="*/ 198928 w 5269134"/>
              <a:gd name="connsiteY5" fmla="*/ 5113274 h 5654940"/>
              <a:gd name="connsiteX6" fmla="*/ 0 w 5269134"/>
              <a:gd name="connsiteY6" fmla="*/ 4969563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9134" h="5654940">
                <a:moveTo>
                  <a:pt x="0" y="0"/>
                </a:moveTo>
                <a:lnTo>
                  <a:pt x="4227767" y="0"/>
                </a:lnTo>
                <a:lnTo>
                  <a:pt x="4312042" y="76595"/>
                </a:lnTo>
                <a:cubicBezTo>
                  <a:pt x="4903383" y="667936"/>
                  <a:pt x="5269134" y="1484866"/>
                  <a:pt x="5269134" y="2387221"/>
                </a:cubicBezTo>
                <a:cubicBezTo>
                  <a:pt x="5269134" y="4191932"/>
                  <a:pt x="3806126" y="5654940"/>
                  <a:pt x="2001415" y="5654940"/>
                </a:cubicBezTo>
                <a:cubicBezTo>
                  <a:pt x="1335223" y="5654940"/>
                  <a:pt x="715593" y="5455584"/>
                  <a:pt x="198928" y="5113274"/>
                </a:cubicBezTo>
                <a:lnTo>
                  <a:pt x="0" y="49695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Graphic 7" descr="Sun">
            <a:extLst>
              <a:ext uri="{FF2B5EF4-FFF2-40B4-BE49-F238E27FC236}">
                <a16:creationId xmlns:a16="http://schemas.microsoft.com/office/drawing/2014/main" id="{48A110BD-237B-4959-B60A-DB33E4B9E62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21733" y="543135"/>
            <a:ext cx="3835488" cy="3835488"/>
          </a:xfrm>
          <a:prstGeom prst="rect">
            <a:avLst/>
          </a:prstGeom>
        </p:spPr>
      </p:pic>
      <p:sp>
        <p:nvSpPr>
          <p:cNvPr id="4" name="Text Placeholder 3"/>
          <p:cNvSpPr>
            <a:spLocks noGrp="1"/>
          </p:cNvSpPr>
          <p:nvPr>
            <p:ph type="body" sz="half" idx="2"/>
          </p:nvPr>
        </p:nvSpPr>
        <p:spPr>
          <a:xfrm>
            <a:off x="6053667" y="2279018"/>
            <a:ext cx="5616467" cy="4123542"/>
          </a:xfrm>
        </p:spPr>
        <p:txBody>
          <a:bodyPr vert="horz" lIns="91440" tIns="45720" rIns="91440" bIns="45720" rtlCol="0" anchor="t">
            <a:noAutofit/>
          </a:bodyPr>
          <a:lstStyle/>
          <a:p>
            <a:pPr marL="342900" indent="-228600">
              <a:buFont typeface="Arial" panose="020B0604020202020204" pitchFamily="34" charset="0"/>
              <a:buChar char="•"/>
            </a:pPr>
            <a:r>
              <a:rPr lang="en-US" sz="2400" dirty="0"/>
              <a:t>New Brunswick can normally expect a few hot days every year</a:t>
            </a:r>
            <a:endParaRPr lang="en-US" sz="2400" dirty="0">
              <a:cs typeface="Calibri"/>
            </a:endParaRPr>
          </a:p>
          <a:p>
            <a:pPr marL="342900" indent="-228600">
              <a:buFont typeface="Arial" panose="020B0604020202020204" pitchFamily="34" charset="0"/>
              <a:buChar char="•"/>
            </a:pPr>
            <a:r>
              <a:rPr lang="en-US" sz="2400" dirty="0"/>
              <a:t>As temperatures warm, climate models predict the number of days exceeding 30 degrees Celsius will increase</a:t>
            </a:r>
            <a:endParaRPr lang="en-US" sz="2400" dirty="0">
              <a:cs typeface="Calibri"/>
            </a:endParaRPr>
          </a:p>
          <a:p>
            <a:pPr marL="342900" indent="-228600">
              <a:buFont typeface="Arial" panose="020B0604020202020204" pitchFamily="34" charset="0"/>
              <a:buChar char="•"/>
            </a:pPr>
            <a:r>
              <a:rPr lang="en-US" sz="2400" dirty="0"/>
              <a:t>If you live in </a:t>
            </a:r>
            <a:r>
              <a:rPr lang="en-US" sz="2400" dirty="0" err="1"/>
              <a:t>Miramichi</a:t>
            </a:r>
            <a:r>
              <a:rPr lang="en-US" sz="2400" dirty="0"/>
              <a:t>, Fredericton, Minto, Oromocto 20 or more days a year will be more common</a:t>
            </a:r>
            <a:endParaRPr lang="en-US" sz="2400" dirty="0">
              <a:cs typeface="Calibri"/>
            </a:endParaRPr>
          </a:p>
          <a:p>
            <a:pPr marL="342900" indent="-228600">
              <a:buFont typeface="Arial" panose="020B0604020202020204" pitchFamily="34" charset="0"/>
              <a:buChar char="•"/>
            </a:pPr>
            <a:r>
              <a:rPr lang="en-US" sz="2400" dirty="0"/>
              <a:t>Increased risk of heat stroke and stress, mortality, harm to people with respiratory conditions</a:t>
            </a:r>
            <a:endParaRPr lang="en-US" sz="2400" dirty="0">
              <a:cs typeface="Calibri"/>
            </a:endParaRPr>
          </a:p>
          <a:p>
            <a:pPr marL="342900" indent="-228600">
              <a:buFont typeface="Arial" panose="020B0604020202020204" pitchFamily="34" charset="0"/>
              <a:buChar char="•"/>
            </a:pPr>
            <a:endParaRPr lang="en-US" sz="1800"/>
          </a:p>
          <a:p>
            <a:pPr indent="-228600">
              <a:buFont typeface="Arial" panose="020B0604020202020204" pitchFamily="34" charset="0"/>
              <a:buChar char="•"/>
            </a:pPr>
            <a:endParaRPr lang="en-US" sz="1800"/>
          </a:p>
          <a:p>
            <a:pPr indent="-228600">
              <a:buFont typeface="Arial" panose="020B0604020202020204" pitchFamily="34" charset="0"/>
              <a:buChar char="•"/>
            </a:pPr>
            <a:endParaRPr lang="en-US" sz="1800"/>
          </a:p>
        </p:txBody>
      </p:sp>
    </p:spTree>
    <p:extLst>
      <p:ext uri="{BB962C8B-B14F-4D97-AF65-F5344CB8AC3E}">
        <p14:creationId xmlns:p14="http://schemas.microsoft.com/office/powerpoint/2010/main" val="4032016265"/>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2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sz="4400" dirty="0">
                <a:solidFill>
                  <a:srgbClr val="FFFFFF"/>
                </a:solidFill>
              </a:rPr>
              <a:t>What does a changing climate mean to health?</a:t>
            </a:r>
          </a:p>
        </p:txBody>
      </p:sp>
      <p:pic>
        <p:nvPicPr>
          <p:cNvPr id="6" name="Picture Placeholder 5"/>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t="11385" r="1" b="12047"/>
          <a:stretch/>
        </p:blipFill>
        <p:spPr>
          <a:xfrm>
            <a:off x="327547" y="321733"/>
            <a:ext cx="7058306" cy="4107392"/>
          </a:xfrm>
          <a:prstGeom prst="rect">
            <a:avLst/>
          </a:prstGeom>
        </p:spPr>
      </p:pic>
      <p:sp>
        <p:nvSpPr>
          <p:cNvPr id="13" name="Rectangle 12">
            <a:extLst>
              <a:ext uri="{FF2B5EF4-FFF2-40B4-BE49-F238E27FC236}">
                <a16:creationId xmlns:a16="http://schemas.microsoft.com/office/drawing/2014/main"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p:cNvSpPr>
            <a:spLocks noGrp="1"/>
          </p:cNvSpPr>
          <p:nvPr>
            <p:ph type="body" sz="half" idx="2"/>
          </p:nvPr>
        </p:nvSpPr>
        <p:spPr>
          <a:xfrm>
            <a:off x="8029319" y="917725"/>
            <a:ext cx="3424739" cy="4852362"/>
          </a:xfrm>
        </p:spPr>
        <p:txBody>
          <a:bodyPr vert="horz" lIns="91440" tIns="45720" rIns="91440" bIns="45720" rtlCol="0" anchor="ctr">
            <a:normAutofit/>
          </a:bodyPr>
          <a:lstStyle/>
          <a:p>
            <a:pPr marL="342900" indent="-228600">
              <a:buFont typeface="Arial" panose="020B0604020202020204" pitchFamily="34" charset="0"/>
              <a:buChar char="•"/>
            </a:pPr>
            <a:r>
              <a:rPr lang="en-US" sz="2400" dirty="0">
                <a:solidFill>
                  <a:srgbClr val="FFFFFF"/>
                </a:solidFill>
              </a:rPr>
              <a:t>Seniors, people in ill health, and especially if on lower incomes, may be less able to tolerate extreme heat, to own an air conditioner, to live in an energy-efficient home, or to live in areas surrounded by cooling green space</a:t>
            </a:r>
          </a:p>
          <a:p>
            <a:pPr indent="-228600">
              <a:buFont typeface="Arial" panose="020B0604020202020204" pitchFamily="34" charset="0"/>
              <a:buChar char="•"/>
            </a:pPr>
            <a:endParaRPr lang="en-US" sz="2000">
              <a:solidFill>
                <a:srgbClr val="FFFFFF"/>
              </a:solidFill>
            </a:endParaRPr>
          </a:p>
          <a:p>
            <a:pPr indent="-228600">
              <a:buFont typeface="Arial" panose="020B0604020202020204" pitchFamily="34" charset="0"/>
              <a:buChar char="•"/>
            </a:pPr>
            <a:endParaRPr lang="en-US" sz="2000">
              <a:solidFill>
                <a:srgbClr val="FFFFFF"/>
              </a:solidFill>
            </a:endParaRPr>
          </a:p>
        </p:txBody>
      </p:sp>
    </p:spTree>
    <p:extLst>
      <p:ext uri="{BB962C8B-B14F-4D97-AF65-F5344CB8AC3E}">
        <p14:creationId xmlns:p14="http://schemas.microsoft.com/office/powerpoint/2010/main" val="370153436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1147</Words>
  <Application>Microsoft Office PowerPoint</Application>
  <PresentationFormat>Widescreen</PresentationFormat>
  <Paragraphs>117</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Healthy Climate,  Healthy New Brunswickers</vt:lpstr>
      <vt:lpstr>Presentation</vt:lpstr>
      <vt:lpstr>Climate change is a growing concern in New Brunswick </vt:lpstr>
      <vt:lpstr>Anxious and unsettled about extreme events</vt:lpstr>
      <vt:lpstr>Climate change and health: What’s the connection?</vt:lpstr>
      <vt:lpstr>More precipitation</vt:lpstr>
      <vt:lpstr>Average annual temperatures increasing</vt:lpstr>
      <vt:lpstr>Number of very hot days increasing</vt:lpstr>
      <vt:lpstr>What does a changing climate mean to health?</vt:lpstr>
      <vt:lpstr>Vulnerability: Almost 20% of New Brunswickers over 65 years old</vt:lpstr>
      <vt:lpstr>Vulnerability: Low-income and food-insecurity</vt:lpstr>
      <vt:lpstr>Health and well-being considerations example</vt:lpstr>
      <vt:lpstr>Goal: Start conversation about  healthy climate, healthy New Brunswickers</vt:lpstr>
      <vt:lpstr>Solutions involve mitigation and adaptation</vt:lpstr>
      <vt:lpstr>Health and Well-being Adaptation Indicators</vt:lpstr>
      <vt:lpstr>Objective 1: Reduce vulnerability indicators</vt:lpstr>
      <vt:lpstr>Objective 2: Increase monitoring and intervention indicators</vt:lpstr>
      <vt:lpstr>Objective 3: Ensure adequate responses indicators </vt:lpstr>
      <vt:lpstr>Solutions involve mitigation and adaptation: Get behind serious action</vt:lpstr>
      <vt:lpstr>Thank you</vt:lpstr>
    </vt:vector>
  </TitlesOfParts>
  <Company>University of New Brunswick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Louise Comeau</dc:creator>
  <cp:lastModifiedBy>Louise Comeau</cp:lastModifiedBy>
  <cp:revision>282</cp:revision>
  <dcterms:created xsi:type="dcterms:W3CDTF">2019-06-14T11:14:20Z</dcterms:created>
  <dcterms:modified xsi:type="dcterms:W3CDTF">2019-09-24T12:39:33Z</dcterms:modified>
</cp:coreProperties>
</file>