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6" r:id="rId7"/>
    <p:sldId id="268" r:id="rId8"/>
    <p:sldId id="284" r:id="rId9"/>
    <p:sldId id="283" r:id="rId10"/>
    <p:sldId id="270" r:id="rId11"/>
    <p:sldId id="285" r:id="rId12"/>
    <p:sldId id="272" r:id="rId13"/>
    <p:sldId id="265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8C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59928" autoAdjust="0"/>
  </p:normalViewPr>
  <p:slideViewPr>
    <p:cSldViewPr snapToGrid="0" snapToObjects="1">
      <p:cViewPr varScale="1">
        <p:scale>
          <a:sx n="48" d="100"/>
          <a:sy n="48" d="100"/>
        </p:scale>
        <p:origin x="-221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520</c:v>
                </c:pt>
                <c:pt idx="1">
                  <c:v>468</c:v>
                </c:pt>
                <c:pt idx="2">
                  <c:v>500</c:v>
                </c:pt>
                <c:pt idx="3">
                  <c:v>470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Acclamations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109</c:v>
                </c:pt>
                <c:pt idx="1">
                  <c:v>163</c:v>
                </c:pt>
                <c:pt idx="2">
                  <c:v>139</c:v>
                </c:pt>
                <c:pt idx="3">
                  <c:v>160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Vacancies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64576"/>
        <c:axId val="25066112"/>
      </c:barChart>
      <c:catAx>
        <c:axId val="2506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5066112"/>
        <c:crosses val="autoZero"/>
        <c:auto val="1"/>
        <c:lblAlgn val="ctr"/>
        <c:lblOffset val="100"/>
        <c:noMultiLvlLbl val="0"/>
      </c:catAx>
      <c:valAx>
        <c:axId val="2506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0645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36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Acclaimed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86</c:v>
                </c:pt>
                <c:pt idx="2">
                  <c:v>33</c:v>
                </c:pt>
                <c:pt idx="3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Vacant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44</c:v>
                </c:pt>
                <c:pt idx="1">
                  <c:v>36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23840"/>
        <c:axId val="25133824"/>
      </c:barChart>
      <c:catAx>
        <c:axId val="2512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5133824"/>
        <c:crosses val="autoZero"/>
        <c:auto val="1"/>
        <c:lblAlgn val="ctr"/>
        <c:lblOffset val="100"/>
        <c:noMultiLvlLbl val="0"/>
      </c:catAx>
      <c:valAx>
        <c:axId val="25133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123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Elected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Acclaimed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Vacant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Sheet1!$G$11:$G$14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99936"/>
        <c:axId val="24618112"/>
      </c:barChart>
      <c:catAx>
        <c:axId val="2459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4618112"/>
        <c:crosses val="autoZero"/>
        <c:auto val="1"/>
        <c:lblAlgn val="ctr"/>
        <c:lblOffset val="100"/>
        <c:noMultiLvlLbl val="0"/>
      </c:catAx>
      <c:valAx>
        <c:axId val="24618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599936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Female Candidates Elected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144</c:v>
                </c:pt>
                <c:pt idx="1">
                  <c:v>166</c:v>
                </c:pt>
                <c:pt idx="2">
                  <c:v>189</c:v>
                </c:pt>
                <c:pt idx="3">
                  <c:v>187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Candidates Nominated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210</c:v>
                </c:pt>
                <c:pt idx="1">
                  <c:v>262</c:v>
                </c:pt>
                <c:pt idx="2">
                  <c:v>291</c:v>
                </c:pt>
                <c:pt idx="3">
                  <c:v>279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Council Positions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628</c:v>
                </c:pt>
                <c:pt idx="1">
                  <c:v>629</c:v>
                </c:pt>
                <c:pt idx="2">
                  <c:v>639</c:v>
                </c:pt>
                <c:pt idx="3">
                  <c:v>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91456"/>
        <c:axId val="24692992"/>
      </c:barChart>
      <c:catAx>
        <c:axId val="2469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692992"/>
        <c:crosses val="autoZero"/>
        <c:auto val="1"/>
        <c:lblAlgn val="ctr"/>
        <c:lblOffset val="100"/>
        <c:noMultiLvlLbl val="0"/>
      </c:catAx>
      <c:valAx>
        <c:axId val="2469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69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54957713619127E-2"/>
          <c:y val="3.1618708951703621E-2"/>
          <c:w val="0.89514010401477595"/>
          <c:h val="0.736678036213215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Provincial Candidates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1">
                  <c:v>0.19</c:v>
                </c:pt>
                <c:pt idx="3">
                  <c:v>0.2</c:v>
                </c:pt>
                <c:pt idx="5">
                  <c:v>0.3</c:v>
                </c:pt>
                <c:pt idx="7">
                  <c:v>0.32</c:v>
                </c:pt>
                <c:pt idx="9">
                  <c:v>0.39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MLAs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1">
                  <c:v>0.13</c:v>
                </c:pt>
                <c:pt idx="3">
                  <c:v>0.13</c:v>
                </c:pt>
                <c:pt idx="5">
                  <c:v>0.15</c:v>
                </c:pt>
                <c:pt idx="7">
                  <c:v>0.16</c:v>
                </c:pt>
                <c:pt idx="9">
                  <c:v>0.22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Municipal Candidates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 formatCode="0%">
                  <c:v>0.21</c:v>
                </c:pt>
                <c:pt idx="2" formatCode="0%">
                  <c:v>0.21</c:v>
                </c:pt>
                <c:pt idx="4" formatCode="0%">
                  <c:v>0.28000000000000003</c:v>
                </c:pt>
                <c:pt idx="6" formatCode="0%">
                  <c:v>0.27</c:v>
                </c:pt>
                <c:pt idx="8" formatCode="0%">
                  <c:v>0.27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Mayors &amp; Councillors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2003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 formatCode="0%">
                  <c:v>0.21</c:v>
                </c:pt>
                <c:pt idx="2" formatCode="0%">
                  <c:v>0.23</c:v>
                </c:pt>
                <c:pt idx="4" formatCode="0%">
                  <c:v>0.26</c:v>
                </c:pt>
                <c:pt idx="6" formatCode="0%">
                  <c:v>0.28999999999999998</c:v>
                </c:pt>
                <c:pt idx="8" formatCode="0%">
                  <c:v>0.28999999999999998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09088"/>
        <c:axId val="25219072"/>
      </c:lineChart>
      <c:catAx>
        <c:axId val="252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19072"/>
        <c:crosses val="autoZero"/>
        <c:auto val="1"/>
        <c:lblAlgn val="ctr"/>
        <c:lblOffset val="100"/>
        <c:noMultiLvlLbl val="0"/>
      </c:catAx>
      <c:valAx>
        <c:axId val="252190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5209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0.22365</cdr:x>
      <cdr:y>0.55545</cdr:y>
    </cdr:from>
    <cdr:to>
      <cdr:x>0.40226</cdr:x>
      <cdr:y>0.557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840580" y="3061531"/>
          <a:ext cx="1469877" cy="85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0.40298</cdr:x>
      <cdr:y>0.52165</cdr:y>
    </cdr:from>
    <cdr:to>
      <cdr:x>0.58295</cdr:x>
      <cdr:y>0.55436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3316355" y="2875209"/>
          <a:ext cx="1481070" cy="1803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0.58087</cdr:x>
      <cdr:y>0.50529</cdr:y>
    </cdr:from>
    <cdr:to>
      <cdr:x>0.76761</cdr:x>
      <cdr:y>0.51979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4780333" y="2785057"/>
          <a:ext cx="1536799" cy="799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0.75822</cdr:x>
      <cdr:y>0.40949</cdr:y>
    </cdr:from>
    <cdr:to>
      <cdr:x>0.93663</cdr:x>
      <cdr:y>0.50529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6239859" y="2257023"/>
          <a:ext cx="1468191" cy="5280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0.57568</cdr:x>
      <cdr:y>0.24536</cdr:y>
    </cdr:from>
    <cdr:to>
      <cdr:x>0.75429</cdr:x>
      <cdr:y>0.27327</cdr:y>
    </cdr:to>
    <cdr:cxnSp macro="">
      <cdr:nvCxnSpPr>
        <cdr:cNvPr id="16" name="Straight Connector 15"/>
        <cdr:cNvCxnSpPr/>
      </cdr:nvCxnSpPr>
      <cdr:spPr>
        <a:xfrm xmlns:a="http://schemas.openxmlformats.org/drawingml/2006/main" flipV="1">
          <a:off x="4737604" y="1352372"/>
          <a:ext cx="1469877" cy="1538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0.7574</cdr:x>
      <cdr:y>0.13063</cdr:y>
    </cdr:from>
    <cdr:to>
      <cdr:x>0.93809</cdr:x>
      <cdr:y>0.24381</cdr:y>
    </cdr:to>
    <cdr:cxnSp macro="">
      <cdr:nvCxnSpPr>
        <cdr:cNvPr id="18" name="Straight Connector 17"/>
        <cdr:cNvCxnSpPr/>
      </cdr:nvCxnSpPr>
      <cdr:spPr>
        <a:xfrm xmlns:a="http://schemas.openxmlformats.org/drawingml/2006/main" flipV="1">
          <a:off x="6233118" y="719983"/>
          <a:ext cx="1486968" cy="62384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0.13123</cdr:x>
      <cdr:y>0.42521</cdr:y>
    </cdr:from>
    <cdr:to>
      <cdr:x>0.31036</cdr:x>
      <cdr:y>0.42521</cdr:y>
    </cdr:to>
    <cdr:cxnSp macro="">
      <cdr:nvCxnSpPr>
        <cdr:cNvPr id="21" name="Straight Connector 20"/>
        <cdr:cNvCxnSpPr/>
      </cdr:nvCxnSpPr>
      <cdr:spPr>
        <a:xfrm xmlns:a="http://schemas.openxmlformats.org/drawingml/2006/main">
          <a:off x="1080004" y="2343684"/>
          <a:ext cx="1474150" cy="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0.3114</cdr:x>
      <cdr:y>0.30738</cdr:y>
    </cdr:from>
    <cdr:to>
      <cdr:x>0.48897</cdr:x>
      <cdr:y>0.42366</cdr:y>
    </cdr:to>
    <cdr:cxnSp macro="">
      <cdr:nvCxnSpPr>
        <cdr:cNvPr id="26" name="Straight Connector 25"/>
        <cdr:cNvCxnSpPr/>
      </cdr:nvCxnSpPr>
      <cdr:spPr>
        <a:xfrm xmlns:a="http://schemas.openxmlformats.org/drawingml/2006/main" flipV="1">
          <a:off x="2562700" y="1694204"/>
          <a:ext cx="1461330" cy="6409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0.40019</cdr:x>
      <cdr:y>0.35467</cdr:y>
    </cdr:from>
    <cdr:to>
      <cdr:x>0.40019</cdr:x>
      <cdr:y>0.35467</cdr:y>
    </cdr:to>
    <cdr:cxnSp macro="">
      <cdr:nvCxnSpPr>
        <cdr:cNvPr id="28" name="Straight Connector 27"/>
        <cdr:cNvCxnSpPr/>
      </cdr:nvCxnSpPr>
      <cdr:spPr>
        <a:xfrm xmlns:a="http://schemas.openxmlformats.org/drawingml/2006/main">
          <a:off x="3293365" y="195485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0.48793</cdr:x>
      <cdr:y>0.30583</cdr:y>
    </cdr:from>
    <cdr:to>
      <cdr:x>0.66394</cdr:x>
      <cdr:y>0.31978</cdr:y>
    </cdr:to>
    <cdr:cxnSp macro="">
      <cdr:nvCxnSpPr>
        <cdr:cNvPr id="30" name="Straight Connector 29"/>
        <cdr:cNvCxnSpPr/>
      </cdr:nvCxnSpPr>
      <cdr:spPr>
        <a:xfrm xmlns:a="http://schemas.openxmlformats.org/drawingml/2006/main">
          <a:off x="4015484" y="1685658"/>
          <a:ext cx="1448513" cy="769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0.66291</cdr:x>
      <cdr:y>0.31823</cdr:y>
    </cdr:from>
    <cdr:to>
      <cdr:x>0.84567</cdr:x>
      <cdr:y>0.32133</cdr:y>
    </cdr:to>
    <cdr:cxnSp macro="">
      <cdr:nvCxnSpPr>
        <cdr:cNvPr id="32" name="Straight Connector 31"/>
        <cdr:cNvCxnSpPr/>
      </cdr:nvCxnSpPr>
      <cdr:spPr>
        <a:xfrm xmlns:a="http://schemas.openxmlformats.org/drawingml/2006/main">
          <a:off x="5455451" y="1754024"/>
          <a:ext cx="1504060" cy="1709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0.12604</cdr:x>
      <cdr:y>0.39265</cdr:y>
    </cdr:from>
    <cdr:to>
      <cdr:x>0.31036</cdr:x>
      <cdr:y>0.41746</cdr:y>
    </cdr:to>
    <cdr:cxnSp macro="">
      <cdr:nvCxnSpPr>
        <cdr:cNvPr id="34" name="Straight Connector 33"/>
        <cdr:cNvCxnSpPr/>
      </cdr:nvCxnSpPr>
      <cdr:spPr>
        <a:xfrm xmlns:a="http://schemas.openxmlformats.org/drawingml/2006/main" flipV="1">
          <a:off x="1037275" y="2164222"/>
          <a:ext cx="1516879" cy="1367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0.31036</cdr:x>
      <cdr:y>0.33994</cdr:y>
    </cdr:from>
    <cdr:to>
      <cdr:x>0.48793</cdr:x>
      <cdr:y>0.39265</cdr:y>
    </cdr:to>
    <cdr:cxnSp macro="">
      <cdr:nvCxnSpPr>
        <cdr:cNvPr id="36" name="Straight Connector 35"/>
        <cdr:cNvCxnSpPr/>
      </cdr:nvCxnSpPr>
      <cdr:spPr>
        <a:xfrm xmlns:a="http://schemas.openxmlformats.org/drawingml/2006/main" flipV="1">
          <a:off x="2554154" y="1873665"/>
          <a:ext cx="1461330" cy="29055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0.48793</cdr:x>
      <cdr:y>0.29342</cdr:y>
    </cdr:from>
    <cdr:to>
      <cdr:x>0.67017</cdr:x>
      <cdr:y>0.33994</cdr:y>
    </cdr:to>
    <cdr:cxnSp macro="">
      <cdr:nvCxnSpPr>
        <cdr:cNvPr id="38" name="Straight Connector 37"/>
        <cdr:cNvCxnSpPr/>
      </cdr:nvCxnSpPr>
      <cdr:spPr>
        <a:xfrm xmlns:a="http://schemas.openxmlformats.org/drawingml/2006/main" flipV="1">
          <a:off x="4015484" y="1617292"/>
          <a:ext cx="1499788" cy="2563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0.66706</cdr:x>
      <cdr:y>0.29187</cdr:y>
    </cdr:from>
    <cdr:to>
      <cdr:x>0.84255</cdr:x>
      <cdr:y>0.29342</cdr:y>
    </cdr:to>
    <cdr:cxnSp macro="">
      <cdr:nvCxnSpPr>
        <cdr:cNvPr id="44" name="Straight Connector 43"/>
        <cdr:cNvCxnSpPr/>
      </cdr:nvCxnSpPr>
      <cdr:spPr>
        <a:xfrm xmlns:a="http://schemas.openxmlformats.org/drawingml/2006/main">
          <a:off x="5489634" y="1608746"/>
          <a:ext cx="1444240" cy="85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8D539871-EBCD-40B3-AA9D-87786DF8E247}" type="datetimeFigureOut">
              <a:rPr lang="en-CA" smtClean="0"/>
              <a:t>03/10/2019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E2336543-BA4E-4D87-880E-81321575502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45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078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02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5026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302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91" indent="-28265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602" indent="-22612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844" indent="-22612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5085" indent="-22612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326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567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807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4049" indent="-22612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BEEE57-708C-4A45-93C2-60FAB15ABDCF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3" y="4344109"/>
            <a:ext cx="5715784" cy="43425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0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000" dirty="0"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</a:pPr>
            <a:endParaRPr lang="en-US" altLang="en-US" sz="10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000" dirty="0">
                <a:latin typeface="Times New Roman" pitchFamily="18" charset="0"/>
              </a:rPr>
              <a:t>   	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  <a:p>
            <a:r>
              <a:rPr lang="en-CA" baseline="0" dirty="0" smtClean="0"/>
              <a:t>  </a:t>
            </a:r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2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219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17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27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467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03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7482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     </a:t>
            </a: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6543-BA4E-4D87-880E-81321575502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797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D8EE7-B8B6-4309-9029-7189307387B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510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383658"/>
            <a:ext cx="7772400" cy="1377147"/>
          </a:xfrm>
        </p:spPr>
        <p:txBody>
          <a:bodyPr anchor="t" anchorCtr="0">
            <a:normAutofit/>
          </a:bodyPr>
          <a:lstStyle/>
          <a:p>
            <a:r>
              <a:rPr lang="en-CA" altLang="en-US" sz="5600" dirty="0" smtClean="0">
                <a:latin typeface="Century Gothic"/>
                <a:cs typeface="Century Gothic"/>
              </a:rPr>
              <a:t>Constable</a:t>
            </a:r>
            <a:endParaRPr lang="en-US" sz="5600" dirty="0">
              <a:latin typeface="Century Gothic"/>
              <a:cs typeface="Century Gothic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409844"/>
            <a:ext cx="9144000" cy="244815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CA" altLang="en-US" sz="2400" b="1" dirty="0">
                <a:solidFill>
                  <a:schemeClr val="tx1"/>
                </a:solidFill>
              </a:rPr>
              <a:t>Training </a:t>
            </a:r>
            <a:r>
              <a:rPr lang="en-CA" altLang="en-US" sz="2400" b="1" dirty="0" smtClean="0">
                <a:solidFill>
                  <a:schemeClr val="tx1"/>
                </a:solidFill>
              </a:rPr>
              <a:t>Course</a:t>
            </a:r>
            <a:endParaRPr lang="en-CA" altLang="en-US" sz="2400" dirty="0">
              <a:solidFill>
                <a:schemeClr val="tx1"/>
              </a:solidFill>
            </a:endParaRPr>
          </a:p>
          <a:p>
            <a:pPr>
              <a:spcBef>
                <a:spcPts val="1000"/>
              </a:spcBef>
            </a:pPr>
            <a:r>
              <a:rPr lang="en-CA" altLang="en-US" sz="1800" dirty="0" smtClean="0">
                <a:solidFill>
                  <a:schemeClr val="tx1"/>
                </a:solidFill>
              </a:rPr>
              <a:t>(2018-10-29)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556292" y="5891128"/>
            <a:ext cx="225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date stamp</a:t>
            </a:r>
          </a:p>
        </p:txBody>
      </p:sp>
    </p:spTree>
    <p:extLst>
      <p:ext uri="{BB962C8B-B14F-4D97-AF65-F5344CB8AC3E}">
        <p14:creationId xmlns:p14="http://schemas.microsoft.com/office/powerpoint/2010/main" val="248527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3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8" y="1143000"/>
            <a:ext cx="8229600" cy="5511799"/>
          </a:xfrm>
        </p:spPr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96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196447"/>
            <a:ext cx="825477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696260"/>
            <a:ext cx="825477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74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8" y="1143000"/>
            <a:ext cx="4027716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4042227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4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8" y="1215232"/>
            <a:ext cx="38079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9428" y="1854994"/>
            <a:ext cx="38079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29" y="273050"/>
            <a:ext cx="2776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429" y="1435100"/>
            <a:ext cx="2776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74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9427" y="0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28" y="1143000"/>
            <a:ext cx="8229601" cy="552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C98C1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065605"/>
            <a:ext cx="9144000" cy="24481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altLang="en-US" sz="2400" b="1" dirty="0" smtClean="0"/>
              <a:t>Union of Municipalities of </a:t>
            </a:r>
            <a:r>
              <a:rPr lang="en-CA" altLang="en-US" sz="2400" b="1" smtClean="0"/>
              <a:t>New Brunswick </a:t>
            </a:r>
            <a:endParaRPr lang="en-CA" altLang="en-US" sz="2400" b="1" dirty="0" smtClean="0"/>
          </a:p>
          <a:p>
            <a:pPr marL="0" indent="0" algn="ctr">
              <a:buNone/>
            </a:pPr>
            <a:r>
              <a:rPr lang="en-CA" altLang="en-US" sz="2400" b="1" dirty="0" smtClean="0"/>
              <a:t>October 5, 2019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292" y="6424528"/>
            <a:ext cx="2256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0700" y="3688458"/>
            <a:ext cx="8422600" cy="1377147"/>
          </a:xfrm>
        </p:spPr>
        <p:txBody>
          <a:bodyPr>
            <a:normAutofit fontScale="90000"/>
          </a:bodyPr>
          <a:lstStyle/>
          <a:p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Local Choice-Local Voice</a:t>
            </a:r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Candidate Recruitment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8" y="1143000"/>
            <a:ext cx="4225472" cy="4983163"/>
          </a:xfrm>
        </p:spPr>
        <p:txBody>
          <a:bodyPr>
            <a:normAutofit/>
          </a:bodyPr>
          <a:lstStyle/>
          <a:p>
            <a:r>
              <a:rPr lang="en-CA" dirty="0"/>
              <a:t>Theme for May 2020 local elections “</a:t>
            </a:r>
            <a:r>
              <a:rPr lang="en-CA" dirty="0" smtClean="0"/>
              <a:t>Local Choice-Local Voice”</a:t>
            </a:r>
          </a:p>
          <a:p>
            <a:r>
              <a:rPr lang="en-CA" dirty="0" smtClean="0"/>
              <a:t>Partnership with Local Government, Department of Education and Department of Health</a:t>
            </a:r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4" y="1520900"/>
            <a:ext cx="3543301" cy="4036863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089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Candidate Recruitment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7" y="1143000"/>
            <a:ext cx="4222227" cy="4983163"/>
          </a:xfrm>
        </p:spPr>
        <p:txBody>
          <a:bodyPr>
            <a:normAutofit/>
          </a:bodyPr>
          <a:lstStyle/>
          <a:p>
            <a:r>
              <a:rPr lang="en-US" dirty="0"/>
              <a:t>Province-wide speaking tour to promote the elections</a:t>
            </a:r>
          </a:p>
          <a:p>
            <a:r>
              <a:rPr lang="en-CA" dirty="0" smtClean="0"/>
              <a:t>Social media campaign running on multiple platforms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3" y="4765932"/>
            <a:ext cx="6288316" cy="84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654" y="2235574"/>
            <a:ext cx="2295525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56" y="1657350"/>
            <a:ext cx="1228572" cy="458095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8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Candidate Recruitment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429" y="1143000"/>
            <a:ext cx="3615871" cy="4983163"/>
          </a:xfrm>
        </p:spPr>
        <p:txBody>
          <a:bodyPr>
            <a:normAutofit/>
          </a:bodyPr>
          <a:lstStyle/>
          <a:p>
            <a:r>
              <a:rPr lang="en-CA" dirty="0" smtClean="0"/>
              <a:t>Information fact sheets for prospective candidates</a:t>
            </a:r>
          </a:p>
          <a:p>
            <a:r>
              <a:rPr lang="en-CA" dirty="0" smtClean="0"/>
              <a:t>Promote  </a:t>
            </a:r>
            <a:r>
              <a:rPr lang="en-CA" dirty="0"/>
              <a:t>candidate information on Elections NB website</a:t>
            </a:r>
          </a:p>
          <a:p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1294118"/>
            <a:ext cx="2177969" cy="3577545"/>
          </a:xfrm>
          <a:ln w="12700">
            <a:solidFill>
              <a:schemeClr val="tx1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12" y="1674479"/>
            <a:ext cx="2160908" cy="3583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48" y="2301368"/>
            <a:ext cx="2214843" cy="3676876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20400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94" y="2967888"/>
            <a:ext cx="2086615" cy="3457925"/>
          </a:xfrm>
          <a:prstGeom prst="rect">
            <a:avLst/>
          </a:prstGeom>
          <a:ln w="12700">
            <a:solidFill>
              <a:schemeClr val="tx1"/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66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9144000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1162" name="Group 57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0633852"/>
              </p:ext>
            </p:extLst>
          </p:nvPr>
        </p:nvGraphicFramePr>
        <p:xfrm>
          <a:off x="1" y="19050"/>
          <a:ext cx="9143999" cy="6838950"/>
        </p:xfrm>
        <a:graphic>
          <a:graphicData uri="http://schemas.openxmlformats.org/drawingml/2006/table">
            <a:tbl>
              <a:tblPr/>
              <a:tblGrid>
                <a:gridCol w="1137682"/>
                <a:gridCol w="1407398"/>
                <a:gridCol w="1372518"/>
                <a:gridCol w="1331735"/>
                <a:gridCol w="1270000"/>
                <a:gridCol w="1439333"/>
                <a:gridCol w="1185333"/>
              </a:tblGrid>
              <a:tr h="359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Sunday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Monday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Tuesday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Wednesday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Thursday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Friday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Saturday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5926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22	-50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01738" algn="r"/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23	-49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MRO Office opens to public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24	-48</a:t>
                      </a: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24	-47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-46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27	-45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28	-44</a:t>
                      </a: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3845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29	-43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30	-42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31	-41</a:t>
                      </a: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	-40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	-39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3	-38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4	-37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5	-36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6	-35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7	-34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4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8	-33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9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Nominations Close @ 2 p.m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10	-31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Good Friday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11	-30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7882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12	-29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Easter (offices closed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13	-28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Easter Monday (offices closed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14	-27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Withdrawal Deadline 5 pm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4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15	-26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017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17	-24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18	-23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Grant of Poll Insert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228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19	-22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 20	-21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Special Ballots Available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21	-20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22	-19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4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23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-18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017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24	-17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25	-16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7228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26	-15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27	-14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Voter Information Cards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	-13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29	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30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-11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	-10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0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	-9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 Poll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am – 8 pm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2281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3	-8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01738" algn="r"/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4	-7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 Poll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am – 8 pm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5	-6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6	-05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7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-4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Revision Ends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8	-3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9	-2</a:t>
                      </a: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7170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r"/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10	-1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01738" algn="r"/>
                          <a:tab pos="1244600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11	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Election Day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am – 8 pm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12	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13	+2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Declaration Day</a:t>
                      </a:r>
                      <a:endParaRPr kumimoji="0" lang="en-C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8C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14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	+3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15	+4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16	+5</a:t>
                      </a: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  <a:tr h="70819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r"/>
                          <a:tab pos="966788" algn="r"/>
                        </a:tabLs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May 17      +6         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r"/>
                          <a:tab pos="966788" algn="r"/>
                        </a:tabLst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18          +  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44600" algn="r"/>
                        </a:tabLst>
                      </a:pPr>
                      <a:endParaRPr kumimoji="0" lang="en-US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19            +8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90625" algn="r"/>
                        </a:tabLst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20           +9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47763" algn="r"/>
                        </a:tabLst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May 21       +10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Recount Deadline</a:t>
                      </a:r>
                      <a:endParaRPr kumimoji="0" lang="en-CA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4125" algn="r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22          +11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84263" algn="r"/>
                        </a:tabLst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Offices disconnected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667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66788" algn="r"/>
                        </a:tabLst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C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32" y="405125"/>
            <a:ext cx="5969285" cy="62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3" y="1142998"/>
            <a:ext cx="5648325" cy="564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Municipal </a:t>
            </a:r>
            <a:r>
              <a:rPr lang="en-US" dirty="0"/>
              <a:t>Council Positions </a:t>
            </a:r>
            <a:r>
              <a:rPr lang="en-US" dirty="0" smtClean="0"/>
              <a:t>        to </a:t>
            </a:r>
            <a:r>
              <a:rPr lang="en-US" dirty="0"/>
              <a:t>Elect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8072" y="5311822"/>
            <a:ext cx="3099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Municipalities:</a:t>
            </a:r>
          </a:p>
          <a:p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104 Mayors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542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Councillors</a:t>
            </a:r>
          </a:p>
        </p:txBody>
      </p:sp>
    </p:spTree>
    <p:extLst>
      <p:ext uri="{BB962C8B-B14F-4D97-AF65-F5344CB8AC3E}">
        <p14:creationId xmlns:p14="http://schemas.microsoft.com/office/powerpoint/2010/main" val="2145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 Positions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592152" y="4765865"/>
            <a:ext cx="4813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 Anglophone School Districts: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- 41 subdistricts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Councillor 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subdistrict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1641" y="4762504"/>
            <a:ext cx="413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 Francophone School Districts: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- 27 subdistricts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- 1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Councillor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subdistrict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0" y="1155890"/>
            <a:ext cx="3749040" cy="37490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2" y="1155890"/>
            <a:ext cx="374904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RHA Positions to </a:t>
            </a:r>
            <a:r>
              <a:rPr lang="en-US" dirty="0"/>
              <a:t>Elect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5118" y="4803502"/>
            <a:ext cx="42117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Health Authority A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Vitalité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subregions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- 1 member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subregion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76849" y="4815658"/>
            <a:ext cx="3867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Regional Health Authority B (Horizon):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subregions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- 1 member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subregion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42" y="1157845"/>
            <a:ext cx="3749040" cy="37490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5" y="1159524"/>
            <a:ext cx="3749040" cy="3749040"/>
          </a:xfrm>
        </p:spPr>
      </p:pic>
    </p:spTree>
    <p:extLst>
      <p:ext uri="{BB962C8B-B14F-4D97-AF65-F5344CB8AC3E}">
        <p14:creationId xmlns:p14="http://schemas.microsoft.com/office/powerpoint/2010/main" val="23192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MUN Council Positions: </a:t>
            </a:r>
            <a:br>
              <a:rPr lang="en-CA" dirty="0" smtClean="0"/>
            </a:br>
            <a:r>
              <a:rPr lang="en-CA" dirty="0" smtClean="0"/>
              <a:t>Vacant, Acclaimed, Elected</a:t>
            </a:r>
            <a:endParaRPr lang="en-CA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74844932"/>
              </p:ext>
            </p:extLst>
          </p:nvPr>
        </p:nvGraphicFramePr>
        <p:xfrm>
          <a:off x="887506" y="1397000"/>
          <a:ext cx="8031522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84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DEC Council Positions: </a:t>
            </a:r>
            <a:br>
              <a:rPr lang="en-CA" dirty="0" smtClean="0"/>
            </a:br>
            <a:r>
              <a:rPr lang="en-CA" dirty="0" smtClean="0"/>
              <a:t>Vacant, Acclaimed, Elected</a:t>
            </a:r>
            <a:endParaRPr lang="en-CA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03214161"/>
              </p:ext>
            </p:extLst>
          </p:nvPr>
        </p:nvGraphicFramePr>
        <p:xfrm>
          <a:off x="887506" y="1397000"/>
          <a:ext cx="8031522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1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RHA Council Positions: </a:t>
            </a:r>
            <a:br>
              <a:rPr lang="en-CA" dirty="0" smtClean="0"/>
            </a:br>
            <a:r>
              <a:rPr lang="en-CA" dirty="0" smtClean="0"/>
              <a:t>Vacant, Acclaimed, Elected</a:t>
            </a:r>
            <a:endParaRPr lang="en-CA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084314180"/>
              </p:ext>
            </p:extLst>
          </p:nvPr>
        </p:nvGraphicFramePr>
        <p:xfrm>
          <a:off x="887506" y="1397000"/>
          <a:ext cx="8031522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24025" y="3762375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No RHA elections Held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362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Female Council Positions Nominated &amp; Elected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64014"/>
              </p:ext>
            </p:extLst>
          </p:nvPr>
        </p:nvGraphicFramePr>
        <p:xfrm>
          <a:off x="1274684" y="1319513"/>
          <a:ext cx="7644344" cy="489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72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Comparison of Provincial and </a:t>
            </a:r>
            <a:r>
              <a:rPr lang="en-CA" smtClean="0"/>
              <a:t>Municipal Trends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60038"/>
              </p:ext>
            </p:extLst>
          </p:nvPr>
        </p:nvGraphicFramePr>
        <p:xfrm>
          <a:off x="688975" y="1143000"/>
          <a:ext cx="82296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503918" y="3546505"/>
            <a:ext cx="1478422" cy="1025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82340" y="2649196"/>
            <a:ext cx="1444239" cy="89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342</Words>
  <Application>Microsoft Office PowerPoint</Application>
  <PresentationFormat>On-screen Show (4:3)</PresentationFormat>
  <Paragraphs>158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Local Choice-Local Voice</vt:lpstr>
      <vt:lpstr> Municipal Council Positions         to Elect</vt:lpstr>
      <vt:lpstr> DEC Positions to Elect</vt:lpstr>
      <vt:lpstr> RHA Positions to Elect</vt:lpstr>
      <vt:lpstr>MUN Council Positions:  Vacant, Acclaimed, Elected</vt:lpstr>
      <vt:lpstr>DEC Council Positions:  Vacant, Acclaimed, Elected</vt:lpstr>
      <vt:lpstr>RHA Council Positions:  Vacant, Acclaimed, Elected</vt:lpstr>
      <vt:lpstr>Female Council Positions Nominated &amp; Elected </vt:lpstr>
      <vt:lpstr>Comparison of Provincial and Municipal Trends </vt:lpstr>
      <vt:lpstr>Candidate Recruitment </vt:lpstr>
      <vt:lpstr>Candidate Recruitment </vt:lpstr>
      <vt:lpstr>Candidate Recruitment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Allain</dc:creator>
  <cp:lastModifiedBy>Harpelle, Paul  (ENB)</cp:lastModifiedBy>
  <cp:revision>134</cp:revision>
  <cp:lastPrinted>2019-10-03T14:17:45Z</cp:lastPrinted>
  <dcterms:created xsi:type="dcterms:W3CDTF">2018-10-15T17:17:03Z</dcterms:created>
  <dcterms:modified xsi:type="dcterms:W3CDTF">2019-10-03T16:35:27Z</dcterms:modified>
</cp:coreProperties>
</file>