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6" r:id="rId7"/>
    <p:sldId id="268" r:id="rId8"/>
    <p:sldId id="284" r:id="rId9"/>
    <p:sldId id="283" r:id="rId10"/>
    <p:sldId id="270" r:id="rId11"/>
    <p:sldId id="285" r:id="rId12"/>
    <p:sldId id="272" r:id="rId13"/>
    <p:sldId id="265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C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4400" autoAdjust="0"/>
  </p:normalViewPr>
  <p:slideViewPr>
    <p:cSldViewPr snapToGrid="0" snapToObjects="1">
      <p:cViewPr>
        <p:scale>
          <a:sx n="70" d="100"/>
          <a:sy n="70" d="100"/>
        </p:scale>
        <p:origin x="-158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Élus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520</c:v>
                </c:pt>
                <c:pt idx="1">
                  <c:v>468</c:v>
                </c:pt>
                <c:pt idx="2">
                  <c:v>500</c:v>
                </c:pt>
                <c:pt idx="3">
                  <c:v>470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 acclamation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109</c:v>
                </c:pt>
                <c:pt idx="1">
                  <c:v>163</c:v>
                </c:pt>
                <c:pt idx="2">
                  <c:v>139</c:v>
                </c:pt>
                <c:pt idx="3">
                  <c:v>160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Vacants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06080"/>
        <c:axId val="27007616"/>
      </c:barChart>
      <c:catAx>
        <c:axId val="2700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007616"/>
        <c:crosses val="autoZero"/>
        <c:auto val="1"/>
        <c:lblAlgn val="ctr"/>
        <c:lblOffset val="100"/>
        <c:noMultiLvlLbl val="0"/>
      </c:catAx>
      <c:valAx>
        <c:axId val="2700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06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Élus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36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 acclamation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86</c:v>
                </c:pt>
                <c:pt idx="2">
                  <c:v>33</c:v>
                </c:pt>
                <c:pt idx="3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Vacants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44</c:v>
                </c:pt>
                <c:pt idx="1">
                  <c:v>36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61248"/>
        <c:axId val="27136768"/>
      </c:barChart>
      <c:catAx>
        <c:axId val="2706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7136768"/>
        <c:crosses val="autoZero"/>
        <c:auto val="1"/>
        <c:lblAlgn val="ctr"/>
        <c:lblOffset val="100"/>
        <c:noMultiLvlLbl val="0"/>
      </c:catAx>
      <c:valAx>
        <c:axId val="27136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612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fr-CA" noProof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86698810013845"/>
          <c:y val="3.0726256983240222E-2"/>
          <c:w val="0.8819015872707564"/>
          <c:h val="0.84572493731579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Élus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 acclamation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Vacants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Sheet1!$G$11:$G$14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9424"/>
        <c:axId val="21400960"/>
      </c:barChart>
      <c:catAx>
        <c:axId val="2139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400960"/>
        <c:crosses val="autoZero"/>
        <c:auto val="1"/>
        <c:lblAlgn val="ctr"/>
        <c:lblOffset val="100"/>
        <c:noMultiLvlLbl val="0"/>
      </c:catAx>
      <c:valAx>
        <c:axId val="2140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99424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  <c:txPr>
        <a:bodyPr/>
        <a:lstStyle/>
        <a:p>
          <a:pPr>
            <a:defRPr lang="fr-CA" noProof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Candidates élues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</c:v>
                </c:pt>
                <c:pt idx="1">
                  <c:v>166</c:v>
                </c:pt>
                <c:pt idx="2">
                  <c:v>189</c:v>
                </c:pt>
                <c:pt idx="3">
                  <c:v>187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Femmes déclarées candidates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210</c:v>
                </c:pt>
                <c:pt idx="1">
                  <c:v>262</c:v>
                </c:pt>
                <c:pt idx="2">
                  <c:v>291</c:v>
                </c:pt>
                <c:pt idx="3">
                  <c:v>279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Nombre total de postes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628</c:v>
                </c:pt>
                <c:pt idx="1">
                  <c:v>629</c:v>
                </c:pt>
                <c:pt idx="2">
                  <c:v>639</c:v>
                </c:pt>
                <c:pt idx="3">
                  <c:v>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7904"/>
        <c:axId val="21469440"/>
      </c:barChart>
      <c:catAx>
        <c:axId val="21467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469440"/>
        <c:crosses val="autoZero"/>
        <c:auto val="1"/>
        <c:lblAlgn val="ctr"/>
        <c:lblOffset val="100"/>
        <c:noMultiLvlLbl val="0"/>
      </c:catAx>
      <c:valAx>
        <c:axId val="2146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679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fr-CA" noProof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54957713619127E-2"/>
          <c:y val="3.1618708951703621E-2"/>
          <c:w val="0.89514010401477595"/>
          <c:h val="0.736678036213215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Candidats provinciaux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1">
                  <c:v>0.19</c:v>
                </c:pt>
                <c:pt idx="3">
                  <c:v>0.2</c:v>
                </c:pt>
                <c:pt idx="5">
                  <c:v>0.3</c:v>
                </c:pt>
                <c:pt idx="7">
                  <c:v>0.32</c:v>
                </c:pt>
                <c:pt idx="9">
                  <c:v>0.39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Député(e)s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1">
                  <c:v>0.13</c:v>
                </c:pt>
                <c:pt idx="3">
                  <c:v>0.13</c:v>
                </c:pt>
                <c:pt idx="5">
                  <c:v>0.15</c:v>
                </c:pt>
                <c:pt idx="7">
                  <c:v>0.16</c:v>
                </c:pt>
                <c:pt idx="9">
                  <c:v>0.22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Candidats municipaux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 formatCode="0%">
                  <c:v>0.21</c:v>
                </c:pt>
                <c:pt idx="2" formatCode="0%">
                  <c:v>0.21</c:v>
                </c:pt>
                <c:pt idx="4" formatCode="0%">
                  <c:v>0.28000000000000003</c:v>
                </c:pt>
                <c:pt idx="6" formatCode="0%">
                  <c:v>0.27</c:v>
                </c:pt>
                <c:pt idx="8" formatCode="0%">
                  <c:v>0.27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Maires et conseiller(ère)s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 formatCode="0%">
                  <c:v>0.21</c:v>
                </c:pt>
                <c:pt idx="2" formatCode="0%">
                  <c:v>0.23</c:v>
                </c:pt>
                <c:pt idx="4" formatCode="0%">
                  <c:v>0.26</c:v>
                </c:pt>
                <c:pt idx="6" formatCode="0%">
                  <c:v>0.28999999999999998</c:v>
                </c:pt>
                <c:pt idx="8" formatCode="0%">
                  <c:v>0.28999999999999998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14496"/>
        <c:axId val="21524480"/>
      </c:lineChart>
      <c:catAx>
        <c:axId val="2151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24480"/>
        <c:crosses val="autoZero"/>
        <c:auto val="1"/>
        <c:lblAlgn val="ctr"/>
        <c:lblOffset val="100"/>
        <c:noMultiLvlLbl val="0"/>
      </c:catAx>
      <c:valAx>
        <c:axId val="215244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15144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fr-CA" noProof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0.22365</cdr:x>
      <cdr:y>0.55545</cdr:y>
    </cdr:from>
    <cdr:to>
      <cdr:x>0.40226</cdr:x>
      <cdr:y>0.557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840580" y="3061531"/>
          <a:ext cx="1469877" cy="85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0.40298</cdr:x>
      <cdr:y>0.52165</cdr:y>
    </cdr:from>
    <cdr:to>
      <cdr:x>0.58295</cdr:x>
      <cdr:y>0.55436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3316355" y="2875209"/>
          <a:ext cx="1481070" cy="1803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0.58087</cdr:x>
      <cdr:y>0.50529</cdr:y>
    </cdr:from>
    <cdr:to>
      <cdr:x>0.76761</cdr:x>
      <cdr:y>0.51979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4780333" y="2785057"/>
          <a:ext cx="1536799" cy="799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0.75822</cdr:x>
      <cdr:y>0.40949</cdr:y>
    </cdr:from>
    <cdr:to>
      <cdr:x>0.93663</cdr:x>
      <cdr:y>0.50529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6239859" y="2257023"/>
          <a:ext cx="1468191" cy="5280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0.57568</cdr:x>
      <cdr:y>0.24536</cdr:y>
    </cdr:from>
    <cdr:to>
      <cdr:x>0.75429</cdr:x>
      <cdr:y>0.27327</cdr:y>
    </cdr:to>
    <cdr:cxnSp macro="">
      <cdr:nvCxnSpPr>
        <cdr:cNvPr id="16" name="Straight Connector 15"/>
        <cdr:cNvCxnSpPr/>
      </cdr:nvCxnSpPr>
      <cdr:spPr>
        <a:xfrm xmlns:a="http://schemas.openxmlformats.org/drawingml/2006/main" flipV="1">
          <a:off x="4737604" y="1352372"/>
          <a:ext cx="1469877" cy="1538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0.7574</cdr:x>
      <cdr:y>0.13063</cdr:y>
    </cdr:from>
    <cdr:to>
      <cdr:x>0.93809</cdr:x>
      <cdr:y>0.24381</cdr:y>
    </cdr:to>
    <cdr:cxnSp macro="">
      <cdr:nvCxnSpPr>
        <cdr:cNvPr id="18" name="Straight Connector 17"/>
        <cdr:cNvCxnSpPr/>
      </cdr:nvCxnSpPr>
      <cdr:spPr>
        <a:xfrm xmlns:a="http://schemas.openxmlformats.org/drawingml/2006/main" flipV="1">
          <a:off x="6233118" y="719983"/>
          <a:ext cx="1486968" cy="6238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0.13123</cdr:x>
      <cdr:y>0.42521</cdr:y>
    </cdr:from>
    <cdr:to>
      <cdr:x>0.31036</cdr:x>
      <cdr:y>0.42521</cdr:y>
    </cdr:to>
    <cdr:cxnSp macro="">
      <cdr:nvCxnSpPr>
        <cdr:cNvPr id="21" name="Straight Connector 20"/>
        <cdr:cNvCxnSpPr/>
      </cdr:nvCxnSpPr>
      <cdr:spPr>
        <a:xfrm xmlns:a="http://schemas.openxmlformats.org/drawingml/2006/main">
          <a:off x="1080004" y="2343684"/>
          <a:ext cx="1474150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0.3114</cdr:x>
      <cdr:y>0.30738</cdr:y>
    </cdr:from>
    <cdr:to>
      <cdr:x>0.48897</cdr:x>
      <cdr:y>0.42366</cdr:y>
    </cdr:to>
    <cdr:cxnSp macro="">
      <cdr:nvCxnSpPr>
        <cdr:cNvPr id="26" name="Straight Connector 25"/>
        <cdr:cNvCxnSpPr/>
      </cdr:nvCxnSpPr>
      <cdr:spPr>
        <a:xfrm xmlns:a="http://schemas.openxmlformats.org/drawingml/2006/main" flipV="1">
          <a:off x="2562700" y="1694204"/>
          <a:ext cx="1461330" cy="6409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0.40019</cdr:x>
      <cdr:y>0.35467</cdr:y>
    </cdr:from>
    <cdr:to>
      <cdr:x>0.40019</cdr:x>
      <cdr:y>0.35467</cdr:y>
    </cdr:to>
    <cdr:cxnSp macro="">
      <cdr:nvCxnSpPr>
        <cdr:cNvPr id="28" name="Straight Connector 27"/>
        <cdr:cNvCxnSpPr/>
      </cdr:nvCxnSpPr>
      <cdr:spPr>
        <a:xfrm xmlns:a="http://schemas.openxmlformats.org/drawingml/2006/main">
          <a:off x="3293365" y="195485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0.48793</cdr:x>
      <cdr:y>0.30583</cdr:y>
    </cdr:from>
    <cdr:to>
      <cdr:x>0.66394</cdr:x>
      <cdr:y>0.31978</cdr:y>
    </cdr:to>
    <cdr:cxnSp macro="">
      <cdr:nvCxnSpPr>
        <cdr:cNvPr id="30" name="Straight Connector 29"/>
        <cdr:cNvCxnSpPr/>
      </cdr:nvCxnSpPr>
      <cdr:spPr>
        <a:xfrm xmlns:a="http://schemas.openxmlformats.org/drawingml/2006/main">
          <a:off x="4015484" y="1685658"/>
          <a:ext cx="1448513" cy="769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0.66291</cdr:x>
      <cdr:y>0.31823</cdr:y>
    </cdr:from>
    <cdr:to>
      <cdr:x>0.84567</cdr:x>
      <cdr:y>0.32133</cdr:y>
    </cdr:to>
    <cdr:cxnSp macro="">
      <cdr:nvCxnSpPr>
        <cdr:cNvPr id="32" name="Straight Connector 31"/>
        <cdr:cNvCxnSpPr/>
      </cdr:nvCxnSpPr>
      <cdr:spPr>
        <a:xfrm xmlns:a="http://schemas.openxmlformats.org/drawingml/2006/main">
          <a:off x="5455451" y="1754024"/>
          <a:ext cx="1504060" cy="170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0.12604</cdr:x>
      <cdr:y>0.39265</cdr:y>
    </cdr:from>
    <cdr:to>
      <cdr:x>0.31036</cdr:x>
      <cdr:y>0.41746</cdr:y>
    </cdr:to>
    <cdr:cxnSp macro="">
      <cdr:nvCxnSpPr>
        <cdr:cNvPr id="34" name="Straight Connector 33"/>
        <cdr:cNvCxnSpPr/>
      </cdr:nvCxnSpPr>
      <cdr:spPr>
        <a:xfrm xmlns:a="http://schemas.openxmlformats.org/drawingml/2006/main" flipV="1">
          <a:off x="1037275" y="2164222"/>
          <a:ext cx="1516879" cy="1367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0.31036</cdr:x>
      <cdr:y>0.33994</cdr:y>
    </cdr:from>
    <cdr:to>
      <cdr:x>0.48793</cdr:x>
      <cdr:y>0.39265</cdr:y>
    </cdr:to>
    <cdr:cxnSp macro="">
      <cdr:nvCxnSpPr>
        <cdr:cNvPr id="36" name="Straight Connector 35"/>
        <cdr:cNvCxnSpPr/>
      </cdr:nvCxnSpPr>
      <cdr:spPr>
        <a:xfrm xmlns:a="http://schemas.openxmlformats.org/drawingml/2006/main" flipV="1">
          <a:off x="2554154" y="1873665"/>
          <a:ext cx="1461330" cy="2905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0.48793</cdr:x>
      <cdr:y>0.29342</cdr:y>
    </cdr:from>
    <cdr:to>
      <cdr:x>0.67017</cdr:x>
      <cdr:y>0.33994</cdr:y>
    </cdr:to>
    <cdr:cxnSp macro="">
      <cdr:nvCxnSpPr>
        <cdr:cNvPr id="38" name="Straight Connector 37"/>
        <cdr:cNvCxnSpPr/>
      </cdr:nvCxnSpPr>
      <cdr:spPr>
        <a:xfrm xmlns:a="http://schemas.openxmlformats.org/drawingml/2006/main" flipV="1">
          <a:off x="4015484" y="1617292"/>
          <a:ext cx="1499788" cy="2563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0.66706</cdr:x>
      <cdr:y>0.29187</cdr:y>
    </cdr:from>
    <cdr:to>
      <cdr:x>0.84255</cdr:x>
      <cdr:y>0.29342</cdr:y>
    </cdr:to>
    <cdr:cxnSp macro="">
      <cdr:nvCxnSpPr>
        <cdr:cNvPr id="44" name="Straight Connector 43"/>
        <cdr:cNvCxnSpPr/>
      </cdr:nvCxnSpPr>
      <cdr:spPr>
        <a:xfrm xmlns:a="http://schemas.openxmlformats.org/drawingml/2006/main">
          <a:off x="5489634" y="1608746"/>
          <a:ext cx="1444240" cy="85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8D539871-EBCD-40B3-AA9D-87786DF8E247}" type="datetimeFigureOut">
              <a:rPr lang="en-CA" smtClean="0"/>
              <a:t>03/10/2019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E2336543-BA4E-4D87-880E-81321575502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5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40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78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02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40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026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30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91" indent="-28265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602" indent="-22612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844" indent="-22612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5085" indent="-22612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326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567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807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4049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BEEE57-708C-4A45-93C2-60FAB15ABDCF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3" y="4344109"/>
            <a:ext cx="5715784" cy="43425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400" noProof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2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219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17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27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467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03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74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79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8EE7-B8B6-4309-9029-7189307387B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1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383658"/>
            <a:ext cx="7772400" cy="1377147"/>
          </a:xfrm>
        </p:spPr>
        <p:txBody>
          <a:bodyPr anchor="t" anchorCtr="0">
            <a:normAutofit/>
          </a:bodyPr>
          <a:lstStyle/>
          <a:p>
            <a:r>
              <a:rPr lang="en-CA" altLang="en-US" sz="5600" dirty="0" smtClean="0">
                <a:latin typeface="Century Gothic"/>
                <a:cs typeface="Century Gothic"/>
              </a:rPr>
              <a:t>Constable</a:t>
            </a:r>
            <a:endParaRPr lang="en-US" sz="5600" dirty="0">
              <a:latin typeface="Century Gothic"/>
              <a:cs typeface="Century Gothic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409844"/>
            <a:ext cx="9144000" cy="244815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CA" altLang="en-US" sz="2400" b="1" dirty="0">
                <a:solidFill>
                  <a:schemeClr val="tx1"/>
                </a:solidFill>
              </a:rPr>
              <a:t>Training </a:t>
            </a:r>
            <a:r>
              <a:rPr lang="en-CA" altLang="en-US" sz="2400" b="1" dirty="0" smtClean="0">
                <a:solidFill>
                  <a:schemeClr val="tx1"/>
                </a:solidFill>
              </a:rPr>
              <a:t>Course</a:t>
            </a:r>
            <a:endParaRPr lang="en-CA" altLang="en-US" sz="240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en-CA" altLang="en-US" sz="1800" dirty="0" smtClean="0">
                <a:solidFill>
                  <a:schemeClr val="tx1"/>
                </a:solidFill>
              </a:rPr>
              <a:t>(2018-10-29)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556292" y="5891128"/>
            <a:ext cx="225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date stamp</a:t>
            </a:r>
          </a:p>
        </p:txBody>
      </p:sp>
    </p:spTree>
    <p:extLst>
      <p:ext uri="{BB962C8B-B14F-4D97-AF65-F5344CB8AC3E}">
        <p14:creationId xmlns:p14="http://schemas.microsoft.com/office/powerpoint/2010/main" val="24852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8" y="1143000"/>
            <a:ext cx="8229600" cy="551179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196447"/>
            <a:ext cx="82547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696260"/>
            <a:ext cx="825477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74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8" y="1143000"/>
            <a:ext cx="4027716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042227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4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8" y="1215232"/>
            <a:ext cx="3807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428" y="1854994"/>
            <a:ext cx="38079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9" y="273050"/>
            <a:ext cx="2776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429" y="1435100"/>
            <a:ext cx="2776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74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427" y="0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8" y="1143000"/>
            <a:ext cx="8229601" cy="552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C98C1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065605"/>
            <a:ext cx="9144000" cy="2448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altLang="en-US" sz="2400" b="1" dirty="0" smtClean="0"/>
              <a:t>Union des municipalité du Nouveau-Brunswick </a:t>
            </a:r>
          </a:p>
          <a:p>
            <a:pPr marL="0" indent="0" algn="ctr">
              <a:buNone/>
            </a:pPr>
            <a:r>
              <a:rPr lang="fr-CA" altLang="en-US" sz="2400" b="1" dirty="0" smtClean="0"/>
              <a:t>Le 5 octobre, 2019</a:t>
            </a:r>
            <a:endParaRPr lang="fr-CA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292" y="6424528"/>
            <a:ext cx="225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0700" y="3688458"/>
            <a:ext cx="8422600" cy="1377147"/>
          </a:xfrm>
        </p:spPr>
        <p:txBody>
          <a:bodyPr>
            <a:normAutofit fontScale="90000"/>
          </a:bodyPr>
          <a:lstStyle/>
          <a:p>
            <a:r>
              <a:rPr lang="fr-CA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Choix local – Voix locale</a:t>
            </a:r>
            <a:endParaRPr lang="fr-CA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Recrutement de candidats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8" y="1143000"/>
            <a:ext cx="4225472" cy="4983163"/>
          </a:xfrm>
        </p:spPr>
        <p:txBody>
          <a:bodyPr>
            <a:normAutofit/>
          </a:bodyPr>
          <a:lstStyle/>
          <a:p>
            <a:r>
              <a:rPr lang="fr-CA" dirty="0" smtClean="0"/>
              <a:t>Thème des élections locales de mai 2020 «Choix local-Voix locale »</a:t>
            </a:r>
          </a:p>
          <a:p>
            <a:r>
              <a:rPr lang="fr-CA" dirty="0" smtClean="0"/>
              <a:t>Partenariat avec les ministères des Gouvernements locaux, de l’Éducation et de la Santé</a:t>
            </a:r>
          </a:p>
          <a:p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1" y="1513490"/>
            <a:ext cx="3649008" cy="3988676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Recrutement de candidats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1675" y="951920"/>
            <a:ext cx="4197883" cy="4983163"/>
          </a:xfrm>
        </p:spPr>
        <p:txBody>
          <a:bodyPr>
            <a:normAutofit/>
          </a:bodyPr>
          <a:lstStyle/>
          <a:p>
            <a:r>
              <a:rPr lang="fr-CA" dirty="0" smtClean="0"/>
              <a:t>Tournée de conférences à l'échelle de la province pour promouvoir les élections </a:t>
            </a:r>
          </a:p>
          <a:p>
            <a:r>
              <a:rPr lang="fr-CA" dirty="0" smtClean="0"/>
              <a:t>Campagne de médias sociaux s'exécutant sur plusieurs plateformes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07" y="2081995"/>
            <a:ext cx="2458284" cy="204856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16" y="1355833"/>
            <a:ext cx="1298313" cy="48686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27" y="5565259"/>
            <a:ext cx="5855020" cy="73187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8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Recrutement de candidats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9" y="1143000"/>
            <a:ext cx="3615871" cy="4983163"/>
          </a:xfrm>
        </p:spPr>
        <p:txBody>
          <a:bodyPr>
            <a:normAutofit/>
          </a:bodyPr>
          <a:lstStyle/>
          <a:p>
            <a:r>
              <a:rPr lang="fr-CA" dirty="0" smtClean="0"/>
              <a:t>Fiches d'information pour candidats potentiels</a:t>
            </a:r>
          </a:p>
          <a:p>
            <a:r>
              <a:rPr lang="fr-CA" dirty="0" smtClean="0"/>
              <a:t>Promouvoir l'information sur les candidats sur le site Web d'Élections NB</a:t>
            </a:r>
          </a:p>
          <a:p>
            <a:endParaRPr lang="fr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61186" y="1267742"/>
            <a:ext cx="3511144" cy="4858421"/>
            <a:chOff x="4187553" y="1267742"/>
            <a:chExt cx="4084777" cy="59098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553" y="1267742"/>
              <a:ext cx="2284461" cy="3772394"/>
            </a:xfrm>
            <a:prstGeom prst="rect">
              <a:avLst/>
            </a:prstGeom>
            <a:ln w="6350">
              <a:solidFill>
                <a:schemeClr val="tx1"/>
              </a:solidFill>
            </a:ln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518" y="1839596"/>
              <a:ext cx="2366817" cy="3891915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731" y="2596833"/>
              <a:ext cx="2528860" cy="4183380"/>
            </a:xfrm>
            <a:prstGeom prst="rect">
              <a:avLst/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3456" y="3268486"/>
              <a:ext cx="2368874" cy="3909060"/>
            </a:xfrm>
            <a:prstGeom prst="rect">
              <a:avLst/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0" rev="1980000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366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7" name="Group 57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4876112"/>
              </p:ext>
            </p:extLst>
          </p:nvPr>
        </p:nvGraphicFramePr>
        <p:xfrm>
          <a:off x="1" y="-285566"/>
          <a:ext cx="9143999" cy="7519285"/>
        </p:xfrm>
        <a:graphic>
          <a:graphicData uri="http://schemas.openxmlformats.org/drawingml/2006/table">
            <a:tbl>
              <a:tblPr/>
              <a:tblGrid>
                <a:gridCol w="1137682"/>
                <a:gridCol w="1407398"/>
                <a:gridCol w="1372518"/>
                <a:gridCol w="1331735"/>
                <a:gridCol w="1270000"/>
                <a:gridCol w="1321646"/>
                <a:gridCol w="1303020"/>
              </a:tblGrid>
              <a:tr h="28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Dimanche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Lundi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Mardi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Mercredi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Jeudi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Vendredi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Samedi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5263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mars	-50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01738" algn="r"/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mars	-49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Ouverture des bureaux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mars	-48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mars	-47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mars</a:t>
                      </a: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-46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mars	-45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28 mars	-44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76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mars	-43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mars	-42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endParaRPr kumimoji="0" lang="fr-CA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mars	-41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avril	-40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avril	-39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avril	-38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avril	-37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81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avril	-36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avril	-35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avril	-34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4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avril	-33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avril</a:t>
                      </a: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1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Clôture des candidatures </a:t>
                      </a:r>
                      <a:r>
                        <a:rPr kumimoji="0" lang="fr-C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(14 h)</a:t>
                      </a:r>
                      <a:endParaRPr kumimoji="0" lang="fr-CA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avril	-31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A" sz="12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VENDREDI SAINT </a:t>
                      </a:r>
                      <a:endParaRPr kumimoji="0" lang="fr-CA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 avril	-30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91460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avril	-29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PÂQUES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avril	-28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  <a:defRPr/>
                      </a:pPr>
                      <a:endParaRPr kumimoji="0" lang="fr-CA" sz="11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  <a:defRPr/>
                      </a:pPr>
                      <a:r>
                        <a:rPr kumimoji="0" lang="fr-CA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LUNDI DE PÂQUES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endParaRPr kumimoji="0" lang="fr-CA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14"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avril          -27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limite pour le retrait de candidatures </a:t>
                      </a: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 h)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4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avril	-26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avril</a:t>
                      </a: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017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avril	-24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 avril	-23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Publication de l’avis de la tenue d’un scrutin</a:t>
                      </a:r>
                      <a:endParaRPr kumimoji="0" lang="fr-CA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5527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avril	-22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avril	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Bulletins de vote spécial disponibles</a:t>
                      </a:r>
                      <a:endParaRPr kumimoji="0" lang="fr-CA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avril	-20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avril	-19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4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avril</a:t>
                      </a: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-18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017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avril	-17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avril	-16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7350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 avril	-15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avril	-14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Cartes de renseignements aux électeurs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avril	-13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avril	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avril</a:t>
                      </a: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mai	-10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mai	-9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Scrutin par anticipation </a:t>
                      </a:r>
                      <a:br>
                        <a:rPr kumimoji="0" lang="fr-CA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CA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10 h à 20 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8123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mai	-8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01738" algn="r"/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mai	-7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Scrutin par anticipation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10 h à 20 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mai	-6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mai	-05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mai</a:t>
                      </a: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Fin de la révision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endParaRPr kumimoji="0" lang="fr-CA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mai	-3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mai	-2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8123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 mai	-1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01738" algn="r"/>
                          <a:tab pos="1244600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mai	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 de l’élection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10 h à 20 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mai	+1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mai	+2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Jour de la déclaration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8C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mai</a:t>
                      </a: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+3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mai	+4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mai	+5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8897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 mai      +6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mai          +7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endParaRPr kumimoji="0" lang="fr-CA" sz="12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mai            +8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mai           +9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 mai       +10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fr-CA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Date limite - demande de dépouillement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endParaRPr kumimoji="0" lang="fr-CA" sz="12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fr-CA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mai	+11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fr-CA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Bureaux déconnectés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endParaRPr kumimoji="0" lang="fr-CA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32" y="405125"/>
            <a:ext cx="5969285" cy="62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3" y="1142998"/>
            <a:ext cx="5648325" cy="564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Postes à élire aux conseils municipaux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5978072" y="5311822"/>
            <a:ext cx="3099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104 municipalités :</a:t>
            </a:r>
          </a:p>
          <a:p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104 maires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542 conseiller(ère)s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Postes à élire aux CÉD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152" y="4765865"/>
            <a:ext cx="4813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3 districts scolaires francophones :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- 41 sous-districts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- 1 conseiller(ère) par sous-district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1641" y="4762504"/>
            <a:ext cx="413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4 districts scolaires anglophones :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- 27 sous-districts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1 conseiller(ère) par sous-district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0" y="1155890"/>
            <a:ext cx="3749040" cy="37490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2" y="1155890"/>
            <a:ext cx="374904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Postes à élire aux RRS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1065118" y="4803502"/>
            <a:ext cx="4211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Régie régionale de la santé A </a:t>
            </a:r>
          </a:p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(Vitalité):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8 sous-régions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membre par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sous-région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6849" y="4815658"/>
            <a:ext cx="3867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Régie régionale de la santé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(Horizon):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- 8 sous-régions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1 membre par sous-région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42" y="1157845"/>
            <a:ext cx="3749040" cy="37490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5" y="1159524"/>
            <a:ext cx="3749040" cy="3749040"/>
          </a:xfrm>
        </p:spPr>
      </p:pic>
    </p:spTree>
    <p:extLst>
      <p:ext uri="{BB962C8B-B14F-4D97-AF65-F5344CB8AC3E}">
        <p14:creationId xmlns:p14="http://schemas.microsoft.com/office/powerpoint/2010/main" val="23192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7" y="246117"/>
            <a:ext cx="8229601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Postes des conseils municipaux : </a:t>
            </a:r>
            <a:br>
              <a:rPr lang="fr-CA" dirty="0" smtClean="0"/>
            </a:br>
            <a:r>
              <a:rPr lang="fr-CA" dirty="0" smtClean="0"/>
              <a:t>vacants, par acclamation, élus</a:t>
            </a:r>
            <a:endParaRPr lang="fr-CA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62278971"/>
              </p:ext>
            </p:extLst>
          </p:nvPr>
        </p:nvGraphicFramePr>
        <p:xfrm>
          <a:off x="887506" y="1397000"/>
          <a:ext cx="8031522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84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7" y="126124"/>
            <a:ext cx="8229601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Postes des CÉD : </a:t>
            </a:r>
            <a:br>
              <a:rPr lang="fr-CA" dirty="0" smtClean="0"/>
            </a:br>
            <a:r>
              <a:rPr lang="fr-CA" dirty="0" smtClean="0"/>
              <a:t>vacants, par acclamation, élus</a:t>
            </a:r>
            <a:endParaRPr lang="fr-CA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96369918"/>
              </p:ext>
            </p:extLst>
          </p:nvPr>
        </p:nvGraphicFramePr>
        <p:xfrm>
          <a:off x="887506" y="1397000"/>
          <a:ext cx="8031522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1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Postes des RRS :</a:t>
            </a:r>
            <a:br>
              <a:rPr lang="fr-CA" dirty="0" smtClean="0"/>
            </a:br>
            <a:r>
              <a:rPr lang="fr-CA" dirty="0" smtClean="0"/>
              <a:t>vacants, par acclamation</a:t>
            </a:r>
            <a:r>
              <a:rPr lang="fr-CA" smtClean="0"/>
              <a:t>, élus</a:t>
            </a:r>
            <a:endParaRPr lang="fr-CA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32351959"/>
              </p:ext>
            </p:extLst>
          </p:nvPr>
        </p:nvGraphicFramePr>
        <p:xfrm>
          <a:off x="887506" y="1397000"/>
          <a:ext cx="8031522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4024" y="3762375"/>
            <a:ext cx="407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Aucune élection de RRS tenue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36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Femmes déclarées candidates aux conseils et élues 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732848"/>
              </p:ext>
            </p:extLst>
          </p:nvPr>
        </p:nvGraphicFramePr>
        <p:xfrm>
          <a:off x="1274684" y="1319513"/>
          <a:ext cx="7644344" cy="489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2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Comparaison des tendances provinciales et municipales 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982089"/>
              </p:ext>
            </p:extLst>
          </p:nvPr>
        </p:nvGraphicFramePr>
        <p:xfrm>
          <a:off x="688975" y="1143000"/>
          <a:ext cx="82296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503918" y="3546505"/>
            <a:ext cx="1478422" cy="102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82340" y="2649196"/>
            <a:ext cx="1444239" cy="89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360</Words>
  <Application>Microsoft Office PowerPoint</Application>
  <PresentationFormat>On-screen Show (4:3)</PresentationFormat>
  <Paragraphs>148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Choix local – Voix locale</vt:lpstr>
      <vt:lpstr> Postes à élire aux conseils municipaux</vt:lpstr>
      <vt:lpstr> Postes à élire aux CÉD</vt:lpstr>
      <vt:lpstr> Postes à élire aux RRS</vt:lpstr>
      <vt:lpstr>Postes des conseils municipaux :  vacants, par acclamation, élus</vt:lpstr>
      <vt:lpstr>Postes des CÉD :  vacants, par acclamation, élus</vt:lpstr>
      <vt:lpstr>Postes des RRS : vacants, par acclamation, élus</vt:lpstr>
      <vt:lpstr>Femmes déclarées candidates aux conseils et élues </vt:lpstr>
      <vt:lpstr>Comparaison des tendances provinciales et municipales </vt:lpstr>
      <vt:lpstr>Recrutement de candidats </vt:lpstr>
      <vt:lpstr>Recrutement de candidats </vt:lpstr>
      <vt:lpstr>Recrutement de candidats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Allain</dc:creator>
  <cp:lastModifiedBy>Harpelle, Paul  (ENB)</cp:lastModifiedBy>
  <cp:revision>166</cp:revision>
  <cp:lastPrinted>2019-09-27T14:55:46Z</cp:lastPrinted>
  <dcterms:created xsi:type="dcterms:W3CDTF">2018-10-15T17:17:03Z</dcterms:created>
  <dcterms:modified xsi:type="dcterms:W3CDTF">2019-10-03T16:37:14Z</dcterms:modified>
</cp:coreProperties>
</file>