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19"/>
  </p:notesMasterIdLst>
  <p:sldIdLst>
    <p:sldId id="269" r:id="rId6"/>
    <p:sldId id="257" r:id="rId7"/>
    <p:sldId id="258" r:id="rId8"/>
    <p:sldId id="260" r:id="rId9"/>
    <p:sldId id="259" r:id="rId10"/>
    <p:sldId id="261" r:id="rId11"/>
    <p:sldId id="262" r:id="rId12"/>
    <p:sldId id="263" r:id="rId13"/>
    <p:sldId id="264" r:id="rId14"/>
    <p:sldId id="265" r:id="rId15"/>
    <p:sldId id="266" r:id="rId16"/>
    <p:sldId id="267" r:id="rId17"/>
    <p:sldId id="268"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68A"/>
    <a:srgbClr val="E64331"/>
    <a:srgbClr val="1E7C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21" autoAdjust="0"/>
    <p:restoredTop sz="65022" autoAdjust="0"/>
  </p:normalViewPr>
  <p:slideViewPr>
    <p:cSldViewPr snapToGrid="0" snapToObjects="1">
      <p:cViewPr varScale="1">
        <p:scale>
          <a:sx n="99" d="100"/>
          <a:sy n="99" d="100"/>
        </p:scale>
        <p:origin x="2556" y="84"/>
      </p:cViewPr>
      <p:guideLst>
        <p:guide orient="horz" pos="1620"/>
        <p:guide pos="2880"/>
      </p:guideLst>
    </p:cSldViewPr>
  </p:slideViewPr>
  <p:notesTextViewPr>
    <p:cViewPr>
      <p:scale>
        <a:sx n="125" d="100"/>
        <a:sy n="125" d="100"/>
      </p:scale>
      <p:origin x="0" y="0"/>
    </p:cViewPr>
  </p:notesTextViewPr>
  <p:sorterViewPr>
    <p:cViewPr>
      <p:scale>
        <a:sx n="149" d="100"/>
        <a:sy n="149" d="100"/>
      </p:scale>
      <p:origin x="0" y="0"/>
    </p:cViewPr>
  </p:sorterViewPr>
  <p:notesViewPr>
    <p:cSldViewPr snapToGrid="0" snapToObjects="1">
      <p:cViewPr varScale="1">
        <p:scale>
          <a:sx n="67" d="100"/>
          <a:sy n="67" d="100"/>
        </p:scale>
        <p:origin x="-3120"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61430F44-34A5-49B5-AA16-6A046447EEC6}" type="datetimeFigureOut">
              <a:rPr lang="en-US" smtClean="0"/>
              <a:pPr/>
              <a:t>9/25/2019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E5D79418-586A-4BDC-90AF-B0261D57FE4C}" type="slidenum">
              <a:rPr lang="en-US" smtClean="0"/>
              <a:pPr/>
              <a:t>‹#›</a:t>
            </a:fld>
            <a:endParaRPr lang="en-US"/>
          </a:p>
        </p:txBody>
      </p:sp>
    </p:spTree>
    <p:extLst>
      <p:ext uri="{BB962C8B-B14F-4D97-AF65-F5344CB8AC3E}">
        <p14:creationId xmlns:p14="http://schemas.microsoft.com/office/powerpoint/2010/main" val="277028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2</a:t>
            </a:fld>
            <a:endParaRPr lang="en-US" dirty="0"/>
          </a:p>
        </p:txBody>
      </p:sp>
    </p:spTree>
    <p:extLst>
      <p:ext uri="{BB962C8B-B14F-4D97-AF65-F5344CB8AC3E}">
        <p14:creationId xmlns:p14="http://schemas.microsoft.com/office/powerpoint/2010/main" val="3756523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81" indent="-342881">
              <a:buFont typeface="Arial" panose="020B0604020202020204" pitchFamily="34" charset="0"/>
              <a:buChar char="•"/>
            </a:pPr>
            <a:r>
              <a:rPr lang="fr-CA" sz="2400" noProof="0" dirty="0">
                <a:solidFill>
                  <a:srgbClr val="000818"/>
                </a:solidFill>
              </a:rPr>
              <a:t>Étape</a:t>
            </a:r>
            <a:r>
              <a:rPr lang="fr-CA" sz="2400" baseline="0" noProof="0" dirty="0">
                <a:solidFill>
                  <a:srgbClr val="000818"/>
                </a:solidFill>
              </a:rPr>
              <a:t> </a:t>
            </a:r>
            <a:r>
              <a:rPr lang="fr-CA" sz="2400" noProof="0" dirty="0">
                <a:solidFill>
                  <a:srgbClr val="000818"/>
                </a:solidFill>
              </a:rPr>
              <a:t>3</a:t>
            </a:r>
          </a:p>
          <a:p>
            <a:pPr marL="342881" indent="-342881">
              <a:buFont typeface="Arial" panose="020B0604020202020204" pitchFamily="34" charset="0"/>
              <a:buChar char="•"/>
            </a:pPr>
            <a:endParaRPr lang="fr-CA" sz="2400" noProof="0" dirty="0">
              <a:solidFill>
                <a:srgbClr val="000818"/>
              </a:solidFill>
            </a:endParaRPr>
          </a:p>
          <a:p>
            <a:pPr lvl="0" rtl="0"/>
            <a:r>
              <a:rPr lang="fr-CA" sz="2400" baseline="0" noProof="0" dirty="0">
                <a:solidFill>
                  <a:srgbClr val="000818"/>
                </a:solidFill>
              </a:rPr>
              <a:t>Le DG, le maire et les conseillers se rencontrent pour discuter du rapport d’évaluation du rendement</a:t>
            </a:r>
            <a:r>
              <a:rPr lang="fr-CA" sz="2400" noProof="0" dirty="0">
                <a:solidFill>
                  <a:srgbClr val="000818"/>
                </a:solidFill>
              </a:rPr>
              <a:t> </a:t>
            </a:r>
          </a:p>
          <a:p>
            <a:pPr lvl="0" rtl="0"/>
            <a:endParaRPr lang="fr-CA" sz="2400" noProof="0" dirty="0">
              <a:solidFill>
                <a:srgbClr val="000818"/>
              </a:solidFill>
            </a:endParaRPr>
          </a:p>
          <a:p>
            <a:pPr marL="628615" lvl="1" indent="-171441">
              <a:buFont typeface="Arial" panose="020B0604020202020204" pitchFamily="34" charset="0"/>
              <a:buChar char="•"/>
            </a:pPr>
            <a:r>
              <a:rPr lang="fr-CA" noProof="0" dirty="0">
                <a:solidFill>
                  <a:srgbClr val="000818"/>
                </a:solidFill>
              </a:rPr>
              <a:t>Examen conjoint</a:t>
            </a:r>
            <a:r>
              <a:rPr lang="fr-CA" baseline="0" noProof="0" dirty="0">
                <a:solidFill>
                  <a:srgbClr val="000818"/>
                </a:solidFill>
              </a:rPr>
              <a:t> du r</a:t>
            </a:r>
            <a:r>
              <a:rPr lang="fr-CA" noProof="0" dirty="0">
                <a:solidFill>
                  <a:srgbClr val="000818"/>
                </a:solidFill>
              </a:rPr>
              <a:t>apport </a:t>
            </a:r>
            <a:r>
              <a:rPr lang="fr-CA" sz="1200" kern="1200" noProof="0" dirty="0">
                <a:solidFill>
                  <a:schemeClr val="tx1"/>
                </a:solidFill>
                <a:effectLst/>
                <a:latin typeface="+mn-lt"/>
                <a:ea typeface="+mn-ea"/>
                <a:cs typeface="+mn-cs"/>
              </a:rPr>
              <a:t>final d’évaluation</a:t>
            </a:r>
            <a:endParaRPr lang="fr-CA" noProof="0" dirty="0">
              <a:solidFill>
                <a:srgbClr val="000818"/>
              </a:solidFill>
            </a:endParaRPr>
          </a:p>
          <a:p>
            <a:pPr marL="628615" lvl="1" indent="-171441">
              <a:buFont typeface="Arial" panose="020B0604020202020204" pitchFamily="34" charset="0"/>
              <a:buChar char="•"/>
            </a:pPr>
            <a:r>
              <a:rPr lang="fr-CA" noProof="0" dirty="0">
                <a:solidFill>
                  <a:srgbClr val="000818"/>
                </a:solidFill>
              </a:rPr>
              <a:t>Examen</a:t>
            </a:r>
            <a:r>
              <a:rPr lang="fr-CA" baseline="0" noProof="0" dirty="0">
                <a:solidFill>
                  <a:srgbClr val="000818"/>
                </a:solidFill>
              </a:rPr>
              <a:t> final des nouveaux buts/objectifs du DG</a:t>
            </a:r>
            <a:endParaRPr lang="fr-CA" noProof="0" dirty="0">
              <a:solidFill>
                <a:srgbClr val="000818"/>
              </a:solidFill>
            </a:endParaRPr>
          </a:p>
          <a:p>
            <a:pPr marL="628615" lvl="1" indent="-171441">
              <a:buFont typeface="Arial" panose="020B0604020202020204" pitchFamily="34" charset="0"/>
              <a:buChar char="•"/>
            </a:pPr>
            <a:r>
              <a:rPr lang="fr-CA" noProof="0" dirty="0">
                <a:solidFill>
                  <a:srgbClr val="000818"/>
                </a:solidFill>
              </a:rPr>
              <a:t>Rencontre</a:t>
            </a:r>
            <a:r>
              <a:rPr lang="fr-CA" baseline="0" noProof="0" dirty="0">
                <a:solidFill>
                  <a:srgbClr val="000818"/>
                </a:solidFill>
              </a:rPr>
              <a:t> pour signature et dépôt du rapport</a:t>
            </a:r>
            <a:endParaRPr lang="fr-CA" noProof="0" dirty="0">
              <a:solidFill>
                <a:srgbClr val="000818"/>
              </a:solidFill>
            </a:endParaRPr>
          </a:p>
          <a:p>
            <a:pPr marL="628615" lvl="1" indent="-171441">
              <a:buFont typeface="Arial" panose="020B0604020202020204" pitchFamily="34" charset="0"/>
              <a:buChar char="•"/>
            </a:pPr>
            <a:r>
              <a:rPr lang="fr-CA" noProof="0" dirty="0">
                <a:solidFill>
                  <a:srgbClr val="000818"/>
                </a:solidFill>
              </a:rPr>
              <a:t>Nouvelle année :</a:t>
            </a:r>
            <a:r>
              <a:rPr lang="fr-CA" baseline="0" noProof="0" dirty="0">
                <a:solidFill>
                  <a:srgbClr val="000818"/>
                </a:solidFill>
              </a:rPr>
              <a:t> le cycle de l’évaluation recommence</a:t>
            </a:r>
            <a:endParaRPr lang="fr-CA" noProof="0"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11</a:t>
            </a:fld>
            <a:endParaRPr lang="en-US"/>
          </a:p>
        </p:txBody>
      </p:sp>
    </p:spTree>
    <p:extLst>
      <p:ext uri="{BB962C8B-B14F-4D97-AF65-F5344CB8AC3E}">
        <p14:creationId xmlns:p14="http://schemas.microsoft.com/office/powerpoint/2010/main" val="1504824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41" indent="-171441">
              <a:buFont typeface="Arial" panose="020B0604020202020204" pitchFamily="34" charset="0"/>
              <a:buChar char="•"/>
            </a:pPr>
            <a:r>
              <a:rPr lang="fr-CA" noProof="0" dirty="0"/>
              <a:t>Comme</a:t>
            </a:r>
            <a:r>
              <a:rPr lang="fr-CA" baseline="0" noProof="0" dirty="0"/>
              <a:t> le dit la caricature, un bon système de gestion du rendement ne peut pas se contenter de dire « Je pense que vous faites du bon travail. »</a:t>
            </a:r>
          </a:p>
          <a:p>
            <a:pPr marL="171441" indent="-171441">
              <a:buFont typeface="Arial" panose="020B0604020202020204" pitchFamily="34" charset="0"/>
              <a:buChar char="•"/>
            </a:pPr>
            <a:endParaRPr lang="fr-CA" baseline="0" noProof="0" dirty="0"/>
          </a:p>
          <a:p>
            <a:pPr marL="171441" indent="-171441">
              <a:buFont typeface="Arial" panose="020B0604020202020204" pitchFamily="34" charset="0"/>
              <a:buChar char="•"/>
            </a:pPr>
            <a:r>
              <a:rPr lang="fr-CA" baseline="0" noProof="0" dirty="0"/>
              <a:t>Pour être juste envers toutes les parties, il vaut mieux utiliser un processus d’évaluation formel.</a:t>
            </a:r>
          </a:p>
          <a:p>
            <a:pPr marL="171441" indent="-171441">
              <a:buFont typeface="Arial" panose="020B0604020202020204" pitchFamily="34" charset="0"/>
              <a:buChar char="•"/>
            </a:pPr>
            <a:endParaRPr lang="fr-CA" baseline="0" noProof="0" dirty="0"/>
          </a:p>
          <a:p>
            <a:pPr marL="171441" indent="-171441">
              <a:buFont typeface="Arial" panose="020B0604020202020204" pitchFamily="34" charset="0"/>
              <a:buChar char="•"/>
            </a:pPr>
            <a:r>
              <a:rPr lang="fr-CA" baseline="0" noProof="0" dirty="0"/>
              <a:t>Comme nous le disions plus tôt, nos membres se sont inquiétés pendant longtemps des </a:t>
            </a:r>
            <a:r>
              <a:rPr lang="fr-CA" sz="1200" kern="1200" noProof="0" dirty="0">
                <a:solidFill>
                  <a:srgbClr val="FF0000"/>
                </a:solidFill>
                <a:effectLst/>
                <a:latin typeface="+mn-lt"/>
                <a:ea typeface="+mn-ea"/>
                <a:cs typeface="+mn-cs"/>
              </a:rPr>
              <a:t>évaluations du rendement des directeurs généraux</a:t>
            </a:r>
            <a:r>
              <a:rPr lang="fr-CA" baseline="0" noProof="0" dirty="0"/>
              <a:t>.</a:t>
            </a:r>
          </a:p>
          <a:p>
            <a:pPr marL="171441" indent="-171441">
              <a:buFont typeface="Arial" panose="020B0604020202020204" pitchFamily="34" charset="0"/>
              <a:buChar char="•"/>
            </a:pPr>
            <a:endParaRPr lang="fr-CA" baseline="0" noProof="0" dirty="0"/>
          </a:p>
          <a:p>
            <a:pPr marL="171441" lvl="1" indent="-171441" defTabSz="914350">
              <a:buFont typeface="Arial" panose="020B0604020202020204" pitchFamily="34" charset="0"/>
              <a:buChar char="•"/>
              <a:defRPr/>
            </a:pPr>
            <a:r>
              <a:rPr lang="fr-CA" baseline="0" noProof="0" dirty="0"/>
              <a:t>L’ACAM a mené un sondage auprès des DG et des élus pour savoir ce qui se passait vraiment.</a:t>
            </a:r>
          </a:p>
          <a:p>
            <a:pPr marL="171441" lvl="1" indent="-171441" defTabSz="914350">
              <a:buFont typeface="Arial" panose="020B0604020202020204" pitchFamily="34" charset="0"/>
              <a:buChar char="•"/>
              <a:defRPr/>
            </a:pPr>
            <a:endParaRPr lang="fr-CA" baseline="0" noProof="0" dirty="0"/>
          </a:p>
          <a:p>
            <a:pPr marL="171441" lvl="1" indent="-171441" defTabSz="914350">
              <a:buFont typeface="Arial" panose="020B0604020202020204" pitchFamily="34" charset="0"/>
              <a:buChar char="•"/>
              <a:defRPr/>
            </a:pPr>
            <a:r>
              <a:rPr lang="fr-CA" baseline="0" noProof="0" dirty="0"/>
              <a:t>Une grande majorité des DG et des élus ont mentionné le besoin d’avoir un système commun d’évaluation du rendement</a:t>
            </a:r>
            <a:r>
              <a:rPr lang="fr-CA" noProof="0" dirty="0"/>
              <a:t>.</a:t>
            </a:r>
          </a:p>
          <a:p>
            <a:pPr marL="171441" indent="-171441">
              <a:buFont typeface="Arial" panose="020B0604020202020204" pitchFamily="34" charset="0"/>
              <a:buChar char="•"/>
            </a:pPr>
            <a:endParaRPr lang="fr-CA" baseline="0" noProof="0" dirty="0"/>
          </a:p>
          <a:p>
            <a:pPr marL="171441" indent="-171441">
              <a:buFont typeface="Arial" panose="020B0604020202020204" pitchFamily="34" charset="0"/>
              <a:buChar char="•"/>
            </a:pPr>
            <a:r>
              <a:rPr lang="fr-CA" baseline="0" noProof="0" dirty="0"/>
              <a:t>L’ACAM a vu une possibilité. Elle a fait de la recherche sur les meilleures pratiques et a mis à l’essai une trousse d’outils pour améliorer la relation DG-conseil et aider les élus à atteindre leurs objectifs stratégiques. </a:t>
            </a:r>
          </a:p>
          <a:p>
            <a:pPr marL="171441" indent="-171441">
              <a:buFont typeface="Arial" panose="020B0604020202020204" pitchFamily="34" charset="0"/>
              <a:buChar char="•"/>
            </a:pPr>
            <a:endParaRPr lang="fr-CA" baseline="0" noProof="0" dirty="0"/>
          </a:p>
          <a:p>
            <a:pPr marL="171441" indent="-171441">
              <a:buFont typeface="Arial" panose="020B0604020202020204" pitchFamily="34" charset="0"/>
              <a:buChar char="•"/>
            </a:pPr>
            <a:r>
              <a:rPr lang="fr-CA" sz="1200" kern="1200" noProof="0" dirty="0">
                <a:solidFill>
                  <a:schemeClr val="tx1"/>
                </a:solidFill>
                <a:effectLst/>
                <a:latin typeface="+mn-lt"/>
                <a:ea typeface="+mn-ea"/>
                <a:cs typeface="+mn-cs"/>
              </a:rPr>
              <a:t>L’Association canadienne des administrateurs municipaux (ACAM) a présenté un système en</a:t>
            </a:r>
            <a:r>
              <a:rPr lang="fr-CA" sz="1200" kern="1200" baseline="0" noProof="0" dirty="0">
                <a:solidFill>
                  <a:schemeClr val="tx1"/>
                </a:solidFill>
                <a:effectLst/>
                <a:latin typeface="+mn-lt"/>
                <a:ea typeface="+mn-ea"/>
                <a:cs typeface="+mn-cs"/>
              </a:rPr>
              <a:t> </a:t>
            </a:r>
            <a:r>
              <a:rPr lang="fr-CA" sz="1200" kern="1200" noProof="0" dirty="0">
                <a:solidFill>
                  <a:schemeClr val="tx1"/>
                </a:solidFill>
                <a:effectLst/>
                <a:latin typeface="+mn-lt"/>
                <a:ea typeface="+mn-ea"/>
                <a:cs typeface="+mn-cs"/>
              </a:rPr>
              <a:t>trois étapes conçu pour évaluer le rendement des directeurs généraux.</a:t>
            </a:r>
            <a:r>
              <a:rPr lang="fr-CA" sz="1200" kern="1200" baseline="0" noProof="0" dirty="0">
                <a:solidFill>
                  <a:schemeClr val="tx1"/>
                </a:solidFill>
                <a:effectLst/>
                <a:latin typeface="+mn-lt"/>
                <a:ea typeface="+mn-ea"/>
                <a:cs typeface="+mn-cs"/>
              </a:rPr>
              <a:t> Elle pense maintenant que ce système peut être </a:t>
            </a:r>
            <a:r>
              <a:rPr lang="fr-CA" sz="1200" kern="1200" noProof="0" dirty="0">
                <a:solidFill>
                  <a:schemeClr val="tx1"/>
                </a:solidFill>
                <a:effectLst/>
                <a:latin typeface="+mn-lt"/>
                <a:ea typeface="+mn-ea"/>
                <a:cs typeface="+mn-cs"/>
              </a:rPr>
              <a:t>utile à la plupart des municipalités du pays</a:t>
            </a:r>
            <a:r>
              <a:rPr lang="fr-CA" baseline="0" noProof="0" dirty="0"/>
              <a:t>.  </a:t>
            </a:r>
          </a:p>
          <a:p>
            <a:endParaRPr lang="fr-CA" baseline="0" noProof="0" dirty="0"/>
          </a:p>
          <a:p>
            <a:pPr marL="171441" indent="-171441">
              <a:buFont typeface="Arial" panose="020B0604020202020204" pitchFamily="34" charset="0"/>
              <a:buChar char="•"/>
            </a:pPr>
            <a:r>
              <a:rPr lang="fr-CA" baseline="0" noProof="0" dirty="0"/>
              <a:t>Il est offert gratuitement à toutes les municipalités, qu’elles soient membres ou non.</a:t>
            </a:r>
          </a:p>
          <a:p>
            <a:endParaRPr lang="fr-CA" baseline="0" noProof="0" dirty="0"/>
          </a:p>
          <a:p>
            <a:endParaRPr lang="fr-CA" noProof="0"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12</a:t>
            </a:fld>
            <a:endParaRPr lang="en-US"/>
          </a:p>
        </p:txBody>
      </p:sp>
    </p:spTree>
    <p:extLst>
      <p:ext uri="{BB962C8B-B14F-4D97-AF65-F5344CB8AC3E}">
        <p14:creationId xmlns:p14="http://schemas.microsoft.com/office/powerpoint/2010/main" val="352429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13</a:t>
            </a:fld>
            <a:endParaRPr lang="en-US"/>
          </a:p>
        </p:txBody>
      </p:sp>
    </p:spTree>
    <p:extLst>
      <p:ext uri="{BB962C8B-B14F-4D97-AF65-F5344CB8AC3E}">
        <p14:creationId xmlns:p14="http://schemas.microsoft.com/office/powerpoint/2010/main" val="241577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fr-CA" sz="1200" kern="1200" baseline="0" noProof="0" dirty="0">
                <a:solidFill>
                  <a:schemeClr val="tx1"/>
                </a:solidFill>
                <a:effectLst/>
                <a:latin typeface="+mn-lt"/>
                <a:ea typeface="+mn-ea"/>
                <a:cs typeface="+mn-cs"/>
              </a:rPr>
              <a:t> Nous sommes l</a:t>
            </a:r>
            <a:r>
              <a:rPr lang="fr-CA" sz="1200" kern="1200" noProof="0" dirty="0">
                <a:solidFill>
                  <a:schemeClr val="tx1"/>
                </a:solidFill>
                <a:effectLst/>
                <a:latin typeface="+mn-lt"/>
                <a:ea typeface="+mn-ea"/>
                <a:cs typeface="+mn-cs"/>
              </a:rPr>
              <a:t>’Association canadienne des administrateurs municipaux (ACAM).</a:t>
            </a:r>
          </a:p>
          <a:p>
            <a:pPr>
              <a:buFont typeface="Arial" pitchFamily="34" charset="0"/>
              <a:buChar char="•"/>
            </a:pPr>
            <a:endParaRPr lang="fr-CA" noProof="0" dirty="0"/>
          </a:p>
          <a:p>
            <a:pPr>
              <a:buFont typeface="Arial" pitchFamily="34" charset="0"/>
              <a:buChar char="•"/>
            </a:pPr>
            <a:r>
              <a:rPr lang="fr-CA" sz="1200" kern="1200" noProof="0" dirty="0">
                <a:solidFill>
                  <a:schemeClr val="tx1"/>
                </a:solidFill>
                <a:effectLst/>
                <a:latin typeface="+mn-lt"/>
                <a:ea typeface="+mn-ea"/>
                <a:cs typeface="+mn-cs"/>
              </a:rPr>
              <a:t> Une organisation nationale à but non lucratif qui s’emploie à rassembler les administrateurs municipaux (directeurs généraux et autres cadres supérieurs).</a:t>
            </a:r>
            <a:endParaRPr lang="fr-CA" noProof="0" dirty="0"/>
          </a:p>
          <a:p>
            <a:pPr>
              <a:buFont typeface="Arial" pitchFamily="34" charset="0"/>
              <a:buChar char="•"/>
            </a:pPr>
            <a:endParaRPr lang="fr-CA" noProof="0" dirty="0"/>
          </a:p>
          <a:p>
            <a:pPr lvl="0">
              <a:buFont typeface="Arial" pitchFamily="34" charset="0"/>
              <a:buChar char="•"/>
            </a:pPr>
            <a:r>
              <a:rPr lang="fr-CA" noProof="0" dirty="0"/>
              <a:t> Environ 570 membres venant de toutes les provinces et des territoires.</a:t>
            </a:r>
          </a:p>
          <a:p>
            <a:pPr lvl="0">
              <a:buFont typeface="Arial" pitchFamily="34" charset="0"/>
              <a:buChar cha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200" kern="1200" noProof="0" dirty="0">
                <a:solidFill>
                  <a:schemeClr val="tx1"/>
                </a:solidFill>
                <a:effectLst/>
                <a:latin typeface="+mn-lt"/>
                <a:ea typeface="+mn-ea"/>
                <a:cs typeface="+mn-cs"/>
              </a:rPr>
              <a:t> Ils représentent collectivement plus de 70 % de la population nationale. </a:t>
            </a:r>
          </a:p>
          <a:p>
            <a:pPr lvl="0">
              <a:buFont typeface="Arial" pitchFamily="34" charset="0"/>
              <a:buChar cha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200" kern="1200" baseline="0" noProof="0" dirty="0">
                <a:solidFill>
                  <a:schemeClr val="tx1"/>
                </a:solidFill>
                <a:effectLst/>
                <a:latin typeface="+mn-lt"/>
                <a:ea typeface="+mn-ea"/>
                <a:cs typeface="+mn-cs"/>
              </a:rPr>
              <a:t> </a:t>
            </a:r>
            <a:r>
              <a:rPr lang="fr-CA" sz="1200" kern="1200" noProof="0" dirty="0">
                <a:solidFill>
                  <a:schemeClr val="tx1"/>
                </a:solidFill>
                <a:effectLst/>
                <a:latin typeface="+mn-lt"/>
                <a:ea typeface="+mn-ea"/>
                <a:cs typeface="+mn-cs"/>
              </a:rPr>
              <a:t>L’ACAM entretient une étroite relation de travail avec la Fédération canadienne des municipalités (FCM).</a:t>
            </a:r>
          </a:p>
          <a:p>
            <a:pPr>
              <a:buFont typeface="Arial" pitchFamily="34" charset="0"/>
              <a:buChar cha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3</a:t>
            </a:fld>
            <a:endParaRPr lang="en-US" dirty="0"/>
          </a:p>
        </p:txBody>
      </p:sp>
    </p:spTree>
    <p:extLst>
      <p:ext uri="{BB962C8B-B14F-4D97-AF65-F5344CB8AC3E}">
        <p14:creationId xmlns:p14="http://schemas.microsoft.com/office/powerpoint/2010/main" val="163690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buFont typeface="Arial" pitchFamily="34" charset="0"/>
              <a:buChar char="•"/>
            </a:pPr>
            <a:r>
              <a:rPr lang="fr-CA" noProof="0" dirty="0"/>
              <a:t>Alors</a:t>
            </a:r>
            <a:r>
              <a:rPr lang="fr-CA" baseline="0" noProof="0" dirty="0"/>
              <a:t> qu’est-ce qu’une é</a:t>
            </a:r>
            <a:r>
              <a:rPr lang="fr-CA" sz="1200" kern="1200" noProof="0" dirty="0">
                <a:solidFill>
                  <a:schemeClr val="tx1"/>
                </a:solidFill>
                <a:effectLst/>
                <a:latin typeface="+mn-lt"/>
                <a:ea typeface="+mn-ea"/>
                <a:cs typeface="+mn-cs"/>
              </a:rPr>
              <a:t>valuation du rendement</a:t>
            </a:r>
            <a:r>
              <a:rPr lang="fr-CA" noProof="0" dirty="0"/>
              <a:t>?</a:t>
            </a:r>
          </a:p>
          <a:p>
            <a:pPr lvl="0">
              <a:buFont typeface="Arial" pitchFamily="34" charset="0"/>
              <a:buChar char="•"/>
            </a:pPr>
            <a:endParaRPr lang="fr-CA" noProof="0" dirty="0"/>
          </a:p>
          <a:p>
            <a:pPr lvl="0">
              <a:buFont typeface="Arial" pitchFamily="34" charset="0"/>
              <a:buChar char="•"/>
            </a:pPr>
            <a:r>
              <a:rPr lang="fr-CA" noProof="0" dirty="0"/>
              <a:t> Vous</a:t>
            </a:r>
            <a:r>
              <a:rPr lang="fr-CA" baseline="0" noProof="0" dirty="0"/>
              <a:t> savez probablement que l’établissement de buts et d’attentes pour les employés est le fondement même d’un système de gestion du rendement.</a:t>
            </a:r>
            <a:endParaRPr lang="fr-CA" noProof="0" dirty="0"/>
          </a:p>
          <a:p>
            <a:pPr lvl="0">
              <a:buFont typeface="Arial" pitchFamily="34" charset="0"/>
              <a:buChar char="•"/>
            </a:pPr>
            <a:endParaRPr lang="fr-CA" noProof="0" dirty="0"/>
          </a:p>
          <a:p>
            <a:pPr lvl="0">
              <a:buFont typeface="Arial" pitchFamily="34" charset="0"/>
              <a:buChar char="•"/>
            </a:pPr>
            <a:r>
              <a:rPr lang="fr-CA" noProof="0" dirty="0"/>
              <a:t> Ces</a:t>
            </a:r>
            <a:r>
              <a:rPr lang="fr-CA" baseline="0" noProof="0" dirty="0"/>
              <a:t> buts et attentes sont </a:t>
            </a:r>
            <a:r>
              <a:rPr lang="fr-CA" noProof="0" dirty="0"/>
              <a:t>:</a:t>
            </a:r>
          </a:p>
          <a:p>
            <a:pPr lvl="0">
              <a:buFont typeface="Arial" pitchFamily="34" charset="0"/>
              <a:buNone/>
            </a:pPr>
            <a:endParaRPr lang="fr-CA" noProof="0" dirty="0"/>
          </a:p>
          <a:p>
            <a:pPr lvl="1">
              <a:buFont typeface="Arial" pitchFamily="34" charset="0"/>
              <a:buChar char="•"/>
            </a:pPr>
            <a:r>
              <a:rPr lang="fr-CA" noProof="0" dirty="0"/>
              <a:t> établis une fois par année;</a:t>
            </a:r>
          </a:p>
          <a:p>
            <a:pPr lvl="1">
              <a:buFont typeface="Arial" pitchFamily="34" charset="0"/>
              <a:buChar char="•"/>
            </a:pPr>
            <a:r>
              <a:rPr lang="fr-CA" noProof="0" dirty="0"/>
              <a:t> servent</a:t>
            </a:r>
            <a:r>
              <a:rPr lang="fr-CA" baseline="0" noProof="0" dirty="0"/>
              <a:t> de cadre aux plans de travail faits pour remplir les attentes;</a:t>
            </a:r>
            <a:endParaRPr lang="fr-CA" noProof="0" dirty="0"/>
          </a:p>
          <a:p>
            <a:pPr lvl="1">
              <a:buFont typeface="Arial" pitchFamily="34" charset="0"/>
              <a:buChar char="•"/>
            </a:pPr>
            <a:r>
              <a:rPr lang="fr-CA" noProof="0" dirty="0"/>
              <a:t> forment la base des examens ou du genre de bilan qui vise à </a:t>
            </a:r>
            <a:r>
              <a:rPr lang="fr-CA" sz="1200" kern="1200" noProof="0" dirty="0">
                <a:solidFill>
                  <a:schemeClr val="tx1"/>
                </a:solidFill>
                <a:effectLst/>
                <a:latin typeface="+mn-lt"/>
                <a:ea typeface="+mn-ea"/>
                <a:cs typeface="+mn-cs"/>
              </a:rPr>
              <a:t>mesurer les résultats, constater les réalisations et cibler les éléments à améliorer.</a:t>
            </a:r>
            <a:endParaRPr lang="fr-CA" noProof="0" dirty="0"/>
          </a:p>
          <a:p>
            <a:pPr lvl="0">
              <a:buFont typeface="Arial" pitchFamily="34" charset="0"/>
              <a:buChar char="•"/>
            </a:pPr>
            <a:endParaRPr lang="fr-CA" noProof="0" dirty="0"/>
          </a:p>
          <a:p>
            <a:pPr lvl="0">
              <a:buFont typeface="Arial" pitchFamily="34" charset="0"/>
              <a:buChar char="•"/>
            </a:pPr>
            <a:r>
              <a:rPr lang="fr-CA" noProof="0" dirty="0"/>
              <a:t> En</a:t>
            </a:r>
            <a:r>
              <a:rPr lang="fr-CA" baseline="0" noProof="0" dirty="0"/>
              <a:t> 2013, un sondage global de</a:t>
            </a:r>
            <a:r>
              <a:rPr lang="fr-CA" noProof="0" dirty="0"/>
              <a:t> Mercer* a</a:t>
            </a:r>
            <a:r>
              <a:rPr lang="fr-CA" baseline="0" noProof="0" dirty="0"/>
              <a:t> révélé que, même si </a:t>
            </a:r>
            <a:r>
              <a:rPr lang="fr-CA" noProof="0" dirty="0"/>
              <a:t>95 %</a:t>
            </a:r>
            <a:r>
              <a:rPr lang="fr-CA" baseline="0" noProof="0" dirty="0"/>
              <a:t> des répondants </a:t>
            </a:r>
            <a:r>
              <a:rPr lang="fr-CA" noProof="0" dirty="0"/>
              <a:t>établissent des buts et 94 % font</a:t>
            </a:r>
            <a:r>
              <a:rPr lang="fr-CA" baseline="0" noProof="0" dirty="0"/>
              <a:t> un examen annuel, plus de </a:t>
            </a:r>
            <a:r>
              <a:rPr lang="fr-CA" noProof="0" dirty="0"/>
              <a:t>51 % d’entre</a:t>
            </a:r>
            <a:r>
              <a:rPr lang="fr-CA" baseline="0" noProof="0" dirty="0"/>
              <a:t> eux disent que leur processus de planification doit être revu.</a:t>
            </a:r>
            <a:endParaRPr lang="fr-CA" noProof="0" dirty="0"/>
          </a:p>
          <a:p>
            <a:endParaRPr lang="fr-CA" noProof="0" dirty="0"/>
          </a:p>
          <a:p>
            <a:pPr lvl="0">
              <a:buFont typeface="Arial" pitchFamily="34" charset="0"/>
              <a:buChar char="•"/>
            </a:pPr>
            <a:r>
              <a:rPr lang="fr-CA" noProof="0" dirty="0"/>
              <a:t>  Il</a:t>
            </a:r>
            <a:r>
              <a:rPr lang="fr-CA" baseline="0" noProof="0" dirty="0"/>
              <a:t> faut ajouter à cela que le processus d’évaluation du DG par un élu est assez particulier</a:t>
            </a:r>
            <a:r>
              <a:rPr lang="fr-CA" noProof="0" dirty="0"/>
              <a:t>.</a:t>
            </a:r>
          </a:p>
          <a:p>
            <a:pPr lvl="0"/>
            <a:endParaRPr lang="fr-CA" noProof="0" dirty="0"/>
          </a:p>
          <a:p>
            <a:pPr lvl="0">
              <a:buFont typeface="Arial" pitchFamily="34" charset="0"/>
              <a:buChar char="•"/>
            </a:pPr>
            <a:r>
              <a:rPr lang="fr-CA" noProof="0" dirty="0"/>
              <a:t> À</a:t>
            </a:r>
            <a:r>
              <a:rPr lang="fr-CA" baseline="0" noProof="0" dirty="0"/>
              <a:t> la différence du processus traditionnel entre un superviseur</a:t>
            </a:r>
            <a:r>
              <a:rPr lang="fr-CA" baseline="0" noProof="0" dirty="0">
                <a:latin typeface="Arial" panose="020B0604020202020204" pitchFamily="34" charset="0"/>
                <a:cs typeface="Arial" panose="020B0604020202020204" pitchFamily="34" charset="0"/>
              </a:rPr>
              <a:t> </a:t>
            </a:r>
            <a:r>
              <a:rPr lang="fr-CA" baseline="0" noProof="0" dirty="0"/>
              <a:t>et son employé, le DG a en fait plusieurs « superviseurs » qui évaluent son rendement, bien que l’orientation en soit dictée par une seule source, le conseil municipal.</a:t>
            </a:r>
            <a:endParaRPr lang="fr-CA" noProof="0" dirty="0"/>
          </a:p>
          <a:p>
            <a:endParaRPr lang="fr-CA"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000" i="1" noProof="0" dirty="0"/>
              <a:t>*U</a:t>
            </a:r>
            <a:r>
              <a:rPr lang="fr-CA" sz="1200" i="1" kern="1200" noProof="0" dirty="0">
                <a:solidFill>
                  <a:schemeClr val="tx1"/>
                </a:solidFill>
                <a:effectLst/>
                <a:latin typeface="+mn-lt"/>
                <a:ea typeface="+mn-ea"/>
                <a:cs typeface="+mn-cs"/>
              </a:rPr>
              <a:t>ne firme internationale du domaine des ressources humaines</a:t>
            </a:r>
            <a:endParaRPr lang="fr-CA" sz="1200" kern="1200" noProof="0" dirty="0">
              <a:solidFill>
                <a:schemeClr val="tx1"/>
              </a:solidFill>
              <a:effectLst/>
              <a:latin typeface="+mn-lt"/>
              <a:ea typeface="+mn-ea"/>
              <a:cs typeface="+mn-cs"/>
            </a:endParaRPr>
          </a:p>
          <a:p>
            <a:endParaRPr lang="fr-CA" sz="1000" noProof="0" dirty="0"/>
          </a:p>
          <a:p>
            <a:endParaRPr lang="fr-CA" noProof="0" dirty="0"/>
          </a:p>
          <a:p>
            <a:endParaRPr lang="fr-CA" noProof="0"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4</a:t>
            </a:fld>
            <a:endParaRPr lang="en-US" dirty="0"/>
          </a:p>
        </p:txBody>
      </p:sp>
    </p:spTree>
    <p:extLst>
      <p:ext uri="{BB962C8B-B14F-4D97-AF65-F5344CB8AC3E}">
        <p14:creationId xmlns:p14="http://schemas.microsoft.com/office/powerpoint/2010/main" val="185140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fr-CA" noProof="0" dirty="0"/>
              <a:t> Comme</a:t>
            </a:r>
            <a:r>
              <a:rPr lang="fr-CA" baseline="0" noProof="0" dirty="0"/>
              <a:t> je le disais, je suis ici aujourd’hui pour vous parler de la Trousse</a:t>
            </a:r>
            <a:r>
              <a:rPr lang="fr-CA" noProof="0" dirty="0"/>
              <a:t> </a:t>
            </a:r>
            <a:r>
              <a:rPr lang="fr-CA" sz="1200" kern="1200" noProof="0" dirty="0">
                <a:solidFill>
                  <a:schemeClr val="tx1"/>
                </a:solidFill>
                <a:effectLst/>
                <a:latin typeface="+mn-lt"/>
                <a:ea typeface="+mn-ea"/>
                <a:cs typeface="+mn-cs"/>
              </a:rPr>
              <a:t>d’évaluation du rendement des directeurs généraux (DG) de l’ACAM, un système d’évaluation</a:t>
            </a:r>
            <a:r>
              <a:rPr lang="fr-CA" sz="1200" kern="1200" baseline="0" noProof="0" dirty="0">
                <a:solidFill>
                  <a:schemeClr val="tx1"/>
                </a:solidFill>
                <a:effectLst/>
                <a:latin typeface="+mn-lt"/>
                <a:ea typeface="+mn-ea"/>
                <a:cs typeface="+mn-cs"/>
              </a:rPr>
              <a:t> </a:t>
            </a:r>
            <a:r>
              <a:rPr lang="fr-CA" sz="1200" kern="1200" noProof="0" dirty="0">
                <a:solidFill>
                  <a:schemeClr val="tx1"/>
                </a:solidFill>
                <a:effectLst/>
                <a:latin typeface="+mn-lt"/>
                <a:ea typeface="+mn-ea"/>
                <a:cs typeface="+mn-cs"/>
              </a:rPr>
              <a:t>en trois étapes</a:t>
            </a:r>
            <a:r>
              <a:rPr lang="fr-CA" noProof="0" dirty="0"/>
              <a:t>.</a:t>
            </a:r>
          </a:p>
          <a:p>
            <a:pPr>
              <a:buFont typeface="Arial" pitchFamily="34" charset="0"/>
              <a:buNone/>
            </a:pPr>
            <a:endParaRPr lang="fr-CA" noProof="0" dirty="0"/>
          </a:p>
          <a:p>
            <a:pPr>
              <a:buFont typeface="Arial" pitchFamily="34" charset="0"/>
              <a:buChar char="•"/>
            </a:pPr>
            <a:r>
              <a:rPr lang="fr-CA" noProof="0" dirty="0"/>
              <a:t> Pourquoi</a:t>
            </a:r>
            <a:r>
              <a:rPr lang="fr-CA" baseline="0" noProof="0" dirty="0"/>
              <a:t> une</a:t>
            </a:r>
            <a:r>
              <a:rPr lang="fr-CA" noProof="0" dirty="0"/>
              <a:t> </a:t>
            </a:r>
            <a:r>
              <a:rPr lang="fr-CA" sz="1200" kern="1200" noProof="0" dirty="0">
                <a:solidFill>
                  <a:schemeClr val="tx1"/>
                </a:solidFill>
                <a:effectLst/>
                <a:latin typeface="+mn-lt"/>
                <a:ea typeface="+mn-ea"/>
                <a:cs typeface="+mn-cs"/>
              </a:rPr>
              <a:t>Trousse d’évaluation du rendement</a:t>
            </a:r>
            <a:r>
              <a:rPr lang="fr-CA" noProof="0" dirty="0"/>
              <a:t>? </a:t>
            </a:r>
          </a:p>
          <a:p>
            <a:pPr>
              <a:buFont typeface="Arial" pitchFamily="34" charset="0"/>
              <a:buChar char="•"/>
            </a:pPr>
            <a:endParaRPr lang="fr-CA" noProof="0" dirty="0"/>
          </a:p>
          <a:p>
            <a:pPr defTabSz="914350">
              <a:buFont typeface="Arial" pitchFamily="34" charset="0"/>
              <a:buChar char="•"/>
              <a:defRPr/>
            </a:pPr>
            <a:r>
              <a:rPr lang="fr-CA" noProof="0" dirty="0"/>
              <a:t> Depuis</a:t>
            </a:r>
            <a:r>
              <a:rPr lang="fr-CA" baseline="0" noProof="0" dirty="0"/>
              <a:t> longtemps, l</a:t>
            </a:r>
            <a:r>
              <a:rPr lang="fr-CA" noProof="0" dirty="0"/>
              <a:t>es</a:t>
            </a:r>
            <a:r>
              <a:rPr lang="fr-CA" baseline="0" noProof="0" dirty="0"/>
              <a:t> membres de l’ACAM s’inquiètent à propos des évaluations du rendement des directeurs généraux</a:t>
            </a:r>
            <a:r>
              <a:rPr lang="fr-CA" noProof="0" dirty="0"/>
              <a:t>. </a:t>
            </a:r>
          </a:p>
          <a:p>
            <a:pPr defTabSz="914350">
              <a:defRPr/>
            </a:pPr>
            <a:endParaRPr lang="fr-CA" noProof="0" dirty="0"/>
          </a:p>
          <a:p>
            <a:pPr algn="l">
              <a:buFont typeface="Arial" pitchFamily="34" charset="0"/>
              <a:buChar char="•"/>
            </a:pPr>
            <a:r>
              <a:rPr lang="fr-CA" noProof="0" dirty="0"/>
              <a:t> Et</a:t>
            </a:r>
            <a:r>
              <a:rPr lang="fr-CA" baseline="0" noProof="0" dirty="0"/>
              <a:t> cette caricature résume assez bien pourquoi</a:t>
            </a:r>
            <a:r>
              <a:rPr lang="fr-CA" noProof="0" dirty="0"/>
              <a:t>…</a:t>
            </a:r>
          </a:p>
          <a:p>
            <a:pPr algn="l">
              <a:buFont typeface="Arial" pitchFamily="34" charset="0"/>
              <a:buChar char="•"/>
            </a:pPr>
            <a:endParaRPr lang="fr-CA" noProof="0" dirty="0"/>
          </a:p>
          <a:p>
            <a:pPr algn="l">
              <a:buFont typeface="Arial" pitchFamily="34" charset="0"/>
              <a:buChar char="•"/>
            </a:pPr>
            <a:r>
              <a:rPr lang="fr-CA" noProof="0" dirty="0"/>
              <a:t> Le</a:t>
            </a:r>
            <a:r>
              <a:rPr lang="fr-CA" baseline="0" noProof="0" dirty="0"/>
              <a:t> processus peut être décourageant ou insatisfaisant pour les parties</a:t>
            </a:r>
            <a:r>
              <a:rPr lang="fr-CA" noProof="0" dirty="0"/>
              <a:t>.</a:t>
            </a:r>
          </a:p>
          <a:p>
            <a:endParaRPr lang="fr-CA" noProof="0"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5</a:t>
            </a:fld>
            <a:endParaRPr lang="en-US" dirty="0"/>
          </a:p>
        </p:txBody>
      </p:sp>
    </p:spTree>
    <p:extLst>
      <p:ext uri="{BB962C8B-B14F-4D97-AF65-F5344CB8AC3E}">
        <p14:creationId xmlns:p14="http://schemas.microsoft.com/office/powerpoint/2010/main" val="153830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41" indent="-171441">
              <a:buFont typeface="Arial" panose="020B0604020202020204" pitchFamily="34" charset="0"/>
              <a:buChar char="•"/>
            </a:pPr>
            <a:r>
              <a:rPr lang="fr-CA" noProof="0" dirty="0"/>
              <a:t>Pour répondre aux inquiétudes de ses membres, l’ACAM a mené un sondage volontaire sur le sujet à l’automne 2014.</a:t>
            </a:r>
          </a:p>
          <a:p>
            <a:endParaRPr lang="fr-CA" noProof="0" dirty="0"/>
          </a:p>
          <a:p>
            <a:pPr marL="171441" indent="-171441">
              <a:buFont typeface="Arial" panose="020B0604020202020204" pitchFamily="34" charset="0"/>
              <a:buChar char="•"/>
            </a:pPr>
            <a:r>
              <a:rPr lang="fr-CA" noProof="0" dirty="0"/>
              <a:t>Et</a:t>
            </a:r>
            <a:r>
              <a:rPr lang="fr-CA" baseline="0" noProof="0" dirty="0"/>
              <a:t> a commencé par ses membres : 82 réponses reçues (</a:t>
            </a:r>
            <a:r>
              <a:rPr lang="fr-CA" noProof="0" dirty="0"/>
              <a:t>20 %).</a:t>
            </a:r>
          </a:p>
          <a:p>
            <a:pPr marL="171441" indent="-171441">
              <a:buFont typeface="Arial" panose="020B0604020202020204" pitchFamily="34" charset="0"/>
              <a:buChar char="•"/>
            </a:pPr>
            <a:endParaRPr lang="fr-CA" noProof="0" dirty="0"/>
          </a:p>
          <a:p>
            <a:pPr marL="171441" indent="-171441">
              <a:buFont typeface="Arial" panose="020B0604020202020204" pitchFamily="34" charset="0"/>
              <a:buChar char="•"/>
            </a:pPr>
            <a:r>
              <a:rPr lang="fr-CA" noProof="0" dirty="0"/>
              <a:t>En</a:t>
            </a:r>
            <a:r>
              <a:rPr lang="fr-CA" baseline="0" noProof="0" dirty="0"/>
              <a:t>suite, conjointement avec la Fédération canadienne des municipalités, nous avons sondé les élus : 106 réponses reçues.</a:t>
            </a:r>
          </a:p>
          <a:p>
            <a:pPr marL="171441" indent="-171441">
              <a:buFont typeface="Arial" panose="020B0604020202020204" pitchFamily="34" charset="0"/>
              <a:buChar char="•"/>
            </a:pPr>
            <a:endParaRPr lang="fr-CA" noProof="0" dirty="0"/>
          </a:p>
          <a:p>
            <a:pPr marL="171441" indent="-171441">
              <a:buFont typeface="Arial" panose="020B0604020202020204" pitchFamily="34" charset="0"/>
              <a:buChar char="•"/>
            </a:pPr>
            <a:r>
              <a:rPr lang="fr-CA" noProof="0" dirty="0"/>
              <a:t>Les</a:t>
            </a:r>
            <a:r>
              <a:rPr lang="fr-CA" baseline="0" noProof="0" dirty="0"/>
              <a:t> pourcentages sont indiqués dans la diapo, mais les résultats peuvent se résumer comme suit :</a:t>
            </a:r>
            <a:endParaRPr lang="fr-CA" noProof="0" dirty="0"/>
          </a:p>
          <a:p>
            <a:pPr marL="171441" indent="-171441">
              <a:buFont typeface="Arial" panose="020B0604020202020204" pitchFamily="34" charset="0"/>
              <a:buChar char="•"/>
            </a:pPr>
            <a:endParaRPr lang="fr-CA" noProof="0" dirty="0"/>
          </a:p>
          <a:p>
            <a:pPr marL="628615" lvl="1" indent="-171441">
              <a:buFont typeface="Arial" panose="020B0604020202020204" pitchFamily="34" charset="0"/>
              <a:buChar char="•"/>
            </a:pPr>
            <a:r>
              <a:rPr lang="fr-CA" noProof="0" dirty="0"/>
              <a:t>Même si une </a:t>
            </a:r>
            <a:r>
              <a:rPr lang="fr-CA" sz="1200" kern="1200" noProof="0" dirty="0">
                <a:solidFill>
                  <a:schemeClr val="tx1"/>
                </a:solidFill>
                <a:effectLst/>
                <a:latin typeface="+mn-lt"/>
                <a:ea typeface="+mn-ea"/>
                <a:cs typeface="+mn-cs"/>
              </a:rPr>
              <a:t>majorité de DG et d’élus disaient participer à un processus d’évaluation du rendement, beaucoup moins ont répondu qu’ils se sentaient préparés à ce processus ou que les</a:t>
            </a:r>
            <a:r>
              <a:rPr lang="fr-CA" sz="1200" kern="1200" baseline="0" noProof="0" dirty="0">
                <a:solidFill>
                  <a:schemeClr val="tx1"/>
                </a:solidFill>
                <a:effectLst/>
                <a:latin typeface="+mn-lt"/>
                <a:ea typeface="+mn-ea"/>
                <a:cs typeface="+mn-cs"/>
              </a:rPr>
              <a:t> conclusions </a:t>
            </a:r>
            <a:r>
              <a:rPr lang="fr-CA" sz="1200" kern="1200" noProof="0" dirty="0">
                <a:solidFill>
                  <a:schemeClr val="tx1"/>
                </a:solidFill>
                <a:effectLst/>
                <a:latin typeface="+mn-lt"/>
                <a:ea typeface="+mn-ea"/>
                <a:cs typeface="+mn-cs"/>
              </a:rPr>
              <a:t>correspondaient aux résultats réels.</a:t>
            </a:r>
          </a:p>
          <a:p>
            <a:pPr marL="628615" lvl="1" indent="-171441">
              <a:buFont typeface="Arial" panose="020B0604020202020204" pitchFamily="34" charset="0"/>
              <a:buChar char="•"/>
            </a:pPr>
            <a:endParaRPr lang="fr-CA" noProof="0" dirty="0"/>
          </a:p>
          <a:p>
            <a:pPr marL="628615" lvl="1" indent="-171441">
              <a:buFont typeface="Arial" panose="020B0604020202020204" pitchFamily="34" charset="0"/>
              <a:buChar char="•"/>
            </a:pPr>
            <a:r>
              <a:rPr lang="fr-CA" sz="1200" kern="1200" noProof="0" dirty="0">
                <a:solidFill>
                  <a:schemeClr val="tx1"/>
                </a:solidFill>
                <a:effectLst/>
                <a:latin typeface="+mn-lt"/>
                <a:ea typeface="+mn-ea"/>
                <a:cs typeface="+mn-cs"/>
              </a:rPr>
              <a:t>Les deux parties ont surtout exprimé le besoin d’un système commun d’évaluation du rendement</a:t>
            </a:r>
            <a:endParaRPr lang="fr-CA" noProof="0" dirty="0"/>
          </a:p>
          <a:p>
            <a:endParaRPr lang="fr-CA" noProof="0" dirty="0"/>
          </a:p>
          <a:p>
            <a:r>
              <a:rPr lang="fr-CA" sz="900" noProof="0" dirty="0"/>
              <a:t>Statistiques :  </a:t>
            </a:r>
          </a:p>
          <a:p>
            <a:endParaRPr lang="fr-CA" sz="900" noProof="0" dirty="0"/>
          </a:p>
          <a:p>
            <a:r>
              <a:rPr lang="fr-CA" sz="1200" kern="1200" dirty="0">
                <a:solidFill>
                  <a:schemeClr val="tx1"/>
                </a:solidFill>
                <a:effectLst/>
                <a:latin typeface="+mn-lt"/>
                <a:ea typeface="+mn-ea"/>
                <a:cs typeface="+mn-cs"/>
              </a:rPr>
              <a:t>C’est en tenant compte de ce fait que l’ACAM a effectué un sondage sur le sujet en 2014, d’abord auprès des DG membres, puis auprès des élus. Quoiqu’une majorité de DG et d’élus disaient participer à un processus d’évaluation du rendement (89 % et 79 % respectivement), beaucoup moins ont répondu qu’ils se sentaient préparés pour ce processus ou que les conclusions reflétaient les résultats réels.</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À peine un peu plus des deux tiers (67%) des réponses des élus ont indiqué qu’ils utilisaient un processus d’évaluation formel, mais moins de la moitié d’entre eux suivaient le processus en entier. Un total de 69 % des élus ont dit utiliser le processus pour établir des buts et objectifs, alors que 44 % avaient une évaluation type qu’ils trouvaient utile et 43 % disait se sentir bien préparés à l’évaluation.</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Un grand nombre de DG ont mentionné que les évaluations du rendement servaient à déterminer les domaines qui nécessitaient une amélioration (95 %) et à obtenir des commentaires positifs (87 %); 69 % d’entre eux ont précisé que le processus servait à établir des buts et objectifs – le même pourcentage que chez les élus. Seulement 30 % des DG pensaient qu’ils étaient évalués d’après leur rendement réel. Les deux parties ont exprimé en très grande majorité le besoin d’un système d’évaluation du rendement qui leur profiterait à tous. </a:t>
            </a:r>
          </a:p>
          <a:p>
            <a:endParaRPr lang="fr-CA" baseline="0" noProof="0" dirty="0"/>
          </a:p>
          <a:p>
            <a:endParaRPr lang="fr-CA" noProof="0" dirty="0"/>
          </a:p>
          <a:p>
            <a:endParaRPr lang="fr-CA" noProof="0" dirty="0"/>
          </a:p>
          <a:p>
            <a:endParaRPr lang="fr-CA" noProof="0"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6</a:t>
            </a:fld>
            <a:endParaRPr lang="en-US"/>
          </a:p>
        </p:txBody>
      </p:sp>
    </p:spTree>
    <p:extLst>
      <p:ext uri="{BB962C8B-B14F-4D97-AF65-F5344CB8AC3E}">
        <p14:creationId xmlns:p14="http://schemas.microsoft.com/office/powerpoint/2010/main" val="135103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r>
              <a:rPr lang="fr-CA" noProof="0" dirty="0">
                <a:solidFill>
                  <a:srgbClr val="00B0F0"/>
                </a:solidFill>
              </a:rPr>
              <a:t>À</a:t>
            </a:r>
            <a:r>
              <a:rPr lang="fr-CA" baseline="0" noProof="0" dirty="0">
                <a:solidFill>
                  <a:srgbClr val="00B0F0"/>
                </a:solidFill>
              </a:rPr>
              <a:t> partir du sondage, l’ACAM a vu une possibilité d’élaborer un processus d’évaluation dont profiteraient autant les DG que les élus.</a:t>
            </a:r>
          </a:p>
          <a:p>
            <a:pPr>
              <a:buFont typeface="Arial" pitchFamily="34" charset="0"/>
              <a:buChar char="•"/>
            </a:pPr>
            <a:endParaRPr lang="fr-CA" baseline="0" noProof="0" dirty="0">
              <a:solidFill>
                <a:srgbClr val="00B0F0"/>
              </a:solidFill>
            </a:endParaRPr>
          </a:p>
          <a:p>
            <a:pPr>
              <a:buFont typeface="Arial" pitchFamily="34" charset="0"/>
              <a:buChar char="•"/>
            </a:pPr>
            <a:r>
              <a:rPr lang="fr-CA" baseline="0" noProof="0" dirty="0"/>
              <a:t> Il aurait pour effet :</a:t>
            </a:r>
          </a:p>
          <a:p>
            <a:pPr>
              <a:buFont typeface="Arial" pitchFamily="34" charset="0"/>
              <a:buChar char="•"/>
            </a:pPr>
            <a:r>
              <a:rPr lang="fr-CA" baseline="0" noProof="0" dirty="0"/>
              <a:t>	d’apporter une valeur pour nos membres;</a:t>
            </a:r>
          </a:p>
          <a:p>
            <a:pPr>
              <a:buFont typeface="Arial" pitchFamily="34" charset="0"/>
              <a:buChar char="•"/>
            </a:pPr>
            <a:r>
              <a:rPr lang="fr-CA" baseline="0" noProof="0" dirty="0"/>
              <a:t> 	d’améliorer la relation entre le DG et les élus.</a:t>
            </a:r>
          </a:p>
          <a:p>
            <a:pPr lvl="1">
              <a:buFont typeface="Arial" pitchFamily="34" charset="0"/>
              <a:buNone/>
            </a:pPr>
            <a:endParaRPr lang="fr-CA" baseline="0" noProof="0" dirty="0"/>
          </a:p>
          <a:p>
            <a:pPr>
              <a:buFont typeface="Arial" pitchFamily="34" charset="0"/>
              <a:buChar char="•"/>
            </a:pPr>
            <a:r>
              <a:rPr lang="fr-CA" baseline="0" noProof="0" dirty="0"/>
              <a:t> Une recherche sur les meilleures pratiques a été menée en 2015. Elle consistait à approfondir le travail avec les membres de l’ACAM et avec : </a:t>
            </a:r>
          </a:p>
          <a:p>
            <a:endParaRPr lang="fr-CA" baseline="0" noProof="0" dirty="0"/>
          </a:p>
          <a:p>
            <a:pPr lvl="1">
              <a:buFont typeface="Arial" pitchFamily="34" charset="0"/>
              <a:buChar char="•"/>
            </a:pPr>
            <a:r>
              <a:rPr lang="fr-CA" baseline="0" noProof="0" dirty="0"/>
              <a:t> des experts du secteur public et des ressources humaines;</a:t>
            </a:r>
          </a:p>
          <a:p>
            <a:pPr lvl="1">
              <a:buFont typeface="Arial" pitchFamily="34" charset="0"/>
              <a:buChar char="•"/>
            </a:pPr>
            <a:r>
              <a:rPr lang="fr-CA" baseline="0" noProof="0" dirty="0"/>
              <a:t> l’</a:t>
            </a:r>
            <a:r>
              <a:rPr lang="fr-CA" baseline="0" noProof="0" dirty="0" err="1"/>
              <a:t>ICMA</a:t>
            </a:r>
            <a:r>
              <a:rPr lang="fr-CA" baseline="0" noProof="0" dirty="0"/>
              <a:t> (International City/</a:t>
            </a:r>
            <a:r>
              <a:rPr lang="fr-CA" baseline="0" noProof="0" dirty="0" err="1"/>
              <a:t>County</a:t>
            </a:r>
            <a:r>
              <a:rPr lang="fr-CA" baseline="0" noProof="0" dirty="0"/>
              <a:t> Managers Association).</a:t>
            </a:r>
          </a:p>
          <a:p>
            <a:pPr lvl="1">
              <a:buFont typeface="Arial" pitchFamily="34" charset="0"/>
              <a:buChar char="•"/>
            </a:pPr>
            <a:endParaRPr lang="fr-CA" baseline="0" noProof="0" dirty="0"/>
          </a:p>
          <a:p>
            <a:pPr lvl="0">
              <a:buFont typeface="Arial" pitchFamily="34" charset="0"/>
              <a:buChar char="•"/>
            </a:pPr>
            <a:r>
              <a:rPr lang="fr-CA" baseline="0" noProof="0" dirty="0"/>
              <a:t> Divers documents types, règlements, politiques et procédures ont été recueillis.</a:t>
            </a:r>
          </a:p>
          <a:p>
            <a:pPr lvl="0">
              <a:buFont typeface="Arial" pitchFamily="34" charset="0"/>
              <a:buChar char="•"/>
            </a:pPr>
            <a:endParaRPr lang="fr-CA" baseline="0" noProof="0" dirty="0"/>
          </a:p>
          <a:p>
            <a:pPr lvl="0">
              <a:buFont typeface="Arial" pitchFamily="34" charset="0"/>
              <a:buChar char="•"/>
            </a:pPr>
            <a:r>
              <a:rPr lang="fr-CA" baseline="0" noProof="0" dirty="0"/>
              <a:t> Ils ont été examinés et compilés. Le résultat a été la Trousse d’évaluation du rendement du DG.</a:t>
            </a:r>
          </a:p>
          <a:p>
            <a:pPr lvl="0">
              <a:buFont typeface="Arial" pitchFamily="34" charset="0"/>
              <a:buChar char="•"/>
            </a:pPr>
            <a:endParaRPr lang="fr-CA" baseline="0" noProof="0" dirty="0"/>
          </a:p>
          <a:p>
            <a:pPr lvl="0">
              <a:buFont typeface="Arial" pitchFamily="34" charset="0"/>
              <a:buChar char="•"/>
            </a:pPr>
            <a:r>
              <a:rPr lang="fr-CA" baseline="0" noProof="0" dirty="0"/>
              <a:t> Elle a fait l’objet d’un projet pilote auprès de quinze membres de l’ACAM en 2015-2016.</a:t>
            </a:r>
          </a:p>
          <a:p>
            <a:pPr lvl="0">
              <a:buFont typeface="Arial" pitchFamily="34" charset="0"/>
              <a:buChar char="•"/>
            </a:pPr>
            <a:endParaRPr lang="fr-CA" baseline="0" noProof="0" dirty="0"/>
          </a:p>
          <a:p>
            <a:pPr lvl="0">
              <a:buFont typeface="Arial" pitchFamily="34" charset="0"/>
              <a:buChar char="•"/>
            </a:pPr>
            <a:r>
              <a:rPr lang="fr-CA" baseline="0" noProof="0" dirty="0"/>
              <a:t> Elle a été lancée pour tous les membres en 2016.</a:t>
            </a:r>
          </a:p>
          <a:p>
            <a:pPr lvl="0">
              <a:buFont typeface="Arial" pitchFamily="34" charset="0"/>
              <a:buNone/>
            </a:pPr>
            <a:endParaRPr lang="fr-CA" baseline="0" noProof="0" dirty="0"/>
          </a:p>
          <a:p>
            <a:pPr lvl="0">
              <a:buFont typeface="Arial" pitchFamily="34" charset="0"/>
              <a:buChar char="•"/>
            </a:pPr>
            <a:r>
              <a:rPr lang="fr-CA" baseline="0" noProof="0" dirty="0"/>
              <a:t> Nous voulons maintenant la partager gratuitement avec toutes les municipalités du Canada.</a:t>
            </a:r>
            <a:endParaRPr lang="fr-CA" noProof="0"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7</a:t>
            </a:fld>
            <a:endParaRPr lang="en-US"/>
          </a:p>
        </p:txBody>
      </p:sp>
    </p:spTree>
    <p:extLst>
      <p:ext uri="{BB962C8B-B14F-4D97-AF65-F5344CB8AC3E}">
        <p14:creationId xmlns:p14="http://schemas.microsoft.com/office/powerpoint/2010/main" val="164318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fr-CA" noProof="0" dirty="0"/>
              <a:t>Alors, que contient la trousse d’outils?</a:t>
            </a:r>
          </a:p>
          <a:p>
            <a:pPr>
              <a:buFont typeface="Arial" pitchFamily="34" charset="0"/>
              <a:buNone/>
            </a:pPr>
            <a:endParaRPr lang="fr-CA" noProof="0" dirty="0"/>
          </a:p>
          <a:p>
            <a:pPr>
              <a:buFont typeface="Arial" pitchFamily="34" charset="0"/>
              <a:buChar char="•"/>
            </a:pPr>
            <a:r>
              <a:rPr lang="fr-CA" baseline="0" noProof="0" dirty="0"/>
              <a:t> C’est un processus en </a:t>
            </a:r>
            <a:r>
              <a:rPr lang="fr-CA" b="1" baseline="0" noProof="0" dirty="0"/>
              <a:t>trois étapes</a:t>
            </a:r>
            <a:r>
              <a:rPr lang="fr-CA" baseline="0" noProof="0" dirty="0"/>
              <a:t>.</a:t>
            </a:r>
          </a:p>
          <a:p>
            <a:pPr>
              <a:buFont typeface="Arial" pitchFamily="34" charset="0"/>
              <a:buNone/>
            </a:pPr>
            <a:endParaRPr lang="fr-CA" baseline="0" noProof="0" dirty="0"/>
          </a:p>
          <a:p>
            <a:pPr>
              <a:buFont typeface="Arial" pitchFamily="34" charset="0"/>
              <a:buChar char="•"/>
            </a:pPr>
            <a:r>
              <a:rPr lang="fr-CA" baseline="0" noProof="0" dirty="0"/>
              <a:t> </a:t>
            </a:r>
            <a:r>
              <a:rPr lang="fr-CA" sz="1200" kern="1200" noProof="0" dirty="0">
                <a:solidFill>
                  <a:schemeClr val="tx1"/>
                </a:solidFill>
                <a:effectLst/>
                <a:latin typeface="+mn-lt"/>
                <a:ea typeface="+mn-ea"/>
                <a:cs typeface="+mn-cs"/>
              </a:rPr>
              <a:t>Le résultat se présente sous forme d’une trousse d’outils facile à consulter qui permet de </a:t>
            </a:r>
            <a:r>
              <a:rPr lang="fr-CA" sz="1200" b="1" kern="1200" noProof="0" dirty="0">
                <a:solidFill>
                  <a:schemeClr val="tx1"/>
                </a:solidFill>
                <a:effectLst/>
                <a:latin typeface="+mn-lt"/>
                <a:ea typeface="+mn-ea"/>
                <a:cs typeface="+mn-cs"/>
              </a:rPr>
              <a:t>choisir les étapes </a:t>
            </a:r>
            <a:r>
              <a:rPr lang="fr-CA" sz="1200" kern="1200" noProof="0" dirty="0">
                <a:solidFill>
                  <a:schemeClr val="tx1"/>
                </a:solidFill>
                <a:effectLst/>
                <a:latin typeface="+mn-lt"/>
                <a:ea typeface="+mn-ea"/>
                <a:cs typeface="+mn-cs"/>
              </a:rPr>
              <a:t>et qui peut être adaptée pour appuyer une procédure d’évaluation existante.</a:t>
            </a:r>
            <a:endParaRPr lang="fr-CA" baseline="0" noProof="0" dirty="0"/>
          </a:p>
          <a:p>
            <a:pPr>
              <a:buFont typeface="Arial" pitchFamily="34" charset="0"/>
              <a:buChar char="•"/>
            </a:pPr>
            <a:endParaRPr lang="fr-CA" baseline="0" noProof="0" dirty="0"/>
          </a:p>
          <a:p>
            <a:pPr>
              <a:buFont typeface="Arial" pitchFamily="34" charset="0"/>
              <a:buChar char="•"/>
            </a:pPr>
            <a:r>
              <a:rPr lang="fr-CA" baseline="0" noProof="0" dirty="0"/>
              <a:t> </a:t>
            </a:r>
            <a:r>
              <a:rPr lang="fr-CA" sz="1200" kern="1200" noProof="0" dirty="0">
                <a:solidFill>
                  <a:schemeClr val="tx1"/>
                </a:solidFill>
                <a:effectLst/>
                <a:latin typeface="+mn-lt"/>
                <a:ea typeface="+mn-ea"/>
                <a:cs typeface="+mn-cs"/>
              </a:rPr>
              <a:t>Elle part des étapes d’un processus comportant </a:t>
            </a:r>
            <a:r>
              <a:rPr lang="fr-CA" sz="1200" b="1" kern="1200" noProof="0" dirty="0">
                <a:solidFill>
                  <a:schemeClr val="tx1"/>
                </a:solidFill>
                <a:effectLst/>
                <a:latin typeface="+mn-lt"/>
                <a:ea typeface="+mn-ea"/>
                <a:cs typeface="+mn-cs"/>
              </a:rPr>
              <a:t>des éléments fondamentaux </a:t>
            </a:r>
            <a:r>
              <a:rPr lang="fr-CA" sz="1200" kern="1200" noProof="0" dirty="0">
                <a:solidFill>
                  <a:schemeClr val="tx1"/>
                </a:solidFill>
                <a:effectLst/>
                <a:latin typeface="+mn-lt"/>
                <a:ea typeface="+mn-ea"/>
                <a:cs typeface="+mn-cs"/>
              </a:rPr>
              <a:t>et des </a:t>
            </a:r>
            <a:r>
              <a:rPr lang="fr-CA" sz="1200" b="1" kern="1200" noProof="0" dirty="0">
                <a:solidFill>
                  <a:schemeClr val="tx1"/>
                </a:solidFill>
                <a:effectLst/>
                <a:latin typeface="+mn-lt"/>
                <a:ea typeface="+mn-ea"/>
                <a:cs typeface="+mn-cs"/>
              </a:rPr>
              <a:t>compétences de base</a:t>
            </a:r>
            <a:r>
              <a:rPr lang="fr-CA" sz="1200" b="0" kern="1200" baseline="0" noProof="0" dirty="0">
                <a:solidFill>
                  <a:schemeClr val="tx1"/>
                </a:solidFill>
                <a:effectLst/>
                <a:latin typeface="+mn-lt"/>
                <a:ea typeface="+mn-ea"/>
                <a:cs typeface="+mn-cs"/>
              </a:rPr>
              <a:t>. En ce sens, elle aide :</a:t>
            </a:r>
            <a:r>
              <a:rPr lang="fr-CA" baseline="0" noProof="0" dirty="0"/>
              <a:t> </a:t>
            </a:r>
          </a:p>
          <a:p>
            <a:pPr>
              <a:buFont typeface="Arial" pitchFamily="34" charset="0"/>
              <a:buChar char="•"/>
            </a:pPr>
            <a:endParaRPr lang="fr-CA" baseline="0" noProof="0" dirty="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baseline="0" noProof="0" dirty="0"/>
              <a:t> à </a:t>
            </a:r>
            <a:r>
              <a:rPr lang="fr-CA" sz="1200" kern="1200" noProof="0" dirty="0">
                <a:solidFill>
                  <a:schemeClr val="tx1"/>
                </a:solidFill>
                <a:effectLst/>
                <a:latin typeface="+mn-lt"/>
                <a:ea typeface="+mn-ea"/>
                <a:cs typeface="+mn-cs"/>
              </a:rPr>
              <a:t>établir des buts clairs pour la réussite de la municipalité;</a:t>
            </a:r>
          </a:p>
          <a:p>
            <a:pPr lvl="1">
              <a:buFont typeface="Arial" pitchFamily="34" charset="0"/>
              <a:buChar char="•"/>
            </a:pPr>
            <a:endParaRPr lang="fr-CA" baseline="0" noProof="0" dirty="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baseline="0" noProof="0" dirty="0"/>
              <a:t> à </a:t>
            </a:r>
            <a:r>
              <a:rPr lang="fr-CA" sz="1200" kern="1200" noProof="0" dirty="0">
                <a:solidFill>
                  <a:schemeClr val="tx1"/>
                </a:solidFill>
                <a:effectLst/>
                <a:latin typeface="+mn-lt"/>
                <a:ea typeface="+mn-ea"/>
                <a:cs typeface="+mn-cs"/>
              </a:rPr>
              <a:t>orienter et appuyer le processus d’évaluation;</a:t>
            </a:r>
          </a:p>
          <a:p>
            <a:pPr lvl="1">
              <a:buFont typeface="Arial" pitchFamily="34" charset="0"/>
              <a:buChar char="•"/>
            </a:pPr>
            <a:endParaRPr lang="fr-CA" baseline="0" noProof="0" dirty="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baseline="0" noProof="0" dirty="0"/>
              <a:t> à </a:t>
            </a:r>
            <a:r>
              <a:rPr lang="fr-CA" sz="1200" kern="1200" noProof="0" dirty="0">
                <a:solidFill>
                  <a:schemeClr val="tx1"/>
                </a:solidFill>
                <a:effectLst/>
                <a:latin typeface="+mn-lt"/>
                <a:ea typeface="+mn-ea"/>
                <a:cs typeface="+mn-cs"/>
              </a:rPr>
              <a:t>favoriser un dialogue franc entre le directeur général et les conseillers.</a:t>
            </a:r>
          </a:p>
          <a:p>
            <a:pPr lvl="1">
              <a:buFont typeface="Arial" pitchFamily="34" charset="0"/>
              <a:buChar char="•"/>
            </a:pPr>
            <a:endParaRPr lang="fr-CA" baseline="0" noProof="0" dirty="0"/>
          </a:p>
          <a:p>
            <a:endParaRPr lang="fr-CA" noProof="0" dirty="0"/>
          </a:p>
          <a:p>
            <a:pPr defTabSz="914350">
              <a:buFont typeface="Arial" pitchFamily="34" charset="0"/>
              <a:buChar char="•"/>
              <a:defRPr/>
            </a:pPr>
            <a:r>
              <a:rPr lang="fr-CA" baseline="0" noProof="0" dirty="0"/>
              <a:t> Comme nous le disions, elle sera offerte gratuitement aux municipalité membres de l’ACAM et à toutes les autres.</a:t>
            </a:r>
          </a:p>
          <a:p>
            <a:pPr defTabSz="914350">
              <a:buFont typeface="Arial" pitchFamily="34" charset="0"/>
              <a:buChar char="•"/>
              <a:defRPr/>
            </a:pPr>
            <a:endParaRPr lang="fr-CA" baseline="0" noProof="0" dirty="0"/>
          </a:p>
          <a:p>
            <a:pPr defTabSz="914350">
              <a:buFont typeface="Arial" pitchFamily="34" charset="0"/>
              <a:buChar char="•"/>
              <a:defRPr/>
            </a:pPr>
            <a:r>
              <a:rPr lang="fr-CA" baseline="0" noProof="0" dirty="0"/>
              <a:t> Voici maintenant un bref aperçu du processus en trois étapes.</a:t>
            </a:r>
          </a:p>
          <a:p>
            <a:endParaRPr lang="fr-CA" noProof="0" dirty="0"/>
          </a:p>
          <a:p>
            <a:endParaRPr lang="fr-CA" noProof="0"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8</a:t>
            </a:fld>
            <a:endParaRPr lang="en-US"/>
          </a:p>
        </p:txBody>
      </p:sp>
    </p:spTree>
    <p:extLst>
      <p:ext uri="{BB962C8B-B14F-4D97-AF65-F5344CB8AC3E}">
        <p14:creationId xmlns:p14="http://schemas.microsoft.com/office/powerpoint/2010/main" val="349411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81" indent="-342881">
              <a:buFont typeface="Arial" panose="020B0604020202020204" pitchFamily="34" charset="0"/>
              <a:buChar char="•"/>
            </a:pPr>
            <a:r>
              <a:rPr lang="fr-CA" sz="2400" noProof="0" dirty="0">
                <a:solidFill>
                  <a:srgbClr val="000818"/>
                </a:solidFill>
              </a:rPr>
              <a:t>Étape 1 : Création de l’aide-mémoire</a:t>
            </a:r>
            <a:r>
              <a:rPr lang="fr-CA" sz="2400" baseline="0" noProof="0" dirty="0">
                <a:solidFill>
                  <a:srgbClr val="000818"/>
                </a:solidFill>
              </a:rPr>
              <a:t> du DG pour l’évaluation du rendement</a:t>
            </a:r>
            <a:endParaRPr lang="fr-CA" sz="2400" noProof="0" dirty="0">
              <a:solidFill>
                <a:srgbClr val="000818"/>
              </a:solidFill>
            </a:endParaRPr>
          </a:p>
          <a:p>
            <a:pPr marL="342881" indent="-342881">
              <a:buFont typeface="Arial" panose="020B0604020202020204" pitchFamily="34" charset="0"/>
              <a:buChar char="•"/>
            </a:pPr>
            <a:endParaRPr lang="fr-CA" sz="2400" noProof="0" dirty="0">
              <a:solidFill>
                <a:srgbClr val="000818"/>
              </a:solidFill>
            </a:endParaRPr>
          </a:p>
          <a:p>
            <a:pPr marL="342881" indent="-342881">
              <a:buFont typeface="Arial" panose="020B0604020202020204" pitchFamily="34" charset="0"/>
              <a:buChar char="•"/>
            </a:pPr>
            <a:r>
              <a:rPr lang="fr-CA" sz="2400" noProof="0" dirty="0">
                <a:solidFill>
                  <a:srgbClr val="000818"/>
                </a:solidFill>
              </a:rPr>
              <a:t>Ce que fait le DG :</a:t>
            </a:r>
          </a:p>
          <a:p>
            <a:pPr marL="342881" indent="-342881">
              <a:buFont typeface="Arial" panose="020B0604020202020204" pitchFamily="34" charset="0"/>
              <a:buChar char="•"/>
            </a:pPr>
            <a:endParaRPr lang="fr-CA" sz="2400" noProof="0" dirty="0">
              <a:solidFill>
                <a:srgbClr val="000818"/>
              </a:solidFill>
            </a:endParaRPr>
          </a:p>
          <a:p>
            <a:pPr marL="628615" lvl="1" indent="-171441">
              <a:buFont typeface="Arial" panose="020B0604020202020204" pitchFamily="34" charset="0"/>
              <a:buChar char="•"/>
            </a:pPr>
            <a:r>
              <a:rPr lang="fr-CA" sz="1200" kern="1200" noProof="0" dirty="0">
                <a:solidFill>
                  <a:schemeClr val="tx1"/>
                </a:solidFill>
                <a:effectLst/>
                <a:latin typeface="+mn-lt"/>
                <a:ea typeface="+mn-ea"/>
                <a:cs typeface="+mn-cs"/>
              </a:rPr>
              <a:t>Examen des exigences de la gouvernance</a:t>
            </a:r>
            <a:endParaRPr lang="fr-CA" noProof="0" dirty="0">
              <a:solidFill>
                <a:srgbClr val="000818"/>
              </a:solidFill>
            </a:endParaRPr>
          </a:p>
          <a:p>
            <a:pPr marL="628615" lvl="1" indent="-171441">
              <a:buFont typeface="Arial" panose="020B0604020202020204" pitchFamily="34" charset="0"/>
              <a:buChar char="•"/>
            </a:pPr>
            <a:r>
              <a:rPr lang="fr-CA" sz="1200" kern="1200" noProof="0" dirty="0">
                <a:solidFill>
                  <a:schemeClr val="tx1"/>
                </a:solidFill>
                <a:effectLst/>
                <a:latin typeface="+mn-lt"/>
                <a:ea typeface="+mn-ea"/>
                <a:cs typeface="+mn-cs"/>
              </a:rPr>
              <a:t>Examen des documents d’embauche</a:t>
            </a:r>
            <a:endParaRPr lang="fr-CA" noProof="0" dirty="0">
              <a:solidFill>
                <a:srgbClr val="000818"/>
              </a:solidFill>
            </a:endParaRPr>
          </a:p>
          <a:p>
            <a:pPr marL="628615" lvl="1" indent="-171441">
              <a:buFont typeface="Arial" panose="020B0604020202020204" pitchFamily="34" charset="0"/>
              <a:buChar char="•"/>
            </a:pPr>
            <a:r>
              <a:rPr lang="fr-CA" sz="1200" kern="1200" noProof="0" dirty="0">
                <a:solidFill>
                  <a:schemeClr val="tx1"/>
                </a:solidFill>
                <a:effectLst/>
                <a:latin typeface="+mn-lt"/>
                <a:ea typeface="+mn-ea"/>
                <a:cs typeface="+mn-cs"/>
              </a:rPr>
              <a:t>Examen des buts/objectifs et résultats clés</a:t>
            </a:r>
            <a:endParaRPr lang="fr-CA" noProof="0" dirty="0">
              <a:solidFill>
                <a:srgbClr val="000818"/>
              </a:solidFill>
            </a:endParaRPr>
          </a:p>
          <a:p>
            <a:pPr marL="628615" marR="0" lvl="1" indent="-171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effectLst/>
                <a:latin typeface="+mn-lt"/>
                <a:ea typeface="+mn-ea"/>
                <a:cs typeface="+mn-cs"/>
              </a:rPr>
              <a:t>Examen des compétences de base et mesures chiffrées du rendement</a:t>
            </a:r>
          </a:p>
          <a:p>
            <a:pPr marL="628615" lvl="1" indent="-171441">
              <a:buFont typeface="Arial" panose="020B0604020202020204" pitchFamily="34" charset="0"/>
              <a:buChar char="•"/>
            </a:pPr>
            <a:r>
              <a:rPr lang="fr-CA" sz="1200" kern="1200" noProof="0" dirty="0">
                <a:solidFill>
                  <a:schemeClr val="tx1"/>
                </a:solidFill>
                <a:effectLst/>
                <a:latin typeface="+mn-lt"/>
                <a:ea typeface="+mn-ea"/>
                <a:cs typeface="+mn-cs"/>
              </a:rPr>
              <a:t>Synthèse des données et de l’info</a:t>
            </a:r>
            <a:endParaRPr lang="fr-CA" noProof="0" dirty="0">
              <a:solidFill>
                <a:srgbClr val="000818"/>
              </a:solidFill>
            </a:endParaRPr>
          </a:p>
          <a:p>
            <a:pPr marL="628615" lvl="1" indent="-171441">
              <a:buFont typeface="Arial" panose="020B0604020202020204" pitchFamily="34" charset="0"/>
              <a:buChar char="•"/>
            </a:pPr>
            <a:r>
              <a:rPr lang="fr-CA" noProof="0" dirty="0">
                <a:solidFill>
                  <a:srgbClr val="000818"/>
                </a:solidFill>
              </a:rPr>
              <a:t>Autoévaluation</a:t>
            </a:r>
          </a:p>
          <a:p>
            <a:endParaRPr lang="fr-CA" noProof="0"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9</a:t>
            </a:fld>
            <a:endParaRPr lang="en-US"/>
          </a:p>
        </p:txBody>
      </p:sp>
    </p:spTree>
    <p:extLst>
      <p:ext uri="{BB962C8B-B14F-4D97-AF65-F5344CB8AC3E}">
        <p14:creationId xmlns:p14="http://schemas.microsoft.com/office/powerpoint/2010/main" val="3516709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81" indent="-342881">
              <a:buFont typeface="Arial" panose="020B0604020202020204" pitchFamily="34" charset="0"/>
              <a:buChar char="•"/>
            </a:pPr>
            <a:r>
              <a:rPr lang="fr-CA" sz="2400" noProof="0" dirty="0">
                <a:solidFill>
                  <a:srgbClr val="000818"/>
                </a:solidFill>
              </a:rPr>
              <a:t>Étape 2 </a:t>
            </a:r>
          </a:p>
          <a:p>
            <a:pPr marL="342881" indent="-342881">
              <a:buFont typeface="Arial" panose="020B0604020202020204" pitchFamily="34" charset="0"/>
              <a:buChar char="•"/>
            </a:pPr>
            <a:endParaRPr lang="fr-CA" sz="2400" noProof="0" dirty="0">
              <a:solidFill>
                <a:srgbClr val="000818"/>
              </a:solidFill>
            </a:endParaRPr>
          </a:p>
          <a:p>
            <a:pPr marL="342881" indent="-342881">
              <a:buFont typeface="Arial" panose="020B0604020202020204" pitchFamily="34" charset="0"/>
              <a:buChar char="•"/>
            </a:pPr>
            <a:r>
              <a:rPr lang="fr-CA" sz="2400" noProof="0" dirty="0">
                <a:solidFill>
                  <a:srgbClr val="000818"/>
                </a:solidFill>
              </a:rPr>
              <a:t>La</a:t>
            </a:r>
            <a:r>
              <a:rPr lang="fr-CA" sz="2400" baseline="0" noProof="0" dirty="0">
                <a:solidFill>
                  <a:srgbClr val="000818"/>
                </a:solidFill>
              </a:rPr>
              <a:t> c</a:t>
            </a:r>
            <a:r>
              <a:rPr lang="fr-CA" sz="2400" noProof="0" dirty="0">
                <a:solidFill>
                  <a:srgbClr val="000818"/>
                </a:solidFill>
              </a:rPr>
              <a:t>réation</a:t>
            </a:r>
            <a:r>
              <a:rPr lang="fr-CA" sz="2400" baseline="0" noProof="0" dirty="0">
                <a:solidFill>
                  <a:srgbClr val="000818"/>
                </a:solidFill>
              </a:rPr>
              <a:t> du rapport final d’évaluation du rendement</a:t>
            </a:r>
            <a:endParaRPr lang="fr-CA" sz="2400" noProof="0" dirty="0">
              <a:solidFill>
                <a:srgbClr val="000818"/>
              </a:solidFill>
            </a:endParaRPr>
          </a:p>
          <a:p>
            <a:pPr marL="342881" indent="-342881">
              <a:buFont typeface="Arial" panose="020B0604020202020204" pitchFamily="34" charset="0"/>
              <a:buChar char="•"/>
            </a:pPr>
            <a:endParaRPr lang="fr-CA" sz="2400" noProof="0" dirty="0">
              <a:solidFill>
                <a:srgbClr val="000818"/>
              </a:solidFill>
            </a:endParaRPr>
          </a:p>
          <a:p>
            <a:pPr marL="628615" lvl="1" indent="-171441">
              <a:buFont typeface="Arial" panose="020B0604020202020204" pitchFamily="34" charset="0"/>
              <a:buChar char="•"/>
            </a:pPr>
            <a:r>
              <a:rPr lang="fr-CA" noProof="0" dirty="0">
                <a:solidFill>
                  <a:srgbClr val="000818"/>
                </a:solidFill>
              </a:rPr>
              <a:t>Le</a:t>
            </a:r>
            <a:r>
              <a:rPr lang="fr-CA" baseline="0" noProof="0" dirty="0">
                <a:solidFill>
                  <a:srgbClr val="000818"/>
                </a:solidFill>
              </a:rPr>
              <a:t> conseil reçoit la documentation du DG</a:t>
            </a:r>
            <a:r>
              <a:rPr lang="fr-CA" noProof="0" dirty="0">
                <a:solidFill>
                  <a:srgbClr val="000818"/>
                </a:solidFill>
              </a:rPr>
              <a:t>.</a:t>
            </a:r>
          </a:p>
          <a:p>
            <a:pPr marL="628615" lvl="1" indent="-171441">
              <a:buFont typeface="Arial" panose="020B0604020202020204" pitchFamily="34" charset="0"/>
              <a:buChar char="•"/>
            </a:pPr>
            <a:r>
              <a:rPr lang="fr-CA" sz="1200" kern="1200" noProof="0" dirty="0">
                <a:solidFill>
                  <a:schemeClr val="tx1"/>
                </a:solidFill>
                <a:effectLst/>
                <a:latin typeface="+mn-lt"/>
                <a:ea typeface="+mn-ea"/>
                <a:cs typeface="+mn-cs"/>
              </a:rPr>
              <a:t>Le maire et les conseillers organisent leur examen</a:t>
            </a:r>
            <a:r>
              <a:rPr lang="fr-CA" noProof="0" dirty="0">
                <a:solidFill>
                  <a:srgbClr val="000818"/>
                </a:solidFill>
              </a:rPr>
              <a:t>.</a:t>
            </a:r>
          </a:p>
          <a:p>
            <a:pPr marL="628615" lvl="1" indent="-171441">
              <a:buFont typeface="Arial" panose="020B0604020202020204" pitchFamily="34" charset="0"/>
              <a:buChar char="•"/>
            </a:pPr>
            <a:r>
              <a:rPr lang="fr-CA" sz="1200" kern="1200" noProof="0" dirty="0">
                <a:solidFill>
                  <a:schemeClr val="tx1"/>
                </a:solidFill>
                <a:effectLst/>
                <a:latin typeface="+mn-lt"/>
                <a:ea typeface="+mn-ea"/>
                <a:cs typeface="+mn-cs"/>
              </a:rPr>
              <a:t>Le maire et les conseillers utilisent un modèle d’évaluation du rendement</a:t>
            </a:r>
            <a:r>
              <a:rPr lang="fr-CA" noProof="0" dirty="0">
                <a:solidFill>
                  <a:srgbClr val="000818"/>
                </a:solidFill>
              </a:rPr>
              <a:t>.</a:t>
            </a:r>
          </a:p>
          <a:p>
            <a:pPr marL="628615" lvl="1" indent="-171441">
              <a:buFont typeface="Arial" panose="020B0604020202020204" pitchFamily="34" charset="0"/>
              <a:buChar char="•"/>
            </a:pPr>
            <a:r>
              <a:rPr lang="fr-CA" noProof="0" dirty="0">
                <a:solidFill>
                  <a:srgbClr val="000818"/>
                </a:solidFill>
              </a:rPr>
              <a:t>Le maire et les conseillers discutent de leur examen de l’autoévaluation du DG.</a:t>
            </a:r>
          </a:p>
          <a:p>
            <a:pPr marL="628615" lvl="1" indent="-171441">
              <a:buFont typeface="Arial" panose="020B0604020202020204" pitchFamily="34" charset="0"/>
              <a:buChar char="•"/>
            </a:pPr>
            <a:r>
              <a:rPr lang="fr-CA" noProof="0" dirty="0">
                <a:solidFill>
                  <a:srgbClr val="000818"/>
                </a:solidFill>
              </a:rPr>
              <a:t>Le</a:t>
            </a:r>
            <a:r>
              <a:rPr lang="fr-CA" baseline="0" noProof="0" dirty="0">
                <a:solidFill>
                  <a:srgbClr val="000818"/>
                </a:solidFill>
              </a:rPr>
              <a:t> conseil se prépare à rencontrer le DG pour en discuter</a:t>
            </a:r>
            <a:r>
              <a:rPr lang="fr-CA" noProof="0" dirty="0">
                <a:solidFill>
                  <a:srgbClr val="000818"/>
                </a:solidFill>
              </a:rPr>
              <a:t>.</a:t>
            </a:r>
          </a:p>
          <a:p>
            <a:pPr marL="628615" lvl="1" indent="-171441">
              <a:buFont typeface="Arial" panose="020B0604020202020204" pitchFamily="34" charset="0"/>
              <a:buChar char="•"/>
            </a:pPr>
            <a:r>
              <a:rPr lang="fr-CA" sz="1200" kern="1200" noProof="0" dirty="0">
                <a:solidFill>
                  <a:schemeClr val="tx1"/>
                </a:solidFill>
                <a:effectLst/>
                <a:latin typeface="+mn-lt"/>
                <a:ea typeface="+mn-ea"/>
                <a:cs typeface="+mn-cs"/>
              </a:rPr>
              <a:t>Rapport final d’évaluation du rendement.</a:t>
            </a:r>
            <a:endParaRPr lang="fr-CA" noProof="0" dirty="0">
              <a:solidFill>
                <a:srgbClr val="000818"/>
              </a:solidFill>
            </a:endParaRPr>
          </a:p>
          <a:p>
            <a:endParaRPr lang="fr-CA" noProof="0" dirty="0"/>
          </a:p>
        </p:txBody>
      </p:sp>
      <p:sp>
        <p:nvSpPr>
          <p:cNvPr id="4" name="Slide Number Placeholder 3"/>
          <p:cNvSpPr>
            <a:spLocks noGrp="1"/>
          </p:cNvSpPr>
          <p:nvPr>
            <p:ph type="sldNum" sz="quarter" idx="10"/>
          </p:nvPr>
        </p:nvSpPr>
        <p:spPr/>
        <p:txBody>
          <a:bodyPr/>
          <a:lstStyle/>
          <a:p>
            <a:fld id="{E5D79418-586A-4BDC-90AF-B0261D57FE4C}" type="slidenum">
              <a:rPr lang="en-US" smtClean="0"/>
              <a:pPr/>
              <a:t>10</a:t>
            </a:fld>
            <a:endParaRPr lang="en-US"/>
          </a:p>
        </p:txBody>
      </p:sp>
    </p:spTree>
    <p:extLst>
      <p:ext uri="{BB962C8B-B14F-4D97-AF65-F5344CB8AC3E}">
        <p14:creationId xmlns:p14="http://schemas.microsoft.com/office/powerpoint/2010/main" val="124915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9/25/2019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679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9/25/2019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175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9/25/2019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403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9/25/2019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66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9/25/2019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983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9/25/2019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469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9/25/2019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15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9/25/2019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9BBB59">
                  <a:shade val="75000"/>
                </a:srgbClr>
              </a:solidFill>
            </a:endParaRPr>
          </a:p>
        </p:txBody>
      </p:sp>
    </p:spTree>
    <p:extLst>
      <p:ext uri="{BB962C8B-B14F-4D97-AF65-F5344CB8AC3E}">
        <p14:creationId xmlns:p14="http://schemas.microsoft.com/office/powerpoint/2010/main" val="216770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9/25/2019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380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9/25/2019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086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9/25/2019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95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pPr/>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pPr/>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pPr/>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pPr/>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pPr/>
              <a:t>9/25/2019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solidFill>
                  <a:prstClr val="black">
                    <a:tint val="75000"/>
                  </a:prstClr>
                </a:solidFill>
              </a:rPr>
              <a:pPr/>
              <a:t>9/25/2019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798208"/>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camacam.ca/fr/about/ressources/l%E2%80%99%C3%A9valuation-rende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0824" y="1866122"/>
            <a:ext cx="4948584" cy="1649795"/>
          </a:xfrm>
        </p:spPr>
        <p:txBody>
          <a:bodyPr>
            <a:normAutofit/>
          </a:bodyPr>
          <a:lstStyle/>
          <a:p>
            <a:pPr>
              <a:lnSpc>
                <a:spcPct val="90000"/>
              </a:lnSpc>
            </a:pPr>
            <a:r>
              <a:rPr lang="fr-CA" sz="3500" b="1" dirty="0"/>
              <a:t>Trousse d’évaluation du rendement des directeurs généraux</a:t>
            </a:r>
            <a:endParaRPr lang="en-CA" sz="3500" dirty="0"/>
          </a:p>
        </p:txBody>
      </p:sp>
      <p:sp>
        <p:nvSpPr>
          <p:cNvPr id="3" name="Subtitle 2"/>
          <p:cNvSpPr>
            <a:spLocks noGrp="1"/>
          </p:cNvSpPr>
          <p:nvPr>
            <p:ph type="subTitle" idx="1"/>
          </p:nvPr>
        </p:nvSpPr>
        <p:spPr>
          <a:xfrm>
            <a:off x="4734948" y="3739826"/>
            <a:ext cx="3723251" cy="1314450"/>
          </a:xfrm>
        </p:spPr>
        <p:txBody>
          <a:bodyPr>
            <a:normAutofit/>
          </a:bodyPr>
          <a:lstStyle/>
          <a:p>
            <a:pPr algn="r">
              <a:lnSpc>
                <a:spcPct val="70000"/>
              </a:lnSpc>
            </a:pPr>
            <a:r>
              <a:rPr lang="fr-CA" sz="2400" b="1" i="1" dirty="0">
                <a:solidFill>
                  <a:schemeClr val="bg1">
                    <a:lumMod val="50000"/>
                  </a:schemeClr>
                </a:solidFill>
              </a:rPr>
              <a:t>Une ressource gratuite qui profite à toutes les municipalités canadiennes</a:t>
            </a:r>
            <a:endParaRPr lang="fr-CA" sz="2400" dirty="0">
              <a:solidFill>
                <a:schemeClr val="bg1">
                  <a:lumMod val="50000"/>
                </a:schemeClr>
              </a:solidFill>
            </a:endParaRPr>
          </a:p>
        </p:txBody>
      </p:sp>
    </p:spTree>
    <p:extLst>
      <p:ext uri="{BB962C8B-B14F-4D97-AF65-F5344CB8AC3E}">
        <p14:creationId xmlns:p14="http://schemas.microsoft.com/office/powerpoint/2010/main" val="381581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5427" y="16827"/>
            <a:ext cx="7181373" cy="777250"/>
          </a:xfrm>
        </p:spPr>
        <p:txBody>
          <a:bodyPr>
            <a:normAutofit/>
          </a:bodyPr>
          <a:lstStyle/>
          <a:p>
            <a:pPr algn="l"/>
            <a:r>
              <a:rPr lang="fr-CA" sz="3600" dirty="0">
                <a:solidFill>
                  <a:schemeClr val="bg1"/>
                </a:solidFill>
              </a:rPr>
              <a:t>2 – Volet du maire et des conseillers</a:t>
            </a:r>
          </a:p>
        </p:txBody>
      </p:sp>
      <p:pic>
        <p:nvPicPr>
          <p:cNvPr id="3" name="Picture 2">
            <a:extLst>
              <a:ext uri="{FF2B5EF4-FFF2-40B4-BE49-F238E27FC236}">
                <a16:creationId xmlns:a16="http://schemas.microsoft.com/office/drawing/2014/main" id="{4447396A-E8EE-4F9C-8CCF-4DC723070B76}"/>
              </a:ext>
            </a:extLst>
          </p:cNvPr>
          <p:cNvPicPr>
            <a:picLocks noChangeAspect="1"/>
          </p:cNvPicPr>
          <p:nvPr/>
        </p:nvPicPr>
        <p:blipFill>
          <a:blip r:embed="rId4"/>
          <a:stretch>
            <a:fillRect/>
          </a:stretch>
        </p:blipFill>
        <p:spPr>
          <a:xfrm>
            <a:off x="3161811" y="794077"/>
            <a:ext cx="3537372" cy="4534269"/>
          </a:xfrm>
          <a:prstGeom prst="rect">
            <a:avLst/>
          </a:prstGeom>
        </p:spPr>
      </p:pic>
    </p:spTree>
    <p:extLst>
      <p:ext uri="{BB962C8B-B14F-4D97-AF65-F5344CB8AC3E}">
        <p14:creationId xmlns:p14="http://schemas.microsoft.com/office/powerpoint/2010/main" val="98110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5427" y="16827"/>
            <a:ext cx="7181373" cy="777250"/>
          </a:xfrm>
        </p:spPr>
        <p:txBody>
          <a:bodyPr>
            <a:normAutofit/>
          </a:bodyPr>
          <a:lstStyle/>
          <a:p>
            <a:pPr algn="l"/>
            <a:r>
              <a:rPr lang="fr-CA" sz="3600" dirty="0">
                <a:solidFill>
                  <a:schemeClr val="bg1"/>
                </a:solidFill>
              </a:rPr>
              <a:t>3 – Discussion et examen final</a:t>
            </a:r>
          </a:p>
        </p:txBody>
      </p:sp>
      <p:pic>
        <p:nvPicPr>
          <p:cNvPr id="3" name="Picture 2">
            <a:extLst>
              <a:ext uri="{FF2B5EF4-FFF2-40B4-BE49-F238E27FC236}">
                <a16:creationId xmlns:a16="http://schemas.microsoft.com/office/drawing/2014/main" id="{474744E9-FA48-4A10-8C16-000313BE4E6A}"/>
              </a:ext>
            </a:extLst>
          </p:cNvPr>
          <p:cNvPicPr>
            <a:picLocks noChangeAspect="1"/>
          </p:cNvPicPr>
          <p:nvPr/>
        </p:nvPicPr>
        <p:blipFill>
          <a:blip r:embed="rId4"/>
          <a:stretch>
            <a:fillRect/>
          </a:stretch>
        </p:blipFill>
        <p:spPr>
          <a:xfrm>
            <a:off x="3031067" y="921394"/>
            <a:ext cx="3292731" cy="3862816"/>
          </a:xfrm>
          <a:prstGeom prst="rect">
            <a:avLst/>
          </a:prstGeom>
        </p:spPr>
      </p:pic>
    </p:spTree>
    <p:extLst>
      <p:ext uri="{BB962C8B-B14F-4D97-AF65-F5344CB8AC3E}">
        <p14:creationId xmlns:p14="http://schemas.microsoft.com/office/powerpoint/2010/main" val="261916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forn2428_h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9214" y="834601"/>
            <a:ext cx="5256860" cy="3467242"/>
          </a:xfrm>
          <a:prstGeom prst="rect">
            <a:avLst/>
          </a:prstGeom>
        </p:spPr>
      </p:pic>
      <p:sp>
        <p:nvSpPr>
          <p:cNvPr id="2" name="TextBox 1"/>
          <p:cNvSpPr txBox="1"/>
          <p:nvPr/>
        </p:nvSpPr>
        <p:spPr>
          <a:xfrm>
            <a:off x="2338799" y="4220170"/>
            <a:ext cx="4584516" cy="923330"/>
          </a:xfrm>
          <a:prstGeom prst="rect">
            <a:avLst/>
          </a:prstGeom>
          <a:noFill/>
        </p:spPr>
        <p:txBody>
          <a:bodyPr wrap="square" rtlCol="0">
            <a:spAutoFit/>
          </a:bodyPr>
          <a:lstStyle/>
          <a:p>
            <a:pPr algn="ctr"/>
            <a:r>
              <a:rPr lang="fr-CA" dirty="0"/>
              <a:t>Apparemment, on ne peut pas juste dire</a:t>
            </a:r>
          </a:p>
          <a:p>
            <a:pPr algn="ctr"/>
            <a:r>
              <a:rPr lang="fr-CA" dirty="0"/>
              <a:t>« beaucoup de gens pensent qu’on fait un super bon travail ».</a:t>
            </a:r>
          </a:p>
        </p:txBody>
      </p:sp>
    </p:spTree>
    <p:extLst>
      <p:ext uri="{BB962C8B-B14F-4D97-AF65-F5344CB8AC3E}">
        <p14:creationId xmlns:p14="http://schemas.microsoft.com/office/powerpoint/2010/main" val="80948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7427" y="204976"/>
            <a:ext cx="7181373" cy="777250"/>
          </a:xfrm>
        </p:spPr>
        <p:txBody>
          <a:bodyPr>
            <a:normAutofit/>
          </a:bodyPr>
          <a:lstStyle/>
          <a:p>
            <a:r>
              <a:rPr lang="fr-CA" sz="3600" dirty="0">
                <a:solidFill>
                  <a:schemeClr val="bg1"/>
                </a:solidFill>
              </a:rPr>
              <a:t>Où puis-je obtenir la trousse?</a:t>
            </a:r>
          </a:p>
        </p:txBody>
      </p:sp>
      <p:sp>
        <p:nvSpPr>
          <p:cNvPr id="3" name="Content Placeholder 2"/>
          <p:cNvSpPr>
            <a:spLocks noGrp="1"/>
          </p:cNvSpPr>
          <p:nvPr>
            <p:ph idx="1"/>
          </p:nvPr>
        </p:nvSpPr>
        <p:spPr>
          <a:xfrm>
            <a:off x="756918" y="982226"/>
            <a:ext cx="7661701" cy="3612397"/>
          </a:xfrm>
        </p:spPr>
        <p:txBody>
          <a:bodyPr>
            <a:normAutofit/>
          </a:bodyPr>
          <a:lstStyle/>
          <a:p>
            <a:pPr algn="ctr">
              <a:buNone/>
            </a:pPr>
            <a:endParaRPr lang="en-US" sz="900" dirty="0">
              <a:solidFill>
                <a:schemeClr val="bg1"/>
              </a:solidFill>
            </a:endParaRPr>
          </a:p>
          <a:p>
            <a:pPr algn="ctr">
              <a:buNone/>
            </a:pPr>
            <a:r>
              <a:rPr lang="fr-CA" sz="2400" u="sng" dirty="0">
                <a:solidFill>
                  <a:schemeClr val="bg1">
                    <a:lumMod val="95000"/>
                  </a:schemeClr>
                </a:solidFill>
                <a:hlinkClick r:id="rId4"/>
              </a:rPr>
              <a:t>http://www.camacam.ca/fr/about/ressources/l%E2%80%99%C3%A9valuation-rendement</a:t>
            </a:r>
            <a:endParaRPr lang="en-US" sz="2400" dirty="0">
              <a:solidFill>
                <a:schemeClr val="bg1"/>
              </a:solidFill>
            </a:endParaRPr>
          </a:p>
          <a:p>
            <a:pPr algn="ctr">
              <a:buNone/>
            </a:pPr>
            <a:r>
              <a:rPr lang="en-US" sz="2400" dirty="0">
                <a:solidFill>
                  <a:schemeClr val="bg1"/>
                </a:solidFill>
              </a:rPr>
              <a:t>1-866-771-2262</a:t>
            </a:r>
          </a:p>
          <a:p>
            <a:pPr algn="ctr">
              <a:buNone/>
            </a:pPr>
            <a:r>
              <a:rPr lang="en-US" sz="2400" dirty="0" err="1">
                <a:solidFill>
                  <a:schemeClr val="bg1"/>
                </a:solidFill>
              </a:rPr>
              <a:t>admin@camacam.ca</a:t>
            </a:r>
            <a:endParaRPr lang="en-US" sz="2400" dirty="0">
              <a:solidFill>
                <a:schemeClr val="bg1"/>
              </a:solidFill>
            </a:endParaRPr>
          </a:p>
          <a:p>
            <a:pPr marL="0" indent="0" algn="ctr">
              <a:buNone/>
            </a:pPr>
            <a:r>
              <a:rPr lang="en-US" sz="4800" dirty="0">
                <a:solidFill>
                  <a:schemeClr val="bg1"/>
                </a:solidFill>
              </a:rPr>
              <a:t>Des questions?</a:t>
            </a:r>
          </a:p>
          <a:p>
            <a:endParaRPr lang="en-US" sz="2500" dirty="0">
              <a:solidFill>
                <a:schemeClr val="bg1"/>
              </a:solidFill>
            </a:endParaRPr>
          </a:p>
        </p:txBody>
      </p:sp>
    </p:spTree>
    <p:extLst>
      <p:ext uri="{BB962C8B-B14F-4D97-AF65-F5344CB8AC3E}">
        <p14:creationId xmlns:p14="http://schemas.microsoft.com/office/powerpoint/2010/main" val="166841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5427" y="16827"/>
            <a:ext cx="7181373" cy="777250"/>
          </a:xfrm>
        </p:spPr>
        <p:txBody>
          <a:bodyPr>
            <a:normAutofit/>
          </a:bodyPr>
          <a:lstStyle/>
          <a:p>
            <a:pPr algn="l"/>
            <a:r>
              <a:rPr lang="fr-CA" sz="3600" dirty="0">
                <a:solidFill>
                  <a:schemeClr val="bg1"/>
                </a:solidFill>
              </a:rPr>
              <a:t>Ordre du jour</a:t>
            </a:r>
          </a:p>
        </p:txBody>
      </p:sp>
      <p:sp>
        <p:nvSpPr>
          <p:cNvPr id="3" name="Content Placeholder 2"/>
          <p:cNvSpPr>
            <a:spLocks noGrp="1"/>
          </p:cNvSpPr>
          <p:nvPr>
            <p:ph idx="1"/>
          </p:nvPr>
        </p:nvSpPr>
        <p:spPr>
          <a:xfrm>
            <a:off x="756918" y="1200151"/>
            <a:ext cx="7661701" cy="3394472"/>
          </a:xfrm>
        </p:spPr>
        <p:txBody>
          <a:bodyPr>
            <a:normAutofit/>
          </a:bodyPr>
          <a:lstStyle/>
          <a:p>
            <a:r>
              <a:rPr lang="fr-CA" sz="2800" dirty="0"/>
              <a:t>Qui sommes-nous?</a:t>
            </a:r>
          </a:p>
          <a:p>
            <a:r>
              <a:rPr lang="fr-CA" sz="2800" dirty="0"/>
              <a:t>Les évaluations du rendement</a:t>
            </a:r>
          </a:p>
          <a:p>
            <a:r>
              <a:rPr lang="fr-CA" sz="2800" dirty="0"/>
              <a:t>Les résultats du sondage</a:t>
            </a:r>
          </a:p>
          <a:p>
            <a:r>
              <a:rPr lang="fr-CA" sz="2800" dirty="0"/>
              <a:t>L’élaboration d’un processus</a:t>
            </a:r>
          </a:p>
          <a:p>
            <a:r>
              <a:rPr lang="fr-CA" sz="2800" dirty="0"/>
              <a:t>Que contient la trousse d’outils?</a:t>
            </a:r>
          </a:p>
          <a:p>
            <a:r>
              <a:rPr lang="fr-CA" sz="2800" dirty="0"/>
              <a:t>Où puis-je l’obtenir?</a:t>
            </a:r>
          </a:p>
          <a:p>
            <a:endParaRPr lang="fr-CA" sz="2400" dirty="0"/>
          </a:p>
        </p:txBody>
      </p:sp>
    </p:spTree>
    <p:extLst>
      <p:ext uri="{BB962C8B-B14F-4D97-AF65-F5344CB8AC3E}">
        <p14:creationId xmlns:p14="http://schemas.microsoft.com/office/powerpoint/2010/main" val="156358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5427" y="16827"/>
            <a:ext cx="7181373" cy="777250"/>
          </a:xfrm>
        </p:spPr>
        <p:txBody>
          <a:bodyPr>
            <a:normAutofit/>
          </a:bodyPr>
          <a:lstStyle/>
          <a:p>
            <a:pPr algn="l"/>
            <a:r>
              <a:rPr lang="fr-CA" sz="3600" dirty="0">
                <a:solidFill>
                  <a:schemeClr val="bg1"/>
                </a:solidFill>
              </a:rPr>
              <a:t>Qui sommes-nous?</a:t>
            </a:r>
          </a:p>
        </p:txBody>
      </p:sp>
      <p:pic>
        <p:nvPicPr>
          <p:cNvPr id="8" name="Picture 7" descr="CAMA BIL COLOR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070" y="1757498"/>
            <a:ext cx="6571488" cy="1947672"/>
          </a:xfrm>
          <a:prstGeom prst="rect">
            <a:avLst/>
          </a:prstGeom>
        </p:spPr>
      </p:pic>
    </p:spTree>
    <p:extLst>
      <p:ext uri="{BB962C8B-B14F-4D97-AF65-F5344CB8AC3E}">
        <p14:creationId xmlns:p14="http://schemas.microsoft.com/office/powerpoint/2010/main" val="44537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5427" y="16827"/>
            <a:ext cx="7181373" cy="777250"/>
          </a:xfrm>
        </p:spPr>
        <p:txBody>
          <a:bodyPr>
            <a:normAutofit/>
          </a:bodyPr>
          <a:lstStyle/>
          <a:p>
            <a:pPr algn="l"/>
            <a:r>
              <a:rPr lang="fr-CA" sz="3600" dirty="0">
                <a:solidFill>
                  <a:schemeClr val="bg1"/>
                </a:solidFill>
              </a:rPr>
              <a:t>Les</a:t>
            </a:r>
            <a:r>
              <a:rPr lang="fr-CA" sz="3600" dirty="0">
                <a:solidFill>
                  <a:srgbClr val="FF0000"/>
                </a:solidFill>
              </a:rPr>
              <a:t> </a:t>
            </a:r>
            <a:r>
              <a:rPr lang="fr-CA" sz="3600" dirty="0">
                <a:solidFill>
                  <a:schemeClr val="bg1"/>
                </a:solidFill>
              </a:rPr>
              <a:t>évaluations du rendement</a:t>
            </a:r>
          </a:p>
        </p:txBody>
      </p:sp>
      <p:sp>
        <p:nvSpPr>
          <p:cNvPr id="3" name="Content Placeholder 2"/>
          <p:cNvSpPr>
            <a:spLocks noGrp="1"/>
          </p:cNvSpPr>
          <p:nvPr>
            <p:ph idx="1"/>
          </p:nvPr>
        </p:nvSpPr>
        <p:spPr>
          <a:xfrm>
            <a:off x="756918" y="1200151"/>
            <a:ext cx="7661701" cy="3394472"/>
          </a:xfrm>
        </p:spPr>
        <p:txBody>
          <a:bodyPr>
            <a:normAutofit/>
          </a:bodyPr>
          <a:lstStyle/>
          <a:p>
            <a:r>
              <a:rPr lang="fr-CA" sz="2800" dirty="0"/>
              <a:t>Une évaluation du rendement </a:t>
            </a:r>
            <a:r>
              <a:rPr lang="fr-CA" sz="2500" dirty="0"/>
              <a:t>:</a:t>
            </a:r>
          </a:p>
          <a:p>
            <a:pPr lvl="1">
              <a:buSzPct val="60000"/>
              <a:buFont typeface="Courier New"/>
              <a:buChar char="o"/>
            </a:pPr>
            <a:r>
              <a:rPr lang="fr-CA" sz="2400" dirty="0"/>
              <a:t>établit des buts et des attentes pour les employés,</a:t>
            </a:r>
            <a:endParaRPr lang="fr-CA" sz="2200" dirty="0"/>
          </a:p>
          <a:p>
            <a:pPr lvl="1">
              <a:buSzPct val="60000"/>
              <a:buFont typeface="Courier New"/>
              <a:buChar char="o"/>
            </a:pPr>
            <a:r>
              <a:rPr lang="fr-CA" sz="2400" dirty="0"/>
              <a:t>constitue le fondement même d’un système de gestion du rendement.</a:t>
            </a:r>
          </a:p>
          <a:p>
            <a:pPr lvl="1">
              <a:buSzPct val="60000"/>
              <a:buFont typeface="Courier New"/>
              <a:buChar char="o"/>
            </a:pPr>
            <a:r>
              <a:rPr lang="fr-FR" sz="2400" dirty="0"/>
              <a:t>Le conseil d’administration (en tant qu’employeur) est tenu de fournir au CAO une évaluation annuelle.</a:t>
            </a:r>
            <a:endParaRPr lang="fr-CA" sz="2400" dirty="0"/>
          </a:p>
          <a:p>
            <a:pPr lvl="1">
              <a:buSzPct val="60000"/>
              <a:buFont typeface="Courier New"/>
              <a:buChar char="o"/>
            </a:pPr>
            <a:endParaRPr lang="fr-CA" sz="2200" dirty="0"/>
          </a:p>
          <a:p>
            <a:endParaRPr lang="fr-CA" sz="2400" dirty="0"/>
          </a:p>
        </p:txBody>
      </p:sp>
    </p:spTree>
    <p:extLst>
      <p:ext uri="{BB962C8B-B14F-4D97-AF65-F5344CB8AC3E}">
        <p14:creationId xmlns:p14="http://schemas.microsoft.com/office/powerpoint/2010/main" val="240382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mshn245_h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336" y="267047"/>
            <a:ext cx="3650074" cy="4609406"/>
          </a:xfrm>
          <a:prstGeom prst="rect">
            <a:avLst/>
          </a:prstGeom>
        </p:spPr>
      </p:pic>
      <p:sp>
        <p:nvSpPr>
          <p:cNvPr id="3" name="TextBox 2"/>
          <p:cNvSpPr txBox="1"/>
          <p:nvPr/>
        </p:nvSpPr>
        <p:spPr>
          <a:xfrm>
            <a:off x="707259" y="1802926"/>
            <a:ext cx="2157239" cy="1569660"/>
          </a:xfrm>
          <a:prstGeom prst="rect">
            <a:avLst/>
          </a:prstGeom>
          <a:noFill/>
        </p:spPr>
        <p:txBody>
          <a:bodyPr wrap="square" rtlCol="0">
            <a:spAutoFit/>
          </a:bodyPr>
          <a:lstStyle/>
          <a:p>
            <a:r>
              <a:rPr lang="fr-CA" sz="1600" dirty="0"/>
              <a:t>« Êtes-vous ici parce que vous êtes censée avoir une évaluation du rendement? Moi, je suis ici parce que je dois en faire une. »</a:t>
            </a:r>
          </a:p>
        </p:txBody>
      </p:sp>
    </p:spTree>
    <p:extLst>
      <p:ext uri="{BB962C8B-B14F-4D97-AF65-F5344CB8AC3E}">
        <p14:creationId xmlns:p14="http://schemas.microsoft.com/office/powerpoint/2010/main" val="226047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5427" y="16827"/>
            <a:ext cx="7181373" cy="777250"/>
          </a:xfrm>
        </p:spPr>
        <p:txBody>
          <a:bodyPr>
            <a:normAutofit/>
          </a:bodyPr>
          <a:lstStyle/>
          <a:p>
            <a:pPr algn="l"/>
            <a:r>
              <a:rPr lang="fr-CA" sz="3600" dirty="0">
                <a:solidFill>
                  <a:schemeClr val="bg1"/>
                </a:solidFill>
              </a:rPr>
              <a:t>Les résultats du sondage</a:t>
            </a:r>
          </a:p>
        </p:txBody>
      </p:sp>
      <p:sp>
        <p:nvSpPr>
          <p:cNvPr id="5" name="Content Placeholder 2"/>
          <p:cNvSpPr txBox="1">
            <a:spLocks/>
          </p:cNvSpPr>
          <p:nvPr/>
        </p:nvSpPr>
        <p:spPr>
          <a:xfrm>
            <a:off x="634482" y="1200151"/>
            <a:ext cx="8070979" cy="339447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2700" dirty="0"/>
              <a:t>Le sondage a été mené à l’automne.</a:t>
            </a:r>
          </a:p>
          <a:p>
            <a:r>
              <a:rPr lang="fr-CA" sz="2700" dirty="0"/>
              <a:t>Une majorité avait déjà participé à un processus d’évaluation du rendement.</a:t>
            </a:r>
          </a:p>
          <a:p>
            <a:r>
              <a:rPr lang="fr-CA" sz="2700" dirty="0"/>
              <a:t>Beaucoup moins se sentaient bien préparés à un tel processus ou trouvaient que les conclusions correspondaient aux résultats réels.</a:t>
            </a:r>
          </a:p>
          <a:p>
            <a:r>
              <a:rPr lang="fr-CA" sz="2700" dirty="0"/>
              <a:t>Les deux parties ont exprimé en grande majorité le besoin d’un processus commun d’évaluation du rendement.</a:t>
            </a:r>
          </a:p>
          <a:p>
            <a:pPr marL="0" indent="0">
              <a:buNone/>
            </a:pPr>
            <a:endParaRPr lang="fr-CA" sz="2200" dirty="0"/>
          </a:p>
        </p:txBody>
      </p:sp>
    </p:spTree>
    <p:extLst>
      <p:ext uri="{BB962C8B-B14F-4D97-AF65-F5344CB8AC3E}">
        <p14:creationId xmlns:p14="http://schemas.microsoft.com/office/powerpoint/2010/main" val="417203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5427" y="16827"/>
            <a:ext cx="7181373" cy="777250"/>
          </a:xfrm>
        </p:spPr>
        <p:txBody>
          <a:bodyPr>
            <a:normAutofit fontScale="90000"/>
          </a:bodyPr>
          <a:lstStyle/>
          <a:p>
            <a:pPr algn="l"/>
            <a:r>
              <a:rPr lang="fr-CA" sz="3600" dirty="0">
                <a:solidFill>
                  <a:schemeClr val="bg1"/>
                </a:solidFill>
              </a:rPr>
              <a:t>L’élaboration du processus d’évaluation</a:t>
            </a:r>
          </a:p>
        </p:txBody>
      </p:sp>
      <p:sp>
        <p:nvSpPr>
          <p:cNvPr id="3" name="Content Placeholder 2"/>
          <p:cNvSpPr>
            <a:spLocks noGrp="1"/>
          </p:cNvSpPr>
          <p:nvPr>
            <p:ph idx="1"/>
          </p:nvPr>
        </p:nvSpPr>
        <p:spPr>
          <a:xfrm>
            <a:off x="643812" y="1200151"/>
            <a:ext cx="8042988" cy="3394472"/>
          </a:xfrm>
        </p:spPr>
        <p:txBody>
          <a:bodyPr>
            <a:normAutofit fontScale="92500"/>
          </a:bodyPr>
          <a:lstStyle/>
          <a:p>
            <a:r>
              <a:rPr lang="fr-CA" sz="2600" dirty="0"/>
              <a:t>Possibilité d’être utile aux membres de l’ACAM et d’améliorer la relation directeur général − représentants élus</a:t>
            </a:r>
          </a:p>
          <a:p>
            <a:r>
              <a:rPr lang="fr-CA" sz="2600" dirty="0"/>
              <a:t>Recherche sur les meilleures pratiques en 2014</a:t>
            </a:r>
          </a:p>
          <a:p>
            <a:r>
              <a:rPr lang="fr-CA" sz="2600" dirty="0"/>
              <a:t>Élaboration d’une trousse d’outils pour l’évaluation du rendement des DG</a:t>
            </a:r>
          </a:p>
          <a:p>
            <a:r>
              <a:rPr lang="fr-CA" sz="2600" dirty="0"/>
              <a:t>Projet pilote par des membres en 2015-2016; lancement pour tous les membres en 2016</a:t>
            </a:r>
          </a:p>
          <a:p>
            <a:r>
              <a:rPr lang="fr-CA" sz="2600" dirty="0"/>
              <a:t>Disposition à partager gratuitement avec les municipalités</a:t>
            </a:r>
          </a:p>
          <a:p>
            <a:endParaRPr lang="fr-CA" sz="2500" dirty="0"/>
          </a:p>
        </p:txBody>
      </p:sp>
    </p:spTree>
    <p:extLst>
      <p:ext uri="{BB962C8B-B14F-4D97-AF65-F5344CB8AC3E}">
        <p14:creationId xmlns:p14="http://schemas.microsoft.com/office/powerpoint/2010/main" val="266253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5427" y="16827"/>
            <a:ext cx="7181373" cy="777250"/>
          </a:xfrm>
        </p:spPr>
        <p:txBody>
          <a:bodyPr>
            <a:normAutofit/>
          </a:bodyPr>
          <a:lstStyle/>
          <a:p>
            <a:pPr algn="l"/>
            <a:r>
              <a:rPr lang="fr-CA" sz="3600" dirty="0">
                <a:solidFill>
                  <a:schemeClr val="bg1"/>
                </a:solidFill>
              </a:rPr>
              <a:t>Que contient la trousse d’outils?</a:t>
            </a:r>
          </a:p>
        </p:txBody>
      </p:sp>
      <p:pic>
        <p:nvPicPr>
          <p:cNvPr id="1026" name="Picture 2" descr="R:\my documents\CAMA\CAO Performance Evaluation Committee\Final Files from Graphic Designer\CAMACAM-CAOToolKitCover-FRE.jpg"/>
          <p:cNvPicPr>
            <a:picLocks noChangeAspect="1" noChangeArrowheads="1"/>
          </p:cNvPicPr>
          <p:nvPr/>
        </p:nvPicPr>
        <p:blipFill>
          <a:blip r:embed="rId4"/>
          <a:srcRect/>
          <a:stretch>
            <a:fillRect/>
          </a:stretch>
        </p:blipFill>
        <p:spPr bwMode="auto">
          <a:xfrm>
            <a:off x="709234" y="1058460"/>
            <a:ext cx="2903003" cy="3756827"/>
          </a:xfrm>
          <a:prstGeom prst="rect">
            <a:avLst/>
          </a:prstGeom>
          <a:noFill/>
        </p:spPr>
      </p:pic>
      <p:sp>
        <p:nvSpPr>
          <p:cNvPr id="3" name="Rectangle 2">
            <a:extLst>
              <a:ext uri="{FF2B5EF4-FFF2-40B4-BE49-F238E27FC236}">
                <a16:creationId xmlns:a16="http://schemas.microsoft.com/office/drawing/2014/main" id="{7AD5E14E-6F01-401A-8C74-55D1694CD980}"/>
              </a:ext>
            </a:extLst>
          </p:cNvPr>
          <p:cNvSpPr/>
          <p:nvPr/>
        </p:nvSpPr>
        <p:spPr>
          <a:xfrm>
            <a:off x="4114800" y="1367212"/>
            <a:ext cx="4572000" cy="3139321"/>
          </a:xfrm>
          <a:prstGeom prst="rect">
            <a:avLst/>
          </a:prstGeom>
        </p:spPr>
        <p:txBody>
          <a:bodyPr>
            <a:spAutoFit/>
          </a:bodyPr>
          <a:lstStyle/>
          <a:p>
            <a:r>
              <a:rPr lang="fr-FR" dirty="0"/>
              <a:t>« Au cours des négociations sur mon récent contrat de travail, j'ai inclus la trousse à outils d'évaluation de la CAMA en tant qu'étape obligatoire dans l'évaluation de ma performance annuelle. Mon maire et conseiller de l'équipe de négociation venait de rentrer de la FCM et avait lu la brochure de l'ACAM, de l'outil en fonction des informations fournies dans le document? «  </a:t>
            </a:r>
          </a:p>
          <a:p>
            <a:endParaRPr lang="fr-FR" dirty="0"/>
          </a:p>
          <a:p>
            <a:r>
              <a:rPr lang="fr-FR" dirty="0"/>
              <a:t> - Manitoba directeur général</a:t>
            </a:r>
            <a:endParaRPr lang="en-CA" dirty="0"/>
          </a:p>
        </p:txBody>
      </p:sp>
    </p:spTree>
    <p:extLst>
      <p:ext uri="{BB962C8B-B14F-4D97-AF65-F5344CB8AC3E}">
        <p14:creationId xmlns:p14="http://schemas.microsoft.com/office/powerpoint/2010/main" val="4238475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5427" y="16827"/>
            <a:ext cx="7181373" cy="777250"/>
          </a:xfrm>
        </p:spPr>
        <p:txBody>
          <a:bodyPr>
            <a:normAutofit/>
          </a:bodyPr>
          <a:lstStyle/>
          <a:p>
            <a:pPr algn="l"/>
            <a:r>
              <a:rPr lang="fr-CA" sz="3600" dirty="0">
                <a:solidFill>
                  <a:schemeClr val="bg1"/>
                </a:solidFill>
              </a:rPr>
              <a:t>1 – Volet du directeur général</a:t>
            </a:r>
          </a:p>
        </p:txBody>
      </p:sp>
      <p:pic>
        <p:nvPicPr>
          <p:cNvPr id="3" name="Picture 2">
            <a:extLst>
              <a:ext uri="{FF2B5EF4-FFF2-40B4-BE49-F238E27FC236}">
                <a16:creationId xmlns:a16="http://schemas.microsoft.com/office/drawing/2014/main" id="{A7902D79-E4DE-406C-9BB0-D00DCB0DA4C4}"/>
              </a:ext>
            </a:extLst>
          </p:cNvPr>
          <p:cNvPicPr>
            <a:picLocks noChangeAspect="1"/>
          </p:cNvPicPr>
          <p:nvPr/>
        </p:nvPicPr>
        <p:blipFill>
          <a:blip r:embed="rId4"/>
          <a:stretch>
            <a:fillRect/>
          </a:stretch>
        </p:blipFill>
        <p:spPr>
          <a:xfrm>
            <a:off x="2857777" y="844008"/>
            <a:ext cx="3428446" cy="4230849"/>
          </a:xfrm>
          <a:prstGeom prst="rect">
            <a:avLst/>
          </a:prstGeom>
        </p:spPr>
      </p:pic>
    </p:spTree>
    <p:extLst>
      <p:ext uri="{BB962C8B-B14F-4D97-AF65-F5344CB8AC3E}">
        <p14:creationId xmlns:p14="http://schemas.microsoft.com/office/powerpoint/2010/main" val="3296489273"/>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368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368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1697</TotalTime>
  <Words>744</Words>
  <Application>Microsoft Office PowerPoint</Application>
  <PresentationFormat>On-screen Show (16:9)</PresentationFormat>
  <Paragraphs>192</Paragraphs>
  <Slides>13</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Courier New</vt:lpstr>
      <vt:lpstr>Office Theme</vt:lpstr>
      <vt:lpstr>1_Office Theme</vt:lpstr>
      <vt:lpstr>Trousse d’évaluation du rendement des directeurs généraux</vt:lpstr>
      <vt:lpstr>Ordre du jour</vt:lpstr>
      <vt:lpstr>Qui sommes-nous?</vt:lpstr>
      <vt:lpstr>Les évaluations du rendement</vt:lpstr>
      <vt:lpstr>PowerPoint Presentation</vt:lpstr>
      <vt:lpstr>Les résultats du sondage</vt:lpstr>
      <vt:lpstr>L’élaboration du processus d’évaluation</vt:lpstr>
      <vt:lpstr>Que contient la trousse d’outils?</vt:lpstr>
      <vt:lpstr>1 – Volet du directeur général</vt:lpstr>
      <vt:lpstr>2 – Volet du maire et des conseillers</vt:lpstr>
      <vt:lpstr>3 – Discussion et examen final</vt:lpstr>
      <vt:lpstr>PowerPoint Presentation</vt:lpstr>
      <vt:lpstr>Où puis-je obtenir la trousse?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Goodine, Jennifer</cp:lastModifiedBy>
  <cp:revision>95</cp:revision>
  <cp:lastPrinted>2017-06-08T18:42:34Z</cp:lastPrinted>
  <dcterms:created xsi:type="dcterms:W3CDTF">2010-04-12T23:12:02Z</dcterms:created>
  <dcterms:modified xsi:type="dcterms:W3CDTF">2019-09-25T12:14:30Z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