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67" r:id="rId17"/>
    <p:sldId id="294" r:id="rId18"/>
    <p:sldId id="273" r:id="rId19"/>
    <p:sldId id="279" r:id="rId20"/>
    <p:sldId id="274" r:id="rId21"/>
    <p:sldId id="277" r:id="rId22"/>
    <p:sldId id="278" r:id="rId23"/>
    <p:sldId id="275" r:id="rId24"/>
    <p:sldId id="276" r:id="rId25"/>
    <p:sldId id="295" r:id="rId26"/>
    <p:sldId id="296" r:id="rId27"/>
    <p:sldId id="281" r:id="rId28"/>
    <p:sldId id="282" r:id="rId29"/>
    <p:sldId id="285" r:id="rId30"/>
    <p:sldId id="286" r:id="rId31"/>
    <p:sldId id="287" r:id="rId32"/>
    <p:sldId id="292" r:id="rId33"/>
    <p:sldId id="293" r:id="rId34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45" autoAdjust="0"/>
    <p:restoredTop sz="94637" autoAdjust="0"/>
  </p:normalViewPr>
  <p:slideViewPr>
    <p:cSldViewPr snapToGrid="0">
      <p:cViewPr varScale="1">
        <p:scale>
          <a:sx n="39" d="100"/>
          <a:sy n="39" d="100"/>
        </p:scale>
        <p:origin x="184" y="816"/>
      </p:cViewPr>
      <p:guideLst/>
    </p:cSldViewPr>
  </p:slideViewPr>
  <p:outlineViewPr>
    <p:cViewPr>
      <p:scale>
        <a:sx n="33" d="100"/>
        <a:sy n="33" d="100"/>
      </p:scale>
      <p:origin x="0" y="-2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200">
        <a:latin typeface="+mn-lt"/>
        <a:ea typeface="+mn-ea"/>
        <a:cs typeface="+mn-cs"/>
        <a:sym typeface="Calibri"/>
      </a:defRPr>
    </a:lvl1pPr>
    <a:lvl2pPr indent="228600" defTabSz="1828800" latinLnBrk="0">
      <a:defRPr sz="2200">
        <a:latin typeface="+mn-lt"/>
        <a:ea typeface="+mn-ea"/>
        <a:cs typeface="+mn-cs"/>
        <a:sym typeface="Calibri"/>
      </a:defRPr>
    </a:lvl2pPr>
    <a:lvl3pPr indent="457200" defTabSz="1828800" latinLnBrk="0">
      <a:defRPr sz="2200">
        <a:latin typeface="+mn-lt"/>
        <a:ea typeface="+mn-ea"/>
        <a:cs typeface="+mn-cs"/>
        <a:sym typeface="Calibri"/>
      </a:defRPr>
    </a:lvl3pPr>
    <a:lvl4pPr indent="685800" defTabSz="1828800" latinLnBrk="0">
      <a:defRPr sz="2200">
        <a:latin typeface="+mn-lt"/>
        <a:ea typeface="+mn-ea"/>
        <a:cs typeface="+mn-cs"/>
        <a:sym typeface="Calibri"/>
      </a:defRPr>
    </a:lvl4pPr>
    <a:lvl5pPr indent="914400" defTabSz="1828800" latinLnBrk="0">
      <a:defRPr sz="2200">
        <a:latin typeface="+mn-lt"/>
        <a:ea typeface="+mn-ea"/>
        <a:cs typeface="+mn-cs"/>
        <a:sym typeface="Calibri"/>
      </a:defRPr>
    </a:lvl5pPr>
    <a:lvl6pPr indent="1143000" defTabSz="1828800" latinLnBrk="0">
      <a:defRPr sz="2200">
        <a:latin typeface="+mn-lt"/>
        <a:ea typeface="+mn-ea"/>
        <a:cs typeface="+mn-cs"/>
        <a:sym typeface="Calibri"/>
      </a:defRPr>
    </a:lvl6pPr>
    <a:lvl7pPr indent="1371600" defTabSz="1828800" latinLnBrk="0">
      <a:defRPr sz="2200">
        <a:latin typeface="+mn-lt"/>
        <a:ea typeface="+mn-ea"/>
        <a:cs typeface="+mn-cs"/>
        <a:sym typeface="Calibri"/>
      </a:defRPr>
    </a:lvl7pPr>
    <a:lvl8pPr indent="1600200" defTabSz="1828800" latinLnBrk="0">
      <a:defRPr sz="2200">
        <a:latin typeface="+mn-lt"/>
        <a:ea typeface="+mn-ea"/>
        <a:cs typeface="+mn-cs"/>
        <a:sym typeface="Calibri"/>
      </a:defRPr>
    </a:lvl8pPr>
    <a:lvl9pPr indent="1828800" defTabSz="1828800" latinLnBrk="0">
      <a:defRPr sz="2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364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462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295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77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3047999" y="1714495"/>
            <a:ext cx="18288002" cy="6858012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68576" tIns="68576" rIns="68576" bIns="68576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13" name="Oval 5"/>
          <p:cNvSpPr/>
          <p:nvPr/>
        </p:nvSpPr>
        <p:spPr>
          <a:xfrm>
            <a:off x="3047994" y="1714498"/>
            <a:ext cx="18288007" cy="685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8576" tIns="68576" rIns="68576" bIns="68576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3733798" y="9154704"/>
            <a:ext cx="11658604" cy="2194565"/>
          </a:xfrm>
          <a:prstGeom prst="rect">
            <a:avLst/>
          </a:prstGeom>
        </p:spPr>
        <p:txBody>
          <a:bodyPr/>
          <a:lstStyle>
            <a:lvl1pPr algn="r">
              <a:defRPr spc="391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963900" y="9154704"/>
            <a:ext cx="4800602" cy="2194565"/>
          </a:xfrm>
          <a:prstGeom prst="rect">
            <a:avLst/>
          </a:prstGeom>
        </p:spPr>
        <p:txBody>
          <a:bodyPr lIns="68576" tIns="68576" rIns="68576" bIns="68576" anchor="ctr"/>
          <a:lstStyle>
            <a:lvl1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traight Connector 7"/>
          <p:cNvSpPr/>
          <p:nvPr/>
        </p:nvSpPr>
        <p:spPr>
          <a:xfrm flipV="1">
            <a:off x="15628265" y="9610655"/>
            <a:ext cx="5" cy="1371606"/>
          </a:xfrm>
          <a:prstGeom prst="line">
            <a:avLst/>
          </a:prstGeom>
          <a:ln w="12700">
            <a:solidFill>
              <a:srgbClr val="1482AC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6011" y="4316958"/>
            <a:ext cx="15363833" cy="3264255"/>
          </a:xfrm>
          <a:prstGeom prst="rect">
            <a:avLst/>
          </a:prstGeom>
        </p:spPr>
        <p:txBody>
          <a:bodyPr/>
          <a:lstStyle>
            <a:lvl1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2" name="Screen Shot 2019-07-09 at 3.51.20 PM.png" descr="Screen Shot 2019-07-09 at 3.51.20 PM.png"/>
          <p:cNvPicPr>
            <a:picLocks noChangeAspect="1"/>
          </p:cNvPicPr>
          <p:nvPr/>
        </p:nvPicPr>
        <p:blipFill>
          <a:blip r:embed="rId2">
            <a:alphaModFix amt="99636"/>
          </a:blip>
          <a:srcRect r="1"/>
          <a:stretch>
            <a:fillRect/>
          </a:stretch>
        </p:blipFill>
        <p:spPr>
          <a:xfrm>
            <a:off x="-23418" y="173045"/>
            <a:ext cx="24430833" cy="2590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8953" y="7075"/>
                </a:moveTo>
                <a:cubicBezTo>
                  <a:pt x="8959" y="7089"/>
                  <a:pt x="8965" y="7126"/>
                  <a:pt x="8969" y="7181"/>
                </a:cubicBezTo>
                <a:cubicBezTo>
                  <a:pt x="8972" y="7220"/>
                  <a:pt x="8969" y="7260"/>
                  <a:pt x="8969" y="7300"/>
                </a:cubicBezTo>
                <a:cubicBezTo>
                  <a:pt x="8978" y="7296"/>
                  <a:pt x="8986" y="7318"/>
                  <a:pt x="8991" y="7393"/>
                </a:cubicBezTo>
                <a:cubicBezTo>
                  <a:pt x="8993" y="7432"/>
                  <a:pt x="8991" y="7472"/>
                  <a:pt x="8991" y="7512"/>
                </a:cubicBezTo>
                <a:cubicBezTo>
                  <a:pt x="9000" y="7508"/>
                  <a:pt x="9009" y="7533"/>
                  <a:pt x="9014" y="7608"/>
                </a:cubicBezTo>
                <a:cubicBezTo>
                  <a:pt x="9021" y="7719"/>
                  <a:pt x="9018" y="7858"/>
                  <a:pt x="9006" y="7926"/>
                </a:cubicBezTo>
                <a:cubicBezTo>
                  <a:pt x="9001" y="7955"/>
                  <a:pt x="8995" y="7958"/>
                  <a:pt x="8990" y="7952"/>
                </a:cubicBezTo>
                <a:cubicBezTo>
                  <a:pt x="8989" y="7993"/>
                  <a:pt x="8991" y="8043"/>
                  <a:pt x="8988" y="8078"/>
                </a:cubicBezTo>
                <a:cubicBezTo>
                  <a:pt x="8988" y="8146"/>
                  <a:pt x="8989" y="8207"/>
                  <a:pt x="8988" y="8277"/>
                </a:cubicBezTo>
                <a:cubicBezTo>
                  <a:pt x="8976" y="8686"/>
                  <a:pt x="8951" y="8896"/>
                  <a:pt x="8920" y="8929"/>
                </a:cubicBezTo>
                <a:cubicBezTo>
                  <a:pt x="8918" y="8947"/>
                  <a:pt x="8918" y="8971"/>
                  <a:pt x="8916" y="8985"/>
                </a:cubicBezTo>
                <a:cubicBezTo>
                  <a:pt x="8909" y="9024"/>
                  <a:pt x="8902" y="9026"/>
                  <a:pt x="8895" y="9005"/>
                </a:cubicBezTo>
                <a:cubicBezTo>
                  <a:pt x="8890" y="9000"/>
                  <a:pt x="8879" y="8906"/>
                  <a:pt x="8873" y="8872"/>
                </a:cubicBezTo>
                <a:cubicBezTo>
                  <a:pt x="8864" y="8851"/>
                  <a:pt x="8856" y="8836"/>
                  <a:pt x="8841" y="8760"/>
                </a:cubicBezTo>
                <a:cubicBezTo>
                  <a:pt x="8787" y="8493"/>
                  <a:pt x="8771" y="8320"/>
                  <a:pt x="8788" y="7946"/>
                </a:cubicBezTo>
                <a:cubicBezTo>
                  <a:pt x="8781" y="7940"/>
                  <a:pt x="8774" y="7921"/>
                  <a:pt x="8770" y="7856"/>
                </a:cubicBezTo>
                <a:cubicBezTo>
                  <a:pt x="8762" y="7746"/>
                  <a:pt x="8765" y="7600"/>
                  <a:pt x="8777" y="7532"/>
                </a:cubicBezTo>
                <a:cubicBezTo>
                  <a:pt x="8783" y="7498"/>
                  <a:pt x="8790" y="7485"/>
                  <a:pt x="8796" y="7499"/>
                </a:cubicBezTo>
                <a:cubicBezTo>
                  <a:pt x="8802" y="7511"/>
                  <a:pt x="8806" y="7549"/>
                  <a:pt x="8810" y="7595"/>
                </a:cubicBezTo>
                <a:cubicBezTo>
                  <a:pt x="8810" y="7587"/>
                  <a:pt x="8810" y="7583"/>
                  <a:pt x="8811" y="7575"/>
                </a:cubicBezTo>
                <a:cubicBezTo>
                  <a:pt x="8811" y="7568"/>
                  <a:pt x="8812" y="7569"/>
                  <a:pt x="8812" y="7562"/>
                </a:cubicBezTo>
                <a:cubicBezTo>
                  <a:pt x="8813" y="7544"/>
                  <a:pt x="8814" y="7530"/>
                  <a:pt x="8816" y="7506"/>
                </a:cubicBezTo>
                <a:cubicBezTo>
                  <a:pt x="8829" y="7315"/>
                  <a:pt x="8840" y="7241"/>
                  <a:pt x="8849" y="7204"/>
                </a:cubicBezTo>
                <a:cubicBezTo>
                  <a:pt x="8853" y="7185"/>
                  <a:pt x="8859" y="7177"/>
                  <a:pt x="8863" y="7168"/>
                </a:cubicBezTo>
                <a:cubicBezTo>
                  <a:pt x="8864" y="7167"/>
                  <a:pt x="8864" y="7168"/>
                  <a:pt x="8864" y="7168"/>
                </a:cubicBezTo>
                <a:cubicBezTo>
                  <a:pt x="8875" y="7141"/>
                  <a:pt x="8885" y="7115"/>
                  <a:pt x="8898" y="7145"/>
                </a:cubicBezTo>
                <a:cubicBezTo>
                  <a:pt x="8902" y="7153"/>
                  <a:pt x="8905" y="7168"/>
                  <a:pt x="8908" y="7181"/>
                </a:cubicBezTo>
                <a:cubicBezTo>
                  <a:pt x="8909" y="7183"/>
                  <a:pt x="8909" y="7179"/>
                  <a:pt x="8910" y="7181"/>
                </a:cubicBezTo>
                <a:cubicBezTo>
                  <a:pt x="8912" y="7187"/>
                  <a:pt x="8912" y="7198"/>
                  <a:pt x="8915" y="7204"/>
                </a:cubicBezTo>
                <a:cubicBezTo>
                  <a:pt x="8918" y="7219"/>
                  <a:pt x="8922" y="7230"/>
                  <a:pt x="8925" y="7244"/>
                </a:cubicBezTo>
                <a:cubicBezTo>
                  <a:pt x="8927" y="7190"/>
                  <a:pt x="8929" y="7137"/>
                  <a:pt x="8934" y="7105"/>
                </a:cubicBezTo>
                <a:cubicBezTo>
                  <a:pt x="8940" y="7071"/>
                  <a:pt x="8947" y="7061"/>
                  <a:pt x="8953" y="7075"/>
                </a:cubicBezTo>
                <a:close/>
                <a:moveTo>
                  <a:pt x="7556" y="12708"/>
                </a:moveTo>
                <a:cubicBezTo>
                  <a:pt x="7576" y="12708"/>
                  <a:pt x="7592" y="12771"/>
                  <a:pt x="7607" y="12857"/>
                </a:cubicBezTo>
                <a:cubicBezTo>
                  <a:pt x="7608" y="12848"/>
                  <a:pt x="7608" y="12835"/>
                  <a:pt x="7610" y="12827"/>
                </a:cubicBezTo>
                <a:cubicBezTo>
                  <a:pt x="7621" y="12759"/>
                  <a:pt x="7637" y="12786"/>
                  <a:pt x="7644" y="12896"/>
                </a:cubicBezTo>
                <a:cubicBezTo>
                  <a:pt x="7650" y="12991"/>
                  <a:pt x="7648" y="13109"/>
                  <a:pt x="7640" y="13184"/>
                </a:cubicBezTo>
                <a:cubicBezTo>
                  <a:pt x="7663" y="13544"/>
                  <a:pt x="7666" y="14023"/>
                  <a:pt x="7630" y="14362"/>
                </a:cubicBezTo>
                <a:cubicBezTo>
                  <a:pt x="7615" y="14502"/>
                  <a:pt x="7582" y="14611"/>
                  <a:pt x="7556" y="14611"/>
                </a:cubicBezTo>
                <a:cubicBezTo>
                  <a:pt x="7496" y="14611"/>
                  <a:pt x="7455" y="14228"/>
                  <a:pt x="7455" y="13661"/>
                </a:cubicBezTo>
                <a:cubicBezTo>
                  <a:pt x="7455" y="13654"/>
                  <a:pt x="7455" y="13648"/>
                  <a:pt x="7455" y="13641"/>
                </a:cubicBezTo>
                <a:cubicBezTo>
                  <a:pt x="7451" y="13622"/>
                  <a:pt x="7447" y="13607"/>
                  <a:pt x="7445" y="13572"/>
                </a:cubicBezTo>
                <a:cubicBezTo>
                  <a:pt x="7438" y="13462"/>
                  <a:pt x="7441" y="13315"/>
                  <a:pt x="7452" y="13247"/>
                </a:cubicBezTo>
                <a:cubicBezTo>
                  <a:pt x="7456" y="13226"/>
                  <a:pt x="7460" y="13229"/>
                  <a:pt x="7464" y="13227"/>
                </a:cubicBezTo>
                <a:cubicBezTo>
                  <a:pt x="7465" y="13202"/>
                  <a:pt x="7469" y="13195"/>
                  <a:pt x="7470" y="13171"/>
                </a:cubicBezTo>
                <a:cubicBezTo>
                  <a:pt x="7469" y="13162"/>
                  <a:pt x="7468" y="13161"/>
                  <a:pt x="7468" y="13151"/>
                </a:cubicBezTo>
                <a:cubicBezTo>
                  <a:pt x="7460" y="13041"/>
                  <a:pt x="7463" y="12895"/>
                  <a:pt x="7475" y="12827"/>
                </a:cubicBezTo>
                <a:cubicBezTo>
                  <a:pt x="7483" y="12778"/>
                  <a:pt x="7493" y="12792"/>
                  <a:pt x="7501" y="12840"/>
                </a:cubicBezTo>
                <a:cubicBezTo>
                  <a:pt x="7516" y="12754"/>
                  <a:pt x="7535" y="12708"/>
                  <a:pt x="7556" y="12708"/>
                </a:cubicBezTo>
                <a:close/>
                <a:moveTo>
                  <a:pt x="19061" y="16858"/>
                </a:moveTo>
                <a:cubicBezTo>
                  <a:pt x="19071" y="16866"/>
                  <a:pt x="19081" y="16889"/>
                  <a:pt x="19090" y="16924"/>
                </a:cubicBezTo>
                <a:cubicBezTo>
                  <a:pt x="19109" y="16995"/>
                  <a:pt x="19128" y="17096"/>
                  <a:pt x="19145" y="17225"/>
                </a:cubicBezTo>
                <a:cubicBezTo>
                  <a:pt x="19162" y="17353"/>
                  <a:pt x="19178" y="17502"/>
                  <a:pt x="19192" y="17669"/>
                </a:cubicBezTo>
                <a:cubicBezTo>
                  <a:pt x="19219" y="18001"/>
                  <a:pt x="19237" y="18392"/>
                  <a:pt x="19240" y="18767"/>
                </a:cubicBezTo>
                <a:cubicBezTo>
                  <a:pt x="19245" y="19308"/>
                  <a:pt x="19230" y="19547"/>
                  <a:pt x="19160" y="20088"/>
                </a:cubicBezTo>
                <a:cubicBezTo>
                  <a:pt x="19154" y="20135"/>
                  <a:pt x="19149" y="20163"/>
                  <a:pt x="19142" y="20207"/>
                </a:cubicBezTo>
                <a:cubicBezTo>
                  <a:pt x="19151" y="20210"/>
                  <a:pt x="19158" y="20237"/>
                  <a:pt x="19162" y="20306"/>
                </a:cubicBezTo>
                <a:cubicBezTo>
                  <a:pt x="19170" y="20416"/>
                  <a:pt x="19167" y="20566"/>
                  <a:pt x="19155" y="20634"/>
                </a:cubicBezTo>
                <a:cubicBezTo>
                  <a:pt x="19143" y="20702"/>
                  <a:pt x="19128" y="20668"/>
                  <a:pt x="19121" y="20558"/>
                </a:cubicBezTo>
                <a:cubicBezTo>
                  <a:pt x="19117" y="20503"/>
                  <a:pt x="19116" y="20441"/>
                  <a:pt x="19117" y="20382"/>
                </a:cubicBezTo>
                <a:cubicBezTo>
                  <a:pt x="19085" y="20588"/>
                  <a:pt x="19054" y="20749"/>
                  <a:pt x="19042" y="20746"/>
                </a:cubicBezTo>
                <a:cubicBezTo>
                  <a:pt x="19027" y="20742"/>
                  <a:pt x="19012" y="20712"/>
                  <a:pt x="18998" y="20670"/>
                </a:cubicBezTo>
                <a:cubicBezTo>
                  <a:pt x="18981" y="20618"/>
                  <a:pt x="18965" y="20529"/>
                  <a:pt x="18950" y="20432"/>
                </a:cubicBezTo>
                <a:cubicBezTo>
                  <a:pt x="18927" y="20289"/>
                  <a:pt x="18907" y="20118"/>
                  <a:pt x="18891" y="19906"/>
                </a:cubicBezTo>
                <a:cubicBezTo>
                  <a:pt x="18856" y="19432"/>
                  <a:pt x="18840" y="18839"/>
                  <a:pt x="18860" y="18334"/>
                </a:cubicBezTo>
                <a:cubicBezTo>
                  <a:pt x="18871" y="18059"/>
                  <a:pt x="18875" y="17783"/>
                  <a:pt x="18869" y="17721"/>
                </a:cubicBezTo>
                <a:cubicBezTo>
                  <a:pt x="18862" y="17659"/>
                  <a:pt x="18897" y="17409"/>
                  <a:pt x="18947" y="17169"/>
                </a:cubicBezTo>
                <a:cubicBezTo>
                  <a:pt x="18980" y="17009"/>
                  <a:pt x="19007" y="16914"/>
                  <a:pt x="19030" y="16874"/>
                </a:cubicBezTo>
                <a:cubicBezTo>
                  <a:pt x="19041" y="16855"/>
                  <a:pt x="19051" y="16849"/>
                  <a:pt x="19061" y="1685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76011" y="555373"/>
            <a:ext cx="15363835" cy="3659989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10600" cap="none" spc="-294">
                <a:ln w="3175" cap="flat">
                  <a:solidFill>
                    <a:srgbClr val="0096FF"/>
                  </a:solidFill>
                  <a:prstDash val="solid"/>
                  <a:round/>
                </a:ln>
                <a:solidFill>
                  <a:srgbClr val="0096FF"/>
                </a:solidFill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1_Demo, Video etc. &quot;special&quot; slid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3505198" y="1714500"/>
            <a:ext cx="14086424" cy="2285245"/>
          </a:xfrm>
          <a:prstGeom prst="rect">
            <a:avLst/>
          </a:prstGeom>
        </p:spPr>
        <p:txBody>
          <a:bodyPr lIns="0" tIns="0" rIns="0" bIns="0"/>
          <a:lstStyle>
            <a:lvl1pPr defTabSz="1828724">
              <a:lnSpc>
                <a:spcPct val="90000"/>
              </a:lnSpc>
              <a:defRPr sz="10600" cap="none" spc="-294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85910" y="8231981"/>
            <a:ext cx="14086420" cy="3264254"/>
          </a:xfrm>
          <a:prstGeom prst="rect">
            <a:avLst/>
          </a:prstGeom>
        </p:spPr>
        <p:txBody>
          <a:bodyPr/>
          <a:lstStyle>
            <a:lvl1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3809998" y="2059782"/>
            <a:ext cx="16764003" cy="1772051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93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09998" y="3831826"/>
            <a:ext cx="16764003" cy="5888046"/>
          </a:xfrm>
          <a:prstGeom prst="rect">
            <a:avLst/>
          </a:prstGeom>
        </p:spPr>
        <p:txBody>
          <a:bodyPr/>
          <a:lstStyle>
            <a:lvl1pPr marL="744139" indent="-744139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3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1367967" indent="-850444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775618" indent="-861219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2124070" indent="-865184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446334" indent="-841371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29098" y="5529262"/>
            <a:ext cx="16764003" cy="5888045"/>
          </a:xfrm>
          <a:prstGeom prst="rect">
            <a:avLst/>
          </a:prstGeom>
        </p:spPr>
        <p:txBody>
          <a:bodyPr/>
          <a:lstStyle>
            <a:lvl1pPr marL="744139" indent="-744139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3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1367967" indent="-850444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775618" indent="-861219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2124070" indent="-865184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446334" indent="-841371" defTabSz="1828724">
              <a:lnSpc>
                <a:spcPct val="90000"/>
              </a:lnSpc>
              <a:spcBef>
                <a:spcPts val="1400"/>
              </a:spcBef>
              <a:buSzPct val="100000"/>
              <a:buBlip>
                <a:blip r:embed="rId4"/>
              </a:buBlip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3524248" y="2040731"/>
            <a:ext cx="16764003" cy="1774034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93">
                <a:ln w="3175" cap="flat">
                  <a:solidFill>
                    <a:srgbClr val="0096FF"/>
                  </a:solidFill>
                  <a:prstDash val="solid"/>
                  <a:round/>
                </a:ln>
                <a:solidFill>
                  <a:srgbClr val="0096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3809998" y="2059781"/>
            <a:ext cx="16764003" cy="1772051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93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09998" y="3831826"/>
            <a:ext cx="8229602" cy="5766479"/>
          </a:xfrm>
          <a:prstGeom prst="rect">
            <a:avLst/>
          </a:prstGeom>
        </p:spPr>
        <p:txBody>
          <a:bodyPr/>
          <a:lstStyle>
            <a:lvl1pPr marL="631383" indent="-631383" defTabSz="1828724">
              <a:lnSpc>
                <a:spcPct val="90000"/>
              </a:lnSpc>
              <a:spcBef>
                <a:spcPts val="1200"/>
              </a:spcBef>
              <a:buSzPct val="100000"/>
              <a:buBlip>
                <a:blip r:embed="rId3"/>
              </a:buBlip>
              <a:defRPr sz="52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1052995" indent="-705079" defTabSz="1828724">
              <a:lnSpc>
                <a:spcPct val="90000"/>
              </a:lnSpc>
              <a:spcBef>
                <a:spcPts val="1200"/>
              </a:spcBef>
              <a:buSzPct val="100000"/>
              <a:buBlip>
                <a:blip r:embed="rId4"/>
              </a:buBlip>
              <a:defRPr sz="52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415197" indent="-749794" defTabSz="1828724">
              <a:lnSpc>
                <a:spcPct val="90000"/>
              </a:lnSpc>
              <a:spcBef>
                <a:spcPts val="1200"/>
              </a:spcBef>
              <a:buSzPct val="100000"/>
              <a:buBlip>
                <a:blip r:embed="rId4"/>
              </a:buBlip>
              <a:defRPr sz="52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44854" indent="-791069" defTabSz="1828724">
              <a:lnSpc>
                <a:spcPct val="90000"/>
              </a:lnSpc>
              <a:spcBef>
                <a:spcPts val="1200"/>
              </a:spcBef>
              <a:buSzPct val="100000"/>
              <a:buBlip>
                <a:blip r:embed="rId4"/>
              </a:buBlip>
              <a:defRPr sz="52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045730" indent="-810178" defTabSz="1828724">
              <a:lnSpc>
                <a:spcPct val="90000"/>
              </a:lnSpc>
              <a:spcBef>
                <a:spcPts val="1200"/>
              </a:spcBef>
              <a:buSzPct val="100000"/>
              <a:buBlip>
                <a:blip r:embed="rId4"/>
              </a:buBlip>
              <a:defRPr sz="52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3809998" y="2059781"/>
            <a:ext cx="16764003" cy="1422172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93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09998" y="3481947"/>
            <a:ext cx="8229602" cy="1388633"/>
          </a:xfrm>
          <a:prstGeom prst="rect">
            <a:avLst/>
          </a:prstGeom>
        </p:spPr>
        <p:txBody>
          <a:bodyPr anchor="b"/>
          <a:lstStyle>
            <a:lvl1pPr defTabSz="1828724">
              <a:lnSpc>
                <a:spcPct val="90000"/>
              </a:lnSpc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defTabSz="1828724">
              <a:lnSpc>
                <a:spcPct val="90000"/>
              </a:lnSpc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defTabSz="1828724">
              <a:lnSpc>
                <a:spcPct val="90000"/>
              </a:lnSpc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defTabSz="1828724">
              <a:lnSpc>
                <a:spcPct val="90000"/>
              </a:lnSpc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defTabSz="1828724">
              <a:lnSpc>
                <a:spcPct val="90000"/>
              </a:lnSpc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3809998" y="2059782"/>
            <a:ext cx="16764003" cy="2055021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93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WALKIN - Prints in GRAYS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2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3809998" y="2059781"/>
            <a:ext cx="16764003" cy="1772051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93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09998" y="3831826"/>
            <a:ext cx="16764003" cy="5872660"/>
          </a:xfrm>
          <a:prstGeom prst="rect">
            <a:avLst/>
          </a:prstGeom>
        </p:spPr>
        <p:txBody>
          <a:bodyPr/>
          <a:lstStyle>
            <a:lvl1pPr marL="744139" indent="-744139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1367967" indent="-850444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775618" indent="-861219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2124070" indent="-865184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446334" indent="-841371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84189" y="5143500"/>
            <a:ext cx="14580115" cy="6035041"/>
          </a:xfrm>
          <a:prstGeom prst="rect">
            <a:avLst/>
          </a:prstGeom>
        </p:spPr>
        <p:txBody>
          <a:bodyPr lIns="68576" tIns="68576" rIns="68576" bIns="68576"/>
          <a:lstStyle>
            <a:lvl1pPr marL="174563" indent="-174563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 "/>
              <a:defRPr sz="4200" b="0">
                <a:latin typeface="Tw Cen MT"/>
                <a:ea typeface="Tw Cen MT"/>
                <a:cs typeface="Tw Cen MT"/>
                <a:sym typeface="Tw Cen MT"/>
              </a:defRPr>
            </a:lvl1pPr>
            <a:lvl2pPr marL="448052" indent="-32003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2pPr>
            <a:lvl3pPr marL="722373" indent="-41147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3pPr>
            <a:lvl4pPr marL="868677" indent="-41147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4pPr>
            <a:lvl5pPr marL="1051557" indent="-41147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3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3809998" y="2059781"/>
            <a:ext cx="16764003" cy="1772051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93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09998" y="3831826"/>
            <a:ext cx="16764003" cy="5872660"/>
          </a:xfrm>
          <a:prstGeom prst="rect">
            <a:avLst/>
          </a:prstGeom>
        </p:spPr>
        <p:txBody>
          <a:bodyPr/>
          <a:lstStyle>
            <a:lvl1pPr marL="744139" indent="-744139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1367967" indent="-850444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775618" indent="-861219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2124070" indent="-865184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446334" indent="-841371" defTabSz="1828724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70000"/>
              <a:buChar char="●"/>
              <a:defRPr sz="6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2_Demo, Video etc. &quot;special&quot; slid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3505198" y="1714500"/>
            <a:ext cx="14086424" cy="2285245"/>
          </a:xfrm>
          <a:prstGeom prst="rect">
            <a:avLst/>
          </a:prstGeom>
        </p:spPr>
        <p:txBody>
          <a:bodyPr lIns="0" tIns="0" rIns="0" bIns="0"/>
          <a:lstStyle>
            <a:lvl1pPr defTabSz="1828724">
              <a:lnSpc>
                <a:spcPct val="90000"/>
              </a:lnSpc>
              <a:defRPr sz="10600" cap="none" spc="-294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B70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85910" y="8231981"/>
            <a:ext cx="14086420" cy="3264254"/>
          </a:xfrm>
          <a:prstGeom prst="rect">
            <a:avLst/>
          </a:prstGeom>
        </p:spPr>
        <p:txBody>
          <a:bodyPr/>
          <a:lstStyle>
            <a:lvl1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defTabSz="1828724">
              <a:lnSpc>
                <a:spcPct val="90000"/>
              </a:lnSpc>
              <a:spcBef>
                <a:spcPts val="0"/>
              </a:spcBef>
              <a:defRPr sz="6000"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2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10x7_blank.jpg" descr="10x7_bl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1714499"/>
            <a:ext cx="18288002" cy="1028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sfdc_radian6_reversed_rgb.png" descr="sfdc_radian6_reversed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7746204"/>
            <a:ext cx="7051680" cy="163116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Use for slides with Software Co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white rectangle.png" descr="white rectangle.png"/>
          <p:cNvPicPr>
            <a:picLocks noChangeAspect="1"/>
          </p:cNvPicPr>
          <p:nvPr/>
        </p:nvPicPr>
        <p:blipFill>
          <a:blip r:embed="rId3"/>
          <a:srcRect b="10451"/>
          <a:stretch>
            <a:fillRect/>
          </a:stretch>
        </p:blipFill>
        <p:spPr>
          <a:xfrm>
            <a:off x="3047999" y="3664056"/>
            <a:ext cx="18288002" cy="833744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3809998" y="2059782"/>
            <a:ext cx="16764003" cy="2512225"/>
          </a:xfrm>
          <a:prstGeom prst="rect">
            <a:avLst/>
          </a:prstGeom>
        </p:spPr>
        <p:txBody>
          <a:bodyPr lIns="0" tIns="0" rIns="0" bIns="0" anchor="t"/>
          <a:lstStyle>
            <a:lvl1pPr defTabSz="1828724">
              <a:lnSpc>
                <a:spcPct val="90000"/>
              </a:lnSpc>
              <a:defRPr sz="9400" cap="none" spc="-244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BD76C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D76C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492621" y="4572000"/>
            <a:ext cx="16081386" cy="5480240"/>
          </a:xfrm>
          <a:prstGeom prst="rect">
            <a:avLst/>
          </a:prstGeom>
        </p:spPr>
        <p:txBody>
          <a:bodyPr/>
          <a:lstStyle>
            <a:lvl1pPr defTabSz="1828724">
              <a:lnSpc>
                <a:spcPct val="90000"/>
              </a:lnSpc>
              <a:spcBef>
                <a:spcPts val="1400"/>
              </a:spcBef>
              <a:defRPr sz="5800"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lvl1pPr>
            <a:lvl2pPr defTabSz="1828724">
              <a:lnSpc>
                <a:spcPct val="90000"/>
              </a:lnSpc>
              <a:spcBef>
                <a:spcPts val="1400"/>
              </a:spcBef>
              <a:defRPr sz="5800"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lvl2pPr>
            <a:lvl3pPr defTabSz="1828724">
              <a:lnSpc>
                <a:spcPct val="90000"/>
              </a:lnSpc>
              <a:spcBef>
                <a:spcPts val="1400"/>
              </a:spcBef>
              <a:defRPr sz="5800"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lvl3pPr>
            <a:lvl4pPr defTabSz="1828724">
              <a:lnSpc>
                <a:spcPct val="90000"/>
              </a:lnSpc>
              <a:spcBef>
                <a:spcPts val="1400"/>
              </a:spcBef>
              <a:defRPr sz="5800"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lvl4pPr>
            <a:lvl5pPr defTabSz="1828724">
              <a:lnSpc>
                <a:spcPct val="90000"/>
              </a:lnSpc>
              <a:spcBef>
                <a:spcPts val="1400"/>
              </a:spcBef>
              <a:defRPr sz="5800"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nvestNB-Logo-reverse-eng.png" descr="investNB-Logo-reverse-e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439" y="2080419"/>
            <a:ext cx="2087514" cy="103097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le Text"/>
          <p:cNvSpPr txBox="1">
            <a:spLocks noGrp="1"/>
          </p:cNvSpPr>
          <p:nvPr>
            <p:ph type="title"/>
          </p:nvPr>
        </p:nvSpPr>
        <p:spPr>
          <a:xfrm>
            <a:off x="4583286" y="1714500"/>
            <a:ext cx="11601761" cy="1618458"/>
          </a:xfrm>
          <a:prstGeom prst="rect">
            <a:avLst/>
          </a:prstGeom>
        </p:spPr>
        <p:txBody>
          <a:bodyPr lIns="0" tIns="0" rIns="0" bIns="0" anchor="b"/>
          <a:lstStyle>
            <a:lvl1pPr defTabSz="914400">
              <a:lnSpc>
                <a:spcPts val="4800"/>
              </a:lnSpc>
              <a:defRPr sz="6000" b="1" cap="none" spc="0">
                <a:solidFill>
                  <a:srgbClr val="0055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83286" y="3606796"/>
            <a:ext cx="11601761" cy="839470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@MacLeanHeather"/>
          <p:cNvSpPr txBox="1"/>
          <p:nvPr/>
        </p:nvSpPr>
        <p:spPr>
          <a:xfrm>
            <a:off x="3606796" y="11251066"/>
            <a:ext cx="4775208" cy="63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6" tIns="68576" rIns="68576" bIns="68576">
            <a:spAutoFit/>
          </a:bodyPr>
          <a:lstStyle>
            <a:lvl1pPr>
              <a:defRPr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</a:defRPr>
            </a:lvl1pPr>
          </a:lstStyle>
          <a:p>
            <a:r>
              <a:rPr dirty="0"/>
              <a:t>@MacLeanHeather</a:t>
            </a:r>
          </a:p>
        </p:txBody>
      </p:sp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xfrm>
            <a:off x="10541992" y="1615235"/>
            <a:ext cx="8483507" cy="1367927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6400" b="1" cap="none" spc="0">
                <a:solidFill>
                  <a:srgbClr val="30C0F4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67648" y="4888596"/>
            <a:ext cx="12800708" cy="4457033"/>
          </a:xfrm>
          <a:prstGeom prst="rect">
            <a:avLst/>
          </a:prstGeom>
        </p:spPr>
        <p:txBody>
          <a:bodyPr lIns="48212" tIns="48212" rIns="48212" bIns="48212"/>
          <a:lstStyle>
            <a:lvl1pPr algn="ctr">
              <a:spcBef>
                <a:spcPts val="1400"/>
              </a:spcBef>
              <a:defRPr sz="6000" b="0">
                <a:solidFill>
                  <a:srgbClr val="182C44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algn="ctr">
              <a:spcBef>
                <a:spcPts val="1400"/>
              </a:spcBef>
              <a:defRPr sz="6000" b="0">
                <a:solidFill>
                  <a:srgbClr val="182C44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algn="ctr">
              <a:spcBef>
                <a:spcPts val="1400"/>
              </a:spcBef>
              <a:defRPr sz="6000" b="0">
                <a:solidFill>
                  <a:srgbClr val="182C44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algn="ctr">
              <a:spcBef>
                <a:spcPts val="1400"/>
              </a:spcBef>
              <a:defRPr sz="6000" b="0">
                <a:solidFill>
                  <a:srgbClr val="182C44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algn="ctr">
              <a:spcBef>
                <a:spcPts val="1400"/>
              </a:spcBef>
              <a:defRPr sz="6000" b="0">
                <a:solidFill>
                  <a:srgbClr val="182C44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7" name="Screen Shot 2017-01-25 at 6.59.16 AM.png" descr="Screen Shot 2017-01-25 at 6.59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1962149"/>
            <a:ext cx="4191002" cy="1021012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238" name="Screen Shot 2017-01-28 at 7.14.21 PM.png" descr="Screen Shot 2017-01-28 at 7.14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644" y="10537858"/>
            <a:ext cx="1195458" cy="834998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289193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289193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1.png" descr="image1.png"/>
          <p:cNvPicPr>
            <a:picLocks noChangeAspect="1"/>
          </p:cNvPicPr>
          <p:nvPr/>
        </p:nvPicPr>
        <p:blipFill>
          <a:blip r:embed="rId2"/>
          <a:srcRect l="10566" r="6669"/>
          <a:stretch>
            <a:fillRect/>
          </a:stretch>
        </p:blipFill>
        <p:spPr>
          <a:xfrm rot="10385631">
            <a:off x="2977605" y="10278251"/>
            <a:ext cx="18447121" cy="2122626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4418707" y="4482145"/>
            <a:ext cx="15546590" cy="3062330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4600" b="1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91648" y="7544472"/>
            <a:ext cx="12800708" cy="4457028"/>
          </a:xfrm>
          <a:prstGeom prst="rect">
            <a:avLst/>
          </a:prstGeom>
        </p:spPr>
        <p:txBody>
          <a:bodyPr lIns="48212" tIns="48212" rIns="48212" bIns="48212"/>
          <a:lstStyle>
            <a:lvl1pPr algn="ctr">
              <a:spcBef>
                <a:spcPts val="1400"/>
              </a:spcBef>
              <a:defRPr sz="6000" b="0">
                <a:latin typeface="+mn-lt"/>
                <a:ea typeface="+mn-ea"/>
                <a:cs typeface="+mn-cs"/>
                <a:sym typeface="Calibri"/>
              </a:defRPr>
            </a:lvl1pPr>
            <a:lvl2pPr algn="ctr">
              <a:spcBef>
                <a:spcPts val="1400"/>
              </a:spcBef>
              <a:defRPr sz="6000" b="0">
                <a:latin typeface="+mn-lt"/>
                <a:ea typeface="+mn-ea"/>
                <a:cs typeface="+mn-cs"/>
                <a:sym typeface="Calibri"/>
              </a:defRPr>
            </a:lvl2pPr>
            <a:lvl3pPr algn="ctr">
              <a:spcBef>
                <a:spcPts val="1400"/>
              </a:spcBef>
              <a:defRPr sz="6000" b="0">
                <a:latin typeface="+mn-lt"/>
                <a:ea typeface="+mn-ea"/>
                <a:cs typeface="+mn-cs"/>
                <a:sym typeface="Calibri"/>
              </a:defRPr>
            </a:lvl3pPr>
            <a:lvl4pPr algn="ctr">
              <a:spcBef>
                <a:spcPts val="1400"/>
              </a:spcBef>
              <a:defRPr sz="6000" b="0">
                <a:latin typeface="+mn-lt"/>
                <a:ea typeface="+mn-ea"/>
                <a:cs typeface="+mn-cs"/>
                <a:sym typeface="Calibri"/>
              </a:defRPr>
            </a:lvl4pPr>
            <a:lvl5pPr algn="ctr">
              <a:spcBef>
                <a:spcPts val="1400"/>
              </a:spcBef>
              <a:defRPr sz="60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78708" y="11015351"/>
            <a:ext cx="442897" cy="467355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4198539" y="1852611"/>
            <a:ext cx="16460031" cy="2262193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4600" b="1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62398" y="3466317"/>
            <a:ext cx="16459203" cy="7886708"/>
          </a:xfrm>
          <a:prstGeom prst="rect">
            <a:avLst/>
          </a:prstGeom>
        </p:spPr>
        <p:txBody>
          <a:bodyPr lIns="68576" tIns="68576" rIns="68576" bIns="68576"/>
          <a:lstStyle>
            <a:lvl1pPr marL="642937" indent="-642937">
              <a:spcBef>
                <a:spcPts val="1400"/>
              </a:spcBef>
              <a:buSzPct val="100000"/>
              <a:buFont typeface="Arial"/>
              <a:buChar char="•"/>
              <a:defRPr sz="6000" b="0">
                <a:latin typeface="+mn-lt"/>
                <a:ea typeface="+mn-ea"/>
                <a:cs typeface="+mn-cs"/>
                <a:sym typeface="Calibri"/>
              </a:defRPr>
            </a:lvl1pPr>
            <a:lvl2pPr marL="1069519" indent="-612319">
              <a:spcBef>
                <a:spcPts val="1400"/>
              </a:spcBef>
              <a:buSzPct val="100000"/>
              <a:buFont typeface="Arial"/>
              <a:buChar char="–"/>
              <a:defRPr sz="6000" b="0">
                <a:latin typeface="+mn-lt"/>
                <a:ea typeface="+mn-ea"/>
                <a:cs typeface="+mn-cs"/>
                <a:sym typeface="Calibri"/>
              </a:defRPr>
            </a:lvl2pPr>
            <a:lvl3pPr marL="1485900" indent="-571500">
              <a:spcBef>
                <a:spcPts val="1400"/>
              </a:spcBef>
              <a:buSzPct val="100000"/>
              <a:buFont typeface="Arial"/>
              <a:buChar char="•"/>
              <a:defRPr sz="6000" b="0">
                <a:latin typeface="+mn-lt"/>
                <a:ea typeface="+mn-ea"/>
                <a:cs typeface="+mn-cs"/>
                <a:sym typeface="Calibri"/>
              </a:defRPr>
            </a:lvl3pPr>
            <a:lvl4pPr marL="2057400" indent="-685800">
              <a:spcBef>
                <a:spcPts val="1400"/>
              </a:spcBef>
              <a:buSzPct val="100000"/>
              <a:buFont typeface="Arial"/>
              <a:buChar char="–"/>
              <a:defRPr sz="6000" b="0">
                <a:latin typeface="+mn-lt"/>
                <a:ea typeface="+mn-ea"/>
                <a:cs typeface="+mn-cs"/>
                <a:sym typeface="Calibri"/>
              </a:defRPr>
            </a:lvl4pPr>
            <a:lvl5pPr marL="2514600" indent="-685800">
              <a:spcBef>
                <a:spcPts val="1400"/>
              </a:spcBef>
              <a:buSzPct val="100000"/>
              <a:buFont typeface="Arial"/>
              <a:buChar char="»"/>
              <a:defRPr sz="60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1249025"/>
            <a:ext cx="576098" cy="607055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/>
          <p:nvPr/>
        </p:nvSpPr>
        <p:spPr>
          <a:xfrm>
            <a:off x="3047999" y="1714495"/>
            <a:ext cx="18288002" cy="6858012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68576" tIns="68576" rIns="68576" bIns="68576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34" name="Oval 5"/>
          <p:cNvSpPr/>
          <p:nvPr/>
        </p:nvSpPr>
        <p:spPr>
          <a:xfrm>
            <a:off x="3047994" y="1714498"/>
            <a:ext cx="18288007" cy="685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8576" tIns="68576" rIns="68576" bIns="68576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3733798" y="9154704"/>
            <a:ext cx="11658604" cy="2194565"/>
          </a:xfrm>
          <a:prstGeom prst="rect">
            <a:avLst/>
          </a:prstGeom>
        </p:spPr>
        <p:txBody>
          <a:bodyPr/>
          <a:lstStyle>
            <a:lvl1pPr algn="r">
              <a:defRPr spc="391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963900" y="9154704"/>
            <a:ext cx="4800602" cy="2194565"/>
          </a:xfrm>
          <a:prstGeom prst="rect">
            <a:avLst/>
          </a:prstGeom>
        </p:spPr>
        <p:txBody>
          <a:bodyPr lIns="68576" tIns="68576" rIns="68576" bIns="68576" anchor="ctr"/>
          <a:lstStyle>
            <a:lvl1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traight Connector 7"/>
          <p:cNvSpPr/>
          <p:nvPr/>
        </p:nvSpPr>
        <p:spPr>
          <a:xfrm flipV="1">
            <a:off x="15628265" y="9610655"/>
            <a:ext cx="5" cy="1371606"/>
          </a:xfrm>
          <a:prstGeom prst="line">
            <a:avLst/>
          </a:prstGeom>
          <a:ln w="12700">
            <a:solidFill>
              <a:srgbClr val="1482AC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84189" y="5143500"/>
            <a:ext cx="7132323" cy="6035041"/>
          </a:xfrm>
          <a:prstGeom prst="rect">
            <a:avLst/>
          </a:prstGeom>
        </p:spPr>
        <p:txBody>
          <a:bodyPr lIns="68576" tIns="68576" rIns="68576" bIns="68576"/>
          <a:lstStyle>
            <a:lvl1pPr marL="174563" indent="-174563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 "/>
              <a:defRPr sz="4200" b="0">
                <a:latin typeface="Tw Cen MT"/>
                <a:ea typeface="Tw Cen MT"/>
                <a:cs typeface="Tw Cen MT"/>
                <a:sym typeface="Tw Cen MT"/>
              </a:defRPr>
            </a:lvl1pPr>
            <a:lvl2pPr marL="448052" indent="-32003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2pPr>
            <a:lvl3pPr marL="722373" indent="-41147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3pPr>
            <a:lvl4pPr marL="868677" indent="-41147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4pPr>
            <a:lvl5pPr marL="1051557" indent="-411477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sz="4200" b="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raight Connector 6"/>
          <p:cNvSpPr/>
          <p:nvPr/>
        </p:nvSpPr>
        <p:spPr>
          <a:xfrm flipV="1">
            <a:off x="1523267" y="2439159"/>
            <a:ext cx="3" cy="1371603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337679" y="2000245"/>
            <a:ext cx="14580114" cy="224942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65440" y="5311566"/>
            <a:ext cx="7132326" cy="1234445"/>
          </a:xfrm>
          <a:prstGeom prst="rect">
            <a:avLst/>
          </a:prstGeom>
        </p:spPr>
        <p:txBody>
          <a:bodyPr lIns="68576" tIns="68576" rIns="68576" bIns="68576" anchor="ctr"/>
          <a:lstStyle>
            <a:lvl1pPr defTabSz="1828800">
              <a:lnSpc>
                <a:spcPct val="90000"/>
              </a:lnSpc>
              <a:spcBef>
                <a:spcPts val="0"/>
              </a:spcBef>
              <a:defRPr sz="4400" b="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defTabSz="1828800">
              <a:lnSpc>
                <a:spcPct val="90000"/>
              </a:lnSpc>
              <a:spcBef>
                <a:spcPts val="0"/>
              </a:spcBef>
              <a:defRPr sz="4400" b="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defTabSz="1828800">
              <a:lnSpc>
                <a:spcPct val="90000"/>
              </a:lnSpc>
              <a:spcBef>
                <a:spcPts val="0"/>
              </a:spcBef>
              <a:defRPr sz="4400" b="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defTabSz="1828800">
              <a:lnSpc>
                <a:spcPct val="90000"/>
              </a:lnSpc>
              <a:spcBef>
                <a:spcPts val="0"/>
              </a:spcBef>
              <a:defRPr sz="4400" b="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defTabSz="1828800">
              <a:lnSpc>
                <a:spcPct val="90000"/>
              </a:lnSpc>
              <a:spcBef>
                <a:spcPts val="0"/>
              </a:spcBef>
              <a:defRPr sz="4400" b="0">
                <a:solidFill>
                  <a:schemeClr val="accent1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02499" y="5311566"/>
            <a:ext cx="7132325" cy="1234445"/>
          </a:xfrm>
          <a:prstGeom prst="rect">
            <a:avLst/>
          </a:prstGeom>
        </p:spPr>
        <p:txBody>
          <a:bodyPr lIns="68576" tIns="68576" rIns="68576" bIns="68576" anchor="ctr"/>
          <a:lstStyle/>
          <a:p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84189" y="2421763"/>
            <a:ext cx="6583686" cy="2606045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620500" y="2948938"/>
            <a:ext cx="8517636" cy="7776976"/>
          </a:xfrm>
          <a:prstGeom prst="rect">
            <a:avLst/>
          </a:prstGeom>
        </p:spPr>
        <p:txBody>
          <a:bodyPr lIns="68576" tIns="68576" rIns="68576" bIns="68576"/>
          <a:lstStyle>
            <a:lvl1pPr marL="175256" indent="-175256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 "/>
              <a:defRPr b="0">
                <a:latin typeface="Tw Cen MT"/>
                <a:ea typeface="Tw Cen MT"/>
                <a:cs typeface="Tw Cen MT"/>
                <a:sym typeface="Tw Cen MT"/>
              </a:defRPr>
            </a:lvl1pPr>
            <a:lvl2pPr marL="443483" indent="-315468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b="0">
                <a:latin typeface="Tw Cen MT"/>
                <a:ea typeface="Tw Cen MT"/>
                <a:cs typeface="Tw Cen MT"/>
                <a:sym typeface="Tw Cen MT"/>
              </a:defRPr>
            </a:lvl2pPr>
            <a:lvl3pPr marL="705230" indent="-394333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b="0">
                <a:latin typeface="Tw Cen MT"/>
                <a:ea typeface="Tw Cen MT"/>
                <a:cs typeface="Tw Cen MT"/>
                <a:sym typeface="Tw Cen MT"/>
              </a:defRPr>
            </a:lvl3pPr>
            <a:lvl4pPr marL="851530" indent="-394330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b="0">
                <a:latin typeface="Tw Cen MT"/>
                <a:ea typeface="Tw Cen MT"/>
                <a:cs typeface="Tw Cen MT"/>
                <a:sym typeface="Tw Cen MT"/>
              </a:defRPr>
            </a:lvl4pPr>
            <a:lvl5pPr marL="1034411" indent="-394330" defTabSz="182880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100000"/>
              <a:buFont typeface="Tw Cen MT"/>
              <a:buChar char="­"/>
              <a:defRPr b="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84189" y="5100758"/>
            <a:ext cx="6583686" cy="5643446"/>
          </a:xfrm>
          <a:prstGeom prst="rect">
            <a:avLst/>
          </a:prstGeom>
        </p:spPr>
        <p:txBody>
          <a:bodyPr lIns="68576" tIns="68576" rIns="68576" bIns="68576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3733798" y="9154704"/>
            <a:ext cx="11658604" cy="2194565"/>
          </a:xfrm>
          <a:prstGeom prst="rect">
            <a:avLst/>
          </a:prstGeom>
        </p:spPr>
        <p:txBody>
          <a:bodyPr/>
          <a:lstStyle>
            <a:lvl1pPr algn="r">
              <a:defRPr spc="391"/>
            </a:lvl1pPr>
          </a:lstStyle>
          <a:p>
            <a:r>
              <a:t>Title Text</a:t>
            </a:r>
          </a:p>
        </p:txBody>
      </p:sp>
      <p:sp>
        <p:nvSpPr>
          <p:cNvPr id="9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047999" y="1714494"/>
            <a:ext cx="18283432" cy="6858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963900" y="9154704"/>
            <a:ext cx="4800602" cy="2194565"/>
          </a:xfrm>
          <a:prstGeom prst="rect">
            <a:avLst/>
          </a:prstGeom>
        </p:spPr>
        <p:txBody>
          <a:bodyPr lIns="68576" tIns="68576" rIns="68576" bIns="68576" anchor="ctr"/>
          <a:lstStyle>
            <a:lvl1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defTabSz="1828800">
              <a:spcBef>
                <a:spcPts val="400"/>
              </a:spcBef>
              <a:defRPr sz="3200" b="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traight Connector 7"/>
          <p:cNvSpPr/>
          <p:nvPr/>
        </p:nvSpPr>
        <p:spPr>
          <a:xfrm flipV="1">
            <a:off x="15628265" y="9610655"/>
            <a:ext cx="5" cy="1371606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/>
          <p:nvPr/>
        </p:nvSpPr>
        <p:spPr>
          <a:xfrm flipV="1">
            <a:off x="4190998" y="2953984"/>
            <a:ext cx="4" cy="1371603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84189" y="2592322"/>
            <a:ext cx="14580114" cy="2249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6" tIns="68576" rIns="68576" bIns="6857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304000" y="11437067"/>
            <a:ext cx="402118" cy="378455"/>
          </a:xfrm>
          <a:prstGeom prst="rect">
            <a:avLst/>
          </a:prstGeom>
          <a:ln w="12700">
            <a:miter lim="400000"/>
          </a:ln>
        </p:spPr>
        <p:txBody>
          <a:bodyPr wrap="none" lIns="68576" tIns="68576" rIns="68576" bIns="68576" anchor="ctr">
            <a:spAutoFit/>
          </a:bodyPr>
          <a:lstStyle>
            <a:lvl1pPr>
              <a:defRPr sz="18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195" baseline="0"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227907" marR="0" indent="-450667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­"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374210" marR="0" indent="-45066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­"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529658" marR="0" indent="-450667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­"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675963" marR="0" indent="-450667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­"/>
        <a:tabLst/>
        <a:defRPr sz="4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8"/>
          <p:cNvSpPr/>
          <p:nvPr/>
        </p:nvSpPr>
        <p:spPr>
          <a:xfrm>
            <a:off x="3052906" y="1714498"/>
            <a:ext cx="18283098" cy="10288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pic>
        <p:nvPicPr>
          <p:cNvPr id="356" name="Picture 4" descr="Picture 4"/>
          <p:cNvPicPr>
            <a:picLocks noChangeAspect="1"/>
          </p:cNvPicPr>
          <p:nvPr/>
        </p:nvPicPr>
        <p:blipFill>
          <a:blip r:embed="rId2"/>
          <a:srcRect r="52444"/>
          <a:stretch>
            <a:fillRect/>
          </a:stretch>
        </p:blipFill>
        <p:spPr>
          <a:xfrm>
            <a:off x="-1" y="1"/>
            <a:ext cx="24384001" cy="13717346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Rectangle 20"/>
          <p:cNvSpPr/>
          <p:nvPr/>
        </p:nvSpPr>
        <p:spPr>
          <a:xfrm>
            <a:off x="8893177" y="6311893"/>
            <a:ext cx="12442828" cy="3732858"/>
          </a:xfrm>
          <a:prstGeom prst="rect">
            <a:avLst/>
          </a:prstGeom>
          <a:solidFill>
            <a:srgbClr val="000001">
              <a:alpha val="75000"/>
            </a:srgbClr>
          </a:solidFill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358" name="Title 1"/>
          <p:cNvSpPr txBox="1">
            <a:spLocks noGrp="1"/>
          </p:cNvSpPr>
          <p:nvPr>
            <p:ph type="ctrTitle"/>
          </p:nvPr>
        </p:nvSpPr>
        <p:spPr>
          <a:xfrm>
            <a:off x="9512020" y="6858000"/>
            <a:ext cx="11252479" cy="1636408"/>
          </a:xfrm>
          <a:prstGeom prst="rect">
            <a:avLst/>
          </a:prstGeom>
        </p:spPr>
        <p:txBody>
          <a:bodyPr anchor="b"/>
          <a:lstStyle>
            <a:lvl1pPr algn="l" defTabSz="1399027">
              <a:defRPr sz="5900" spc="100">
                <a:solidFill>
                  <a:srgbClr val="FFFFFF"/>
                </a:solidFill>
              </a:defRPr>
            </a:lvl1pPr>
          </a:lstStyle>
          <a:p>
            <a:r>
              <a:rPr lang="en-CA" dirty="0"/>
              <a:t>Les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2019 - Au-</a:t>
            </a:r>
            <a:r>
              <a:rPr lang="en-CA" dirty="0" err="1"/>
              <a:t>delà</a:t>
            </a:r>
            <a:r>
              <a:rPr lang="en-CA" dirty="0"/>
              <a:t>!</a:t>
            </a:r>
            <a:endParaRPr dirty="0"/>
          </a:p>
        </p:txBody>
      </p:sp>
      <p:sp>
        <p:nvSpPr>
          <p:cNvPr id="35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9512020" y="8883467"/>
            <a:ext cx="11252479" cy="772226"/>
          </a:xfrm>
          <a:prstGeom prst="rect">
            <a:avLst/>
          </a:prstGeom>
        </p:spPr>
        <p:txBody>
          <a:bodyPr anchor="t"/>
          <a:lstStyle>
            <a:lvl1pPr defTabSz="1591055">
              <a:spcBef>
                <a:spcPts val="3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/>
              <a:t>TaylorMade Solutions – Be Prepared! Be Trained! Have a TaylorMade Solution</a:t>
            </a:r>
          </a:p>
        </p:txBody>
      </p:sp>
      <p:sp>
        <p:nvSpPr>
          <p:cNvPr id="360" name="Straight Connector 22"/>
          <p:cNvSpPr/>
          <p:nvPr/>
        </p:nvSpPr>
        <p:spPr>
          <a:xfrm>
            <a:off x="9512020" y="8714220"/>
            <a:ext cx="10248754" cy="1"/>
          </a:xfrm>
          <a:prstGeom prst="line">
            <a:avLst/>
          </a:prstGeom>
          <a:ln w="12700">
            <a:solidFill>
              <a:srgbClr val="4AC4E3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Workbook…"/>
          <p:cNvSpPr txBox="1">
            <a:spLocks noGrp="1"/>
          </p:cNvSpPr>
          <p:nvPr>
            <p:ph type="body" sz="quarter" idx="1"/>
          </p:nvPr>
        </p:nvSpPr>
        <p:spPr>
          <a:xfrm>
            <a:off x="1194626" y="3379303"/>
            <a:ext cx="23189374" cy="83119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dirty="0"/>
              <a:t>Avg.</a:t>
            </a:r>
            <a:r>
              <a:rPr lang="en-CA" sz="5400" dirty="0"/>
              <a:t> </a:t>
            </a:r>
            <a:r>
              <a:rPr lang="en-CA" dirty="0"/>
              <a:t>Adolescent</a:t>
            </a:r>
            <a:r>
              <a:rPr lang="en-CA" sz="5400" dirty="0"/>
              <a:t> </a:t>
            </a:r>
            <a:r>
              <a:rPr lang="en-CA" dirty="0" err="1"/>
              <a:t>échange</a:t>
            </a:r>
            <a:r>
              <a:rPr lang="en-CA" sz="5400" dirty="0"/>
              <a:t> </a:t>
            </a:r>
            <a:r>
              <a:rPr lang="en-CA" dirty="0"/>
              <a:t>4000</a:t>
            </a:r>
            <a:r>
              <a:rPr lang="en-CA" sz="5400" dirty="0"/>
              <a:t> </a:t>
            </a:r>
            <a:r>
              <a:rPr lang="en-CA" dirty="0" err="1"/>
              <a:t>textes</a:t>
            </a:r>
            <a:r>
              <a:rPr lang="en-CA" dirty="0"/>
              <a:t>/</a:t>
            </a:r>
            <a:r>
              <a:rPr lang="en-CA" dirty="0" err="1"/>
              <a:t>mois</a:t>
            </a:r>
            <a:r>
              <a:rPr lang="en-CA" dirty="0"/>
              <a:t>,</a:t>
            </a:r>
            <a:r>
              <a:rPr lang="en-CA" sz="5400" dirty="0"/>
              <a:t> </a:t>
            </a:r>
            <a:r>
              <a:rPr lang="en-CA" dirty="0" err="1"/>
              <a:t>soit</a:t>
            </a:r>
            <a:r>
              <a:rPr lang="en-CA" sz="5400" dirty="0"/>
              <a:t> </a:t>
            </a:r>
            <a:r>
              <a:rPr lang="en-CA" dirty="0"/>
              <a:t>un</a:t>
            </a:r>
            <a:r>
              <a:rPr lang="en-CA" sz="5400" dirty="0"/>
              <a:t> </a:t>
            </a:r>
            <a:r>
              <a:rPr lang="en-CA" dirty="0" err="1"/>
              <a:t>toutes</a:t>
            </a:r>
            <a:r>
              <a:rPr lang="en-CA" sz="5400" dirty="0"/>
              <a:t> </a:t>
            </a:r>
            <a:r>
              <a:rPr lang="en-CA" dirty="0"/>
              <a:t>les</a:t>
            </a:r>
            <a:r>
              <a:rPr lang="en-CA" sz="5400" dirty="0"/>
              <a:t> </a:t>
            </a:r>
            <a:r>
              <a:rPr lang="en-CA" dirty="0"/>
              <a:t>six</a:t>
            </a:r>
            <a:r>
              <a:rPr lang="en-CA" sz="5400" dirty="0"/>
              <a:t> </a:t>
            </a:r>
            <a:r>
              <a:rPr lang="en-CA" dirty="0"/>
              <a:t>minutes</a:t>
            </a:r>
            <a:endParaRPr lang="en-CA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dirty="0"/>
              <a:t>53%</a:t>
            </a:r>
            <a:r>
              <a:rPr lang="en-CA" sz="5400" dirty="0"/>
              <a:t> </a:t>
            </a:r>
            <a:r>
              <a:rPr lang="en-CA" dirty="0" err="1"/>
              <a:t>d'entre</a:t>
            </a:r>
            <a:r>
              <a:rPr lang="en-CA" sz="5400" dirty="0"/>
              <a:t> </a:t>
            </a:r>
            <a:r>
              <a:rPr lang="en-CA" dirty="0"/>
              <a:t>nous</a:t>
            </a:r>
            <a:r>
              <a:rPr lang="en-CA" sz="5400" dirty="0"/>
              <a:t> </a:t>
            </a:r>
            <a:r>
              <a:rPr lang="en-CA" dirty="0" err="1"/>
              <a:t>vérifient</a:t>
            </a:r>
            <a:r>
              <a:rPr lang="en-CA" sz="5400" dirty="0"/>
              <a:t> </a:t>
            </a:r>
            <a:r>
              <a:rPr lang="en-CA" dirty="0" err="1"/>
              <a:t>l'email</a:t>
            </a:r>
            <a:r>
              <a:rPr lang="en-CA" sz="5400" dirty="0"/>
              <a:t> </a:t>
            </a:r>
            <a:r>
              <a:rPr lang="en-CA" dirty="0"/>
              <a:t>tout</a:t>
            </a:r>
            <a:r>
              <a:rPr lang="en-CA" sz="5400" dirty="0"/>
              <a:t> </a:t>
            </a:r>
            <a:r>
              <a:rPr lang="en-CA" dirty="0" err="1"/>
              <a:t>en</a:t>
            </a:r>
            <a:r>
              <a:rPr lang="en-CA" sz="5400" dirty="0"/>
              <a:t> </a:t>
            </a:r>
            <a:r>
              <a:rPr lang="en-CA" dirty="0" err="1"/>
              <a:t>conduisant</a:t>
            </a:r>
            <a:endParaRPr lang="en-CA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dirty="0"/>
              <a:t>67%</a:t>
            </a:r>
            <a:r>
              <a:rPr lang="en-CA" sz="5400" dirty="0"/>
              <a:t> </a:t>
            </a:r>
            <a:r>
              <a:rPr lang="en-CA" dirty="0" err="1"/>
              <a:t>vérifient</a:t>
            </a:r>
            <a:r>
              <a:rPr lang="en-CA" sz="5400" dirty="0"/>
              <a:t> </a:t>
            </a:r>
            <a:r>
              <a:rPr lang="en-CA" dirty="0"/>
              <a:t>les</a:t>
            </a:r>
            <a:r>
              <a:rPr lang="en-CA" sz="5400" dirty="0"/>
              <a:t> </a:t>
            </a:r>
            <a:r>
              <a:rPr lang="en-CA" dirty="0" err="1"/>
              <a:t>téléphones</a:t>
            </a:r>
            <a:r>
              <a:rPr lang="en-CA" sz="5400" dirty="0"/>
              <a:t> </a:t>
            </a:r>
            <a:r>
              <a:rPr lang="en-CA" dirty="0" err="1"/>
              <a:t>même</a:t>
            </a:r>
            <a:r>
              <a:rPr lang="en-CA" sz="5400" dirty="0"/>
              <a:t> </a:t>
            </a:r>
            <a:r>
              <a:rPr lang="en-CA" dirty="0" err="1"/>
              <a:t>s'il</a:t>
            </a:r>
            <a:r>
              <a:rPr lang="en-CA" sz="5400" dirty="0"/>
              <a:t> </a:t>
            </a:r>
            <a:r>
              <a:rPr lang="en-CA" dirty="0" err="1"/>
              <a:t>n'y</a:t>
            </a:r>
            <a:r>
              <a:rPr lang="en-CA" sz="5400" dirty="0"/>
              <a:t> </a:t>
            </a:r>
            <a:r>
              <a:rPr lang="en-CA" dirty="0"/>
              <a:t>a</a:t>
            </a:r>
            <a:r>
              <a:rPr lang="en-CA" sz="5400" dirty="0"/>
              <a:t> </a:t>
            </a:r>
            <a:r>
              <a:rPr lang="en-CA" dirty="0"/>
              <a:t>pas</a:t>
            </a:r>
            <a:r>
              <a:rPr lang="en-CA" sz="5400" dirty="0"/>
              <a:t> </a:t>
            </a:r>
            <a:r>
              <a:rPr lang="en-CA" dirty="0"/>
              <a:t>de</a:t>
            </a:r>
            <a:r>
              <a:rPr lang="en-CA" sz="5400" dirty="0"/>
              <a:t> </a:t>
            </a:r>
            <a:r>
              <a:rPr lang="en-CA" dirty="0"/>
              <a:t>notifications</a:t>
            </a:r>
            <a:endParaRPr lang="en-CA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dirty="0"/>
              <a:t>30%</a:t>
            </a:r>
            <a:r>
              <a:rPr lang="en-CA" sz="5400" dirty="0"/>
              <a:t> </a:t>
            </a:r>
            <a:r>
              <a:rPr lang="en-CA" dirty="0" err="1"/>
              <a:t>d'entre</a:t>
            </a:r>
            <a:r>
              <a:rPr lang="en-CA" sz="5400" dirty="0"/>
              <a:t> </a:t>
            </a:r>
            <a:r>
              <a:rPr lang="en-CA" dirty="0"/>
              <a:t>nous</a:t>
            </a:r>
            <a:r>
              <a:rPr lang="en-CA" sz="5400" dirty="0"/>
              <a:t> </a:t>
            </a:r>
            <a:r>
              <a:rPr lang="en-CA" dirty="0"/>
              <a:t>ne</a:t>
            </a:r>
            <a:r>
              <a:rPr lang="en-CA" sz="5400" dirty="0"/>
              <a:t> </a:t>
            </a:r>
            <a:r>
              <a:rPr lang="en-CA" dirty="0" err="1"/>
              <a:t>vont</a:t>
            </a:r>
            <a:r>
              <a:rPr lang="en-CA" sz="5400" dirty="0"/>
              <a:t> </a:t>
            </a:r>
            <a:r>
              <a:rPr lang="en-CA" dirty="0"/>
              <a:t>jamais</a:t>
            </a:r>
            <a:r>
              <a:rPr lang="en-CA" sz="5400" dirty="0"/>
              <a:t> </a:t>
            </a:r>
            <a:r>
              <a:rPr lang="en-CA" dirty="0"/>
              <a:t>aux</a:t>
            </a:r>
            <a:r>
              <a:rPr lang="en-CA" sz="5400" dirty="0"/>
              <a:t> </a:t>
            </a:r>
            <a:r>
              <a:rPr lang="en-CA" dirty="0"/>
              <a:t>toilettes</a:t>
            </a:r>
            <a:r>
              <a:rPr lang="en-CA" sz="5400" dirty="0"/>
              <a:t> </a:t>
            </a:r>
            <a:r>
              <a:rPr lang="en-CA" dirty="0"/>
              <a:t>sans</a:t>
            </a:r>
            <a:r>
              <a:rPr lang="en-CA" sz="5400" dirty="0"/>
              <a:t> </a:t>
            </a:r>
            <a:r>
              <a:rPr lang="en-CA" dirty="0" err="1"/>
              <a:t>téléphone</a:t>
            </a:r>
            <a:endParaRPr lang="en-CA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dirty="0"/>
              <a:t>Nous</a:t>
            </a:r>
            <a:r>
              <a:rPr lang="en-CA" sz="5400" dirty="0"/>
              <a:t> </a:t>
            </a:r>
            <a:r>
              <a:rPr lang="en-CA" dirty="0" err="1"/>
              <a:t>souffrons</a:t>
            </a:r>
            <a:r>
              <a:rPr lang="en-CA" sz="5400" dirty="0"/>
              <a:t> </a:t>
            </a:r>
            <a:r>
              <a:rPr lang="en-CA" dirty="0" err="1"/>
              <a:t>maintenant</a:t>
            </a:r>
            <a:r>
              <a:rPr lang="en-CA" sz="5400" dirty="0"/>
              <a:t> </a:t>
            </a:r>
            <a:r>
              <a:rPr lang="en-CA" dirty="0"/>
              <a:t>de</a:t>
            </a:r>
            <a:r>
              <a:rPr lang="en-CA" sz="5400" dirty="0"/>
              <a:t> </a:t>
            </a:r>
            <a:r>
              <a:rPr lang="en-CA" dirty="0" err="1"/>
              <a:t>Digiphrénie</a:t>
            </a:r>
            <a:endParaRPr lang="en-CA" sz="5400" dirty="0"/>
          </a:p>
          <a:p>
            <a:pPr marL="263930" indent="-263930" defTabSz="612016">
              <a:lnSpc>
                <a:spcPct val="80000"/>
              </a:lnSpc>
              <a:buSzPct val="400000"/>
              <a:buBlip>
                <a:blip r:embed="rId3"/>
              </a:buBlip>
              <a:defRPr sz="863"/>
            </a:pPr>
            <a:endParaRPr sz="5568" dirty="0"/>
          </a:p>
        </p:txBody>
      </p:sp>
      <p:sp>
        <p:nvSpPr>
          <p:cNvPr id="416" name="Let’s Begin - Foundation"/>
          <p:cNvSpPr txBox="1">
            <a:spLocks noGrp="1"/>
          </p:cNvSpPr>
          <p:nvPr>
            <p:ph type="title"/>
          </p:nvPr>
        </p:nvSpPr>
        <p:spPr>
          <a:xfrm>
            <a:off x="863221" y="728450"/>
            <a:ext cx="15363833" cy="14795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536128">
              <a:defRPr sz="6500" b="1" spc="0">
                <a:solidFill>
                  <a:srgbClr val="002060"/>
                </a:solidFill>
                <a:effectLst>
                  <a:outerShdw blurRad="38100" dist="16002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Commençons</a:t>
            </a:r>
            <a:r>
              <a:rPr lang="en-CA" dirty="0"/>
              <a:t> - </a:t>
            </a:r>
            <a:r>
              <a:rPr lang="en-CA" dirty="0" err="1"/>
              <a:t>Comprendre</a:t>
            </a:r>
            <a:r>
              <a:rPr lang="en-CA" dirty="0"/>
              <a:t> la </a:t>
            </a:r>
            <a:r>
              <a:rPr lang="en-CA" dirty="0" err="1"/>
              <a:t>psychologie</a:t>
            </a:r>
            <a:r>
              <a:rPr lang="en-CA" dirty="0"/>
              <a:t>
</a:t>
            </a:r>
            <a:endParaRPr dirty="0"/>
          </a:p>
        </p:txBody>
      </p:sp>
      <p:sp>
        <p:nvSpPr>
          <p:cNvPr id="421" name="Source: Darren Hardy"/>
          <p:cNvSpPr txBox="1"/>
          <p:nvPr/>
        </p:nvSpPr>
        <p:spPr>
          <a:xfrm>
            <a:off x="20326801" y="12504824"/>
            <a:ext cx="3684423" cy="56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8576" tIns="68576" rIns="68576" bIns="68576">
            <a:spAutoFit/>
          </a:bodyPr>
          <a:lstStyle>
            <a:lvl1pPr>
              <a:defRPr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Source: Darren Hardy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“Social Media is the democratization of information, transforming people from content readers into publishers. It is the shift from a broadcast mechanism, one-to-many, to a many-to-many model, rooted in conversations between authors, people, and peers,” Brian Solis."/>
          <p:cNvSpPr txBox="1">
            <a:spLocks noGrp="1"/>
          </p:cNvSpPr>
          <p:nvPr>
            <p:ph type="body" sz="half" idx="1"/>
          </p:nvPr>
        </p:nvSpPr>
        <p:spPr>
          <a:xfrm>
            <a:off x="6893433" y="4293241"/>
            <a:ext cx="14002463" cy="54727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1590989">
              <a:lnSpc>
                <a:spcPct val="72000"/>
              </a:lnSpc>
              <a:buSzPct val="100000"/>
              <a:buBlip>
                <a:blip r:embed="rId2"/>
              </a:buBlip>
            </a:pPr>
            <a:r>
              <a:rPr lang="en-CA" dirty="0"/>
              <a:t>« Les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la </a:t>
            </a:r>
            <a:r>
              <a:rPr lang="en-CA" dirty="0" err="1"/>
              <a:t>démocratisation</a:t>
            </a:r>
            <a:r>
              <a:rPr lang="en-CA" dirty="0"/>
              <a:t> de </a:t>
            </a:r>
            <a:r>
              <a:rPr lang="en-CA" dirty="0" err="1"/>
              <a:t>l'information</a:t>
            </a:r>
            <a:r>
              <a:rPr lang="en-CA" dirty="0"/>
              <a:t>, transformant les gens des </a:t>
            </a:r>
            <a:r>
              <a:rPr lang="en-CA" dirty="0" err="1"/>
              <a:t>lecteurs</a:t>
            </a:r>
            <a:r>
              <a:rPr lang="en-CA" dirty="0"/>
              <a:t> de </a:t>
            </a:r>
            <a:r>
              <a:rPr lang="en-CA" dirty="0" err="1"/>
              <a:t>contenu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éditeurs</a:t>
            </a:r>
            <a:r>
              <a:rPr lang="en-CA" dirty="0"/>
              <a:t>. </a:t>
            </a:r>
            <a:r>
              <a:rPr lang="en-CA" dirty="0" err="1"/>
              <a:t>C'est</a:t>
            </a:r>
            <a:r>
              <a:rPr lang="en-CA" dirty="0"/>
              <a:t> le passage d'un </a:t>
            </a:r>
            <a:r>
              <a:rPr lang="en-CA" dirty="0" err="1"/>
              <a:t>mécanisme</a:t>
            </a:r>
            <a:r>
              <a:rPr lang="en-CA" dirty="0"/>
              <a:t> de diffusion, de un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plusieurs</a:t>
            </a:r>
            <a:r>
              <a:rPr lang="en-CA" dirty="0"/>
              <a:t>, </a:t>
            </a:r>
            <a:r>
              <a:rPr lang="en-CA" dirty="0" err="1"/>
              <a:t>à</a:t>
            </a:r>
            <a:r>
              <a:rPr lang="en-CA" dirty="0"/>
              <a:t> un </a:t>
            </a:r>
            <a:r>
              <a:rPr lang="en-CA" dirty="0" err="1"/>
              <a:t>modèle</a:t>
            </a:r>
            <a:r>
              <a:rPr lang="en-CA" dirty="0"/>
              <a:t> de </a:t>
            </a:r>
            <a:r>
              <a:rPr lang="en-CA" dirty="0" err="1"/>
              <a:t>plusieurs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plusieurs</a:t>
            </a:r>
            <a:r>
              <a:rPr lang="en-CA" dirty="0"/>
              <a:t>, </a:t>
            </a:r>
            <a:r>
              <a:rPr lang="en-CA" dirty="0" err="1"/>
              <a:t>enraciné</a:t>
            </a:r>
            <a:r>
              <a:rPr lang="en-CA" dirty="0"/>
              <a:t> dans les conversations entre les auteurs, les gens et les pairs », Brian Solis.
</a:t>
            </a:r>
            <a:endParaRPr dirty="0"/>
          </a:p>
        </p:txBody>
      </p:sp>
      <p:sp>
        <p:nvSpPr>
          <p:cNvPr id="433" name="What is social media?"/>
          <p:cNvSpPr txBox="1">
            <a:spLocks noGrp="1"/>
          </p:cNvSpPr>
          <p:nvPr>
            <p:ph type="title"/>
          </p:nvPr>
        </p:nvSpPr>
        <p:spPr>
          <a:xfrm>
            <a:off x="676010" y="555373"/>
            <a:ext cx="15363836" cy="3659989"/>
          </a:xfrm>
          <a:prstGeom prst="rect">
            <a:avLst/>
          </a:prstGeom>
        </p:spPr>
        <p:txBody>
          <a:bodyPr/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Qu'est-ce</a:t>
            </a:r>
            <a:r>
              <a:rPr lang="en-CA" dirty="0"/>
              <a:t> que les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?
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What is social media?"/>
          <p:cNvSpPr txBox="1">
            <a:spLocks noGrp="1"/>
          </p:cNvSpPr>
          <p:nvPr>
            <p:ph type="title"/>
          </p:nvPr>
        </p:nvSpPr>
        <p:spPr>
          <a:xfrm>
            <a:off x="676010" y="555373"/>
            <a:ext cx="15363836" cy="3659989"/>
          </a:xfrm>
          <a:prstGeom prst="rect">
            <a:avLst/>
          </a:prstGeom>
        </p:spPr>
        <p:txBody>
          <a:bodyPr/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Qu'est-ce</a:t>
            </a:r>
            <a:r>
              <a:rPr lang="en-CA" dirty="0"/>
              <a:t> que les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?
</a:t>
            </a:r>
            <a:endParaRPr dirty="0"/>
          </a:p>
        </p:txBody>
      </p:sp>
      <p:sp>
        <p:nvSpPr>
          <p:cNvPr id="436" name="“Social Media is the democratization of information, transforming people from content readers into publishers. It is the shift from a broadcast mechanism, one-to-many, to a many-to-many model, rooted in conversations between authors, people, and peers,” Brian Solis."/>
          <p:cNvSpPr txBox="1"/>
          <p:nvPr/>
        </p:nvSpPr>
        <p:spPr>
          <a:xfrm>
            <a:off x="5559418" y="4734921"/>
            <a:ext cx="12573004" cy="588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677166" indent="-677166" defTabSz="1664137">
              <a:lnSpc>
                <a:spcPct val="90000"/>
              </a:lnSpc>
              <a:spcBef>
                <a:spcPts val="1200"/>
              </a:spcBef>
              <a:buSzPct val="100000"/>
              <a:buBlip>
                <a:blip r:embed="rId2"/>
              </a:buBlip>
              <a:defRPr sz="5400">
                <a:uFill>
                  <a:solidFill>
                    <a:srgbClr val="000000"/>
                  </a:solidFill>
                </a:uFill>
              </a:defRPr>
            </a:pPr>
            <a:r>
              <a:rPr lang="en-CA" dirty="0"/>
              <a:t>« Les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la </a:t>
            </a:r>
            <a:r>
              <a:rPr lang="en-CA" dirty="0" err="1"/>
              <a:t>démocratisation</a:t>
            </a:r>
            <a:r>
              <a:rPr lang="en-CA" dirty="0"/>
              <a:t> de </a:t>
            </a:r>
            <a:r>
              <a:rPr lang="en-CA" dirty="0" err="1"/>
              <a:t>l'information</a:t>
            </a:r>
            <a:r>
              <a:rPr lang="en-CA" dirty="0"/>
              <a:t>, transformant les gens des </a:t>
            </a:r>
            <a:r>
              <a:rPr lang="en-CA" dirty="0" err="1"/>
              <a:t>lecteurs</a:t>
            </a:r>
            <a:r>
              <a:rPr lang="en-CA" dirty="0"/>
              <a:t> de </a:t>
            </a:r>
            <a:r>
              <a:rPr lang="en-CA" dirty="0" err="1"/>
              <a:t>contenu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éditeurs</a:t>
            </a:r>
            <a:r>
              <a:rPr lang="en-CA" dirty="0"/>
              <a:t>. </a:t>
            </a:r>
            <a:r>
              <a:rPr lang="en-CA" dirty="0" err="1"/>
              <a:t>C'est</a:t>
            </a:r>
            <a:r>
              <a:rPr lang="en-CA" dirty="0"/>
              <a:t> le passage d'un </a:t>
            </a:r>
            <a:r>
              <a:rPr lang="en-CA" dirty="0" err="1"/>
              <a:t>mécanisme</a:t>
            </a:r>
            <a:r>
              <a:rPr lang="en-CA" dirty="0"/>
              <a:t> de diffusion, de un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plusieurs</a:t>
            </a:r>
            <a:r>
              <a:rPr lang="en-CA" dirty="0"/>
              <a:t>, </a:t>
            </a:r>
            <a:r>
              <a:rPr lang="en-CA" dirty="0" err="1"/>
              <a:t>à</a:t>
            </a:r>
            <a:r>
              <a:rPr lang="en-CA" dirty="0"/>
              <a:t> un </a:t>
            </a:r>
            <a:r>
              <a:rPr lang="en-CA" dirty="0" err="1"/>
              <a:t>modèle</a:t>
            </a:r>
            <a:r>
              <a:rPr lang="en-CA" dirty="0"/>
              <a:t> de </a:t>
            </a:r>
            <a:r>
              <a:rPr lang="en-CA" dirty="0" err="1"/>
              <a:t>plusieurs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plusieurs</a:t>
            </a:r>
            <a:r>
              <a:rPr lang="en-CA" dirty="0"/>
              <a:t>, </a:t>
            </a:r>
            <a:r>
              <a:rPr lang="en-CA" dirty="0" err="1"/>
              <a:t>enraciné</a:t>
            </a:r>
            <a:r>
              <a:rPr lang="en-CA" dirty="0"/>
              <a:t> dans les conversations entre les auteurs, les gens et les pairs », Brian Solis.</a:t>
            </a: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0643419" y="3853012"/>
            <a:ext cx="10279830" cy="7905141"/>
          </a:xfrm>
          <a:prstGeom prst="rect">
            <a:avLst/>
          </a:prstGeom>
        </p:spPr>
        <p:txBody>
          <a:bodyPr/>
          <a:lstStyle/>
          <a:p>
            <a:pPr marL="685800" lvl="2" indent="-685800" defTabSz="1462979">
              <a:buSzPct val="100000"/>
              <a:buFont typeface="Arial"/>
              <a:buChar char="•"/>
              <a:defRPr sz="4800"/>
            </a:pPr>
            <a:r>
              <a:rPr lang="en-CA" dirty="0" err="1"/>
              <a:t>N'importe</a:t>
            </a:r>
            <a:r>
              <a:rPr lang="en-CA" dirty="0"/>
              <a:t> qui, </a:t>
            </a:r>
            <a:r>
              <a:rPr lang="en-CA" dirty="0" err="1"/>
              <a:t>n'importe</a:t>
            </a:r>
            <a:r>
              <a:rPr lang="en-CA" dirty="0"/>
              <a:t> </a:t>
            </a:r>
            <a:r>
              <a:rPr lang="en-CA" dirty="0" err="1"/>
              <a:t>où</a:t>
            </a:r>
            <a:r>
              <a:rPr lang="en-CA" dirty="0"/>
              <a:t>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parler</a:t>
            </a:r>
            <a:r>
              <a:rPr lang="en-CA" dirty="0"/>
              <a:t> de </a:t>
            </a:r>
            <a:r>
              <a:rPr lang="en-CA" dirty="0" err="1"/>
              <a:t>vous</a:t>
            </a:r>
            <a:r>
              <a:rPr lang="en-CA" dirty="0"/>
              <a:t>!
Si un </a:t>
            </a:r>
            <a:r>
              <a:rPr lang="en-CA" dirty="0" err="1"/>
              <a:t>citoyen</a:t>
            </a:r>
            <a:r>
              <a:rPr lang="en-CA" dirty="0"/>
              <a:t> </a:t>
            </a:r>
            <a:r>
              <a:rPr lang="en-CA" dirty="0" err="1"/>
              <a:t>n'aime</a:t>
            </a:r>
            <a:r>
              <a:rPr lang="en-CA" dirty="0"/>
              <a:t> pas </a:t>
            </a:r>
            <a:r>
              <a:rPr lang="en-CA" dirty="0" err="1"/>
              <a:t>ce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avez</a:t>
            </a:r>
            <a:r>
              <a:rPr lang="en-CA" dirty="0"/>
              <a:t> fait, 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pourrait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diffusé</a:t>
            </a:r>
            <a:r>
              <a:rPr lang="en-CA" dirty="0"/>
              <a:t>:
</a:t>
            </a:r>
            <a:r>
              <a:rPr lang="en-CA" dirty="0" err="1"/>
              <a:t>vidéo</a:t>
            </a:r>
            <a:r>
              <a:rPr lang="en-CA" dirty="0"/>
              <a:t>
audio
Courriel/messages </a:t>
            </a:r>
            <a:r>
              <a:rPr lang="en-CA" dirty="0" err="1"/>
              <a:t>privés</a:t>
            </a:r>
            <a:r>
              <a:rPr lang="en-CA" dirty="0"/>
              <a:t>, etc.</a:t>
            </a:r>
          </a:p>
          <a:p>
            <a:pPr marL="685800" indent="-685800" defTabSz="1462979">
              <a:buSzPct val="100000"/>
              <a:buFont typeface="Arial"/>
              <a:buChar char="•"/>
              <a:defRPr sz="4800"/>
            </a:pPr>
            <a:endParaRPr lang="en-CA" dirty="0"/>
          </a:p>
          <a:p>
            <a:pPr defTabSz="1462979">
              <a:buSzPct val="100000"/>
              <a:defRPr sz="4800"/>
            </a:pPr>
            <a:r>
              <a:rPr lang="en-CA" dirty="0"/>
              <a:t>Et </a:t>
            </a:r>
            <a:r>
              <a:rPr lang="en-CA" dirty="0" err="1"/>
              <a:t>c'est</a:t>
            </a:r>
            <a:r>
              <a:rPr lang="en-CA" dirty="0"/>
              <a:t> </a:t>
            </a:r>
            <a:r>
              <a:rPr lang="en-CA" dirty="0" err="1"/>
              <a:t>pourquoi</a:t>
            </a:r>
            <a:r>
              <a:rPr lang="en-CA" dirty="0"/>
              <a:t> nous </a:t>
            </a:r>
            <a:r>
              <a:rPr lang="en-CA" dirty="0" err="1"/>
              <a:t>sommes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...
</a:t>
            </a:r>
            <a:endParaRPr dirty="0"/>
          </a:p>
        </p:txBody>
      </p:sp>
      <p:sp>
        <p:nvSpPr>
          <p:cNvPr id="439" name="What is social media?"/>
          <p:cNvSpPr txBox="1">
            <a:spLocks noGrp="1"/>
          </p:cNvSpPr>
          <p:nvPr>
            <p:ph type="title"/>
          </p:nvPr>
        </p:nvSpPr>
        <p:spPr>
          <a:xfrm>
            <a:off x="559006" y="836011"/>
            <a:ext cx="15363833" cy="12898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Qu'est-ce</a:t>
            </a:r>
            <a:r>
              <a:rPr lang="en-CA" dirty="0"/>
              <a:t> que </a:t>
            </a:r>
            <a:r>
              <a:rPr lang="en-CA" dirty="0" err="1"/>
              <a:t>cela</a:t>
            </a:r>
            <a:r>
              <a:rPr lang="en-CA" dirty="0"/>
              <a:t> </a:t>
            </a:r>
            <a:r>
              <a:rPr lang="en-CA" dirty="0" err="1"/>
              <a:t>signifie</a:t>
            </a:r>
            <a:r>
              <a:rPr lang="en-CA" dirty="0"/>
              <a:t> pour </a:t>
            </a:r>
            <a:r>
              <a:rPr lang="en-CA" dirty="0" err="1"/>
              <a:t>vous</a:t>
            </a:r>
            <a:r>
              <a:rPr lang="en-CA" dirty="0"/>
              <a:t>!
</a:t>
            </a:r>
            <a:endParaRPr dirty="0"/>
          </a:p>
        </p:txBody>
      </p:sp>
      <p:sp>
        <p:nvSpPr>
          <p:cNvPr id="440" name="“Social Media is the democratization of information, transforming people from content readers into publishers. It is the shift from a broadcast mechanism, one-to-many, to a many-to-many model, rooted in conversations between authors, people, and peers,” Brian Solis."/>
          <p:cNvSpPr txBox="1"/>
          <p:nvPr/>
        </p:nvSpPr>
        <p:spPr>
          <a:xfrm>
            <a:off x="2613285" y="3270119"/>
            <a:ext cx="6519062" cy="631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defTabSz="1426404">
              <a:lnSpc>
                <a:spcPct val="81000"/>
              </a:lnSpc>
              <a:spcBef>
                <a:spcPts val="1000"/>
              </a:spcBef>
              <a:defRPr sz="4300" i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CA" dirty="0">
                <a:solidFill>
                  <a:schemeClr val="tx1"/>
                </a:solidFill>
              </a:rPr>
              <a:t>Les </a:t>
            </a:r>
            <a:r>
              <a:rPr lang="en-CA" dirty="0" err="1">
                <a:solidFill>
                  <a:schemeClr val="tx1"/>
                </a:solidFill>
              </a:rPr>
              <a:t>médias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sociaux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sont</a:t>
            </a:r>
            <a:r>
              <a:rPr lang="en-CA" dirty="0">
                <a:solidFill>
                  <a:schemeClr val="tx1"/>
                </a:solidFill>
              </a:rPr>
              <a:t> la </a:t>
            </a:r>
            <a:r>
              <a:rPr lang="en-CA" dirty="0" err="1">
                <a:solidFill>
                  <a:schemeClr val="tx1"/>
                </a:solidFill>
              </a:rPr>
              <a:t>démocratisation</a:t>
            </a:r>
            <a:r>
              <a:rPr lang="en-CA" dirty="0">
                <a:solidFill>
                  <a:schemeClr val="tx1"/>
                </a:solidFill>
              </a:rPr>
              <a:t> de </a:t>
            </a:r>
            <a:r>
              <a:rPr lang="en-CA" dirty="0" err="1">
                <a:solidFill>
                  <a:schemeClr val="tx1"/>
                </a:solidFill>
              </a:rPr>
              <a:t>l'information</a:t>
            </a:r>
            <a:r>
              <a:rPr lang="en-CA" dirty="0">
                <a:solidFill>
                  <a:schemeClr val="tx1"/>
                </a:solidFill>
              </a:rPr>
              <a:t>, transformant les gens des </a:t>
            </a:r>
            <a:r>
              <a:rPr lang="en-CA" dirty="0" err="1">
                <a:solidFill>
                  <a:schemeClr val="tx1"/>
                </a:solidFill>
              </a:rPr>
              <a:t>lecteurs</a:t>
            </a:r>
            <a:r>
              <a:rPr lang="en-CA" dirty="0">
                <a:solidFill>
                  <a:schemeClr val="tx1"/>
                </a:solidFill>
              </a:rPr>
              <a:t> de </a:t>
            </a:r>
            <a:r>
              <a:rPr lang="en-CA" dirty="0" err="1">
                <a:solidFill>
                  <a:schemeClr val="tx1"/>
                </a:solidFill>
              </a:rPr>
              <a:t>contenu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en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éditeurs</a:t>
            </a:r>
            <a:r>
              <a:rPr lang="en-CA" dirty="0">
                <a:solidFill>
                  <a:schemeClr val="tx1"/>
                </a:solidFill>
              </a:rPr>
              <a:t>. </a:t>
            </a:r>
            <a:r>
              <a:rPr lang="en-CA" dirty="0" err="1">
                <a:solidFill>
                  <a:schemeClr val="tx1"/>
                </a:solidFill>
              </a:rPr>
              <a:t>C'est</a:t>
            </a:r>
            <a:r>
              <a:rPr lang="en-CA" dirty="0">
                <a:solidFill>
                  <a:schemeClr val="tx1"/>
                </a:solidFill>
              </a:rPr>
              <a:t> le passage d'un </a:t>
            </a:r>
            <a:r>
              <a:rPr lang="en-CA" dirty="0" err="1">
                <a:solidFill>
                  <a:schemeClr val="tx1"/>
                </a:solidFill>
              </a:rPr>
              <a:t>mécanisme</a:t>
            </a:r>
            <a:r>
              <a:rPr lang="en-CA" dirty="0">
                <a:solidFill>
                  <a:schemeClr val="tx1"/>
                </a:solidFill>
              </a:rPr>
              <a:t> de diffusion, de un </a:t>
            </a:r>
            <a:r>
              <a:rPr lang="en-CA" dirty="0" err="1">
                <a:solidFill>
                  <a:schemeClr val="tx1"/>
                </a:solidFill>
              </a:rPr>
              <a:t>à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plusieurs</a:t>
            </a:r>
            <a:r>
              <a:rPr lang="en-CA" dirty="0">
                <a:solidFill>
                  <a:schemeClr val="tx1"/>
                </a:solidFill>
              </a:rPr>
              <a:t>, </a:t>
            </a:r>
            <a:r>
              <a:rPr lang="en-CA" dirty="0" err="1">
                <a:solidFill>
                  <a:schemeClr val="tx1"/>
                </a:solidFill>
              </a:rPr>
              <a:t>à</a:t>
            </a:r>
            <a:r>
              <a:rPr lang="en-CA" dirty="0">
                <a:solidFill>
                  <a:schemeClr val="tx1"/>
                </a:solidFill>
              </a:rPr>
              <a:t> un </a:t>
            </a:r>
            <a:r>
              <a:rPr lang="en-CA" dirty="0" err="1">
                <a:solidFill>
                  <a:schemeClr val="tx1"/>
                </a:solidFill>
              </a:rPr>
              <a:t>modèle</a:t>
            </a:r>
            <a:r>
              <a:rPr lang="en-CA" dirty="0">
                <a:solidFill>
                  <a:schemeClr val="tx1"/>
                </a:solidFill>
              </a:rPr>
              <a:t> de </a:t>
            </a:r>
            <a:r>
              <a:rPr lang="en-CA" dirty="0" err="1">
                <a:solidFill>
                  <a:schemeClr val="tx1"/>
                </a:solidFill>
              </a:rPr>
              <a:t>plusieurs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à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plusieurs</a:t>
            </a:r>
            <a:r>
              <a:rPr lang="en-CA" dirty="0">
                <a:solidFill>
                  <a:schemeClr val="tx1"/>
                </a:solidFill>
              </a:rPr>
              <a:t>, </a:t>
            </a:r>
            <a:r>
              <a:rPr lang="en-CA" dirty="0" err="1">
                <a:solidFill>
                  <a:schemeClr val="tx1"/>
                </a:solidFill>
              </a:rPr>
              <a:t>enraciné</a:t>
            </a:r>
            <a:r>
              <a:rPr lang="en-CA" dirty="0">
                <a:solidFill>
                  <a:schemeClr val="tx1"/>
                </a:solidFill>
              </a:rPr>
              <a:t> dans les conversations entre les auteurs, les gens et les pairs »,Brian Solis
</a:t>
            </a:r>
            <a:endParaRPr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2" animBg="1" advAuto="0"/>
      <p:bldP spid="44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mocratization of knowledge…"/>
          <p:cNvSpPr txBox="1">
            <a:spLocks noGrp="1"/>
          </p:cNvSpPr>
          <p:nvPr>
            <p:ph type="body" sz="half" idx="1"/>
          </p:nvPr>
        </p:nvSpPr>
        <p:spPr>
          <a:xfrm>
            <a:off x="12503425" y="4236408"/>
            <a:ext cx="13218894" cy="8193221"/>
          </a:xfrm>
          <a:prstGeom prst="rect">
            <a:avLst/>
          </a:prstGeom>
        </p:spPr>
        <p:txBody>
          <a:bodyPr/>
          <a:lstStyle/>
          <a:p>
            <a:pPr defTabSz="1499553">
              <a:buSzPct val="100000"/>
              <a:buBlip>
                <a:blip r:embed="rId2"/>
              </a:buBlip>
              <a:defRPr sz="5400"/>
            </a:pP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il</a:t>
            </a:r>
            <a:r>
              <a:rPr lang="en-CA" dirty="0"/>
              <a:t> a </a:t>
            </a:r>
            <a:r>
              <a:rPr lang="en-CA" dirty="0" err="1"/>
              <a:t>également</a:t>
            </a:r>
            <a:r>
              <a:rPr lang="en-CA" dirty="0"/>
              <a:t> conduit </a:t>
            </a:r>
            <a:r>
              <a:rPr lang="en-CA" dirty="0" err="1"/>
              <a:t>à</a:t>
            </a:r>
            <a:r>
              <a:rPr lang="en-CA" dirty="0"/>
              <a:t>:
 Faire </a:t>
            </a:r>
            <a:r>
              <a:rPr lang="en-CA" dirty="0" err="1"/>
              <a:t>ressortir</a:t>
            </a:r>
            <a:r>
              <a:rPr lang="en-CA" dirty="0"/>
              <a:t> le </a:t>
            </a:r>
            <a:r>
              <a:rPr lang="en-CA" dirty="0" err="1"/>
              <a:t>pire</a:t>
            </a:r>
            <a:r>
              <a:rPr lang="en-CA" dirty="0"/>
              <a:t> chez les gens
 </a:t>
            </a:r>
            <a:r>
              <a:rPr lang="en-CA" dirty="0" err="1"/>
              <a:t>L'anonymat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un </a:t>
            </a:r>
            <a:r>
              <a:rPr lang="en-CA" dirty="0" err="1"/>
              <a:t>facteur</a:t>
            </a:r>
            <a:r>
              <a:rPr lang="en-CA" dirty="0"/>
              <a:t> </a:t>
            </a:r>
            <a:r>
              <a:rPr lang="en-CA" dirty="0" err="1"/>
              <a:t>énorme</a:t>
            </a:r>
            <a:r>
              <a:rPr lang="en-CA" dirty="0"/>
              <a:t> pour </a:t>
            </a:r>
            <a:r>
              <a:rPr lang="en-CA" dirty="0" err="1"/>
              <a:t>l'intimidation</a:t>
            </a:r>
            <a:r>
              <a:rPr lang="en-CA" dirty="0"/>
              <a:t>
Pas de </a:t>
            </a:r>
            <a:r>
              <a:rPr lang="en-CA" dirty="0" err="1"/>
              <a:t>conséquences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d'embarras</a:t>
            </a:r>
            <a:r>
              <a:rPr lang="en-CA" dirty="0"/>
              <a:t>
Doxing (Doxing)
Trolling/Inflaming
Mistruths/Misinformation/Fake News</a:t>
            </a:r>
            <a:endParaRPr dirty="0"/>
          </a:p>
        </p:txBody>
      </p:sp>
      <p:sp>
        <p:nvSpPr>
          <p:cNvPr id="443" name="So…social media is…."/>
          <p:cNvSpPr txBox="1">
            <a:spLocks noGrp="1"/>
          </p:cNvSpPr>
          <p:nvPr>
            <p:ph type="title"/>
          </p:nvPr>
        </p:nvSpPr>
        <p:spPr>
          <a:xfrm>
            <a:off x="676010" y="555373"/>
            <a:ext cx="15363836" cy="3659989"/>
          </a:xfrm>
          <a:prstGeom prst="rect">
            <a:avLst/>
          </a:prstGeom>
        </p:spPr>
        <p:txBody>
          <a:bodyPr/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ainsi</a:t>
            </a:r>
            <a:r>
              <a:rPr lang="en-CA" dirty="0"/>
              <a:t>...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....
</a:t>
            </a:r>
            <a:endParaRPr dirty="0"/>
          </a:p>
        </p:txBody>
      </p:sp>
      <p:sp>
        <p:nvSpPr>
          <p:cNvPr id="444" name="Democratization of knowledge…"/>
          <p:cNvSpPr txBox="1"/>
          <p:nvPr/>
        </p:nvSpPr>
        <p:spPr>
          <a:xfrm>
            <a:off x="179056" y="3647595"/>
            <a:ext cx="12012945" cy="8193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1499553">
              <a:lnSpc>
                <a:spcPct val="90000"/>
              </a:lnSpc>
              <a:buSzPct val="100000"/>
              <a:buBlip>
                <a:blip r:embed="rId2"/>
              </a:buBlip>
              <a:defRPr sz="5400">
                <a:uFill>
                  <a:solidFill>
                    <a:srgbClr val="000000"/>
                  </a:solidFill>
                </a:uFill>
              </a:defRPr>
            </a:pPr>
            <a:r>
              <a:rPr lang="en-CA" dirty="0" err="1"/>
              <a:t>Démocratisation</a:t>
            </a:r>
            <a:r>
              <a:rPr lang="en-CA" dirty="0"/>
              <a:t> du savoir
</a:t>
            </a:r>
            <a:r>
              <a:rPr lang="en-CA" dirty="0" err="1"/>
              <a:t>Démocratisation</a:t>
            </a:r>
            <a:r>
              <a:rPr lang="en-CA" dirty="0"/>
              <a:t> des communications
</a:t>
            </a:r>
            <a:r>
              <a:rPr lang="en-CA" dirty="0" err="1"/>
              <a:t>Démocratisation</a:t>
            </a:r>
            <a:r>
              <a:rPr lang="en-CA" dirty="0"/>
              <a:t> du </a:t>
            </a:r>
            <a:r>
              <a:rPr lang="en-CA" dirty="0" err="1"/>
              <a:t>contrôle</a:t>
            </a:r>
            <a:r>
              <a:rPr lang="en-CA" dirty="0"/>
              <a:t>
Conversation avec </a:t>
            </a:r>
            <a:r>
              <a:rPr lang="en-CA" dirty="0" err="1"/>
              <a:t>l'attente</a:t>
            </a:r>
            <a:r>
              <a:rPr lang="en-CA" dirty="0"/>
              <a:t> de
</a:t>
            </a:r>
            <a:r>
              <a:rPr lang="en-CA" i="1" dirty="0"/>
              <a:t>Relations
</a:t>
            </a:r>
            <a:r>
              <a:rPr lang="en-CA" i="1" dirty="0" err="1"/>
              <a:t>Voix</a:t>
            </a:r>
            <a:r>
              <a:rPr lang="en-CA" i="1" dirty="0"/>
              <a:t> </a:t>
            </a:r>
            <a:r>
              <a:rPr lang="en-CA" i="1" dirty="0" err="1"/>
              <a:t>authentiques</a:t>
            </a:r>
            <a:r>
              <a:rPr lang="en-CA" i="1" dirty="0"/>
              <a:t>
Actions qui </a:t>
            </a:r>
            <a:r>
              <a:rPr lang="en-CA" i="1" dirty="0" err="1"/>
              <a:t>renforcent</a:t>
            </a:r>
            <a:r>
              <a:rPr lang="en-CA" i="1" dirty="0"/>
              <a:t> la </a:t>
            </a:r>
            <a:r>
              <a:rPr lang="en-CA" i="1" dirty="0" err="1"/>
              <a:t>confiance</a:t>
            </a:r>
            <a:r>
              <a:rPr lang="en-CA" i="1" dirty="0"/>
              <a:t>
Communications </a:t>
            </a:r>
            <a:r>
              <a:rPr lang="en-CA" i="1" dirty="0" err="1"/>
              <a:t>bidirectionnelles</a:t>
            </a:r>
            <a:endParaRPr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2" animBg="1" advAuto="0"/>
      <p:bldP spid="444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ush communications…"/>
          <p:cNvSpPr txBox="1">
            <a:spLocks noGrp="1"/>
          </p:cNvSpPr>
          <p:nvPr>
            <p:ph type="body" sz="half" idx="1"/>
          </p:nvPr>
        </p:nvSpPr>
        <p:spPr>
          <a:xfrm>
            <a:off x="660952" y="3198646"/>
            <a:ext cx="21257200" cy="441676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755575">
              <a:buSzPct val="100000"/>
              <a:buBlip>
                <a:blip r:embed="rId2"/>
              </a:buBlip>
              <a:defRPr sz="4900"/>
            </a:pPr>
            <a:r>
              <a:rPr lang="en-CA" dirty="0" err="1"/>
              <a:t>Pousser</a:t>
            </a:r>
            <a:r>
              <a:rPr lang="en-CA" dirty="0"/>
              <a:t> les communications
Tout sur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contre</a:t>
            </a:r>
            <a:r>
              <a:rPr lang="en-CA" dirty="0"/>
              <a:t> </a:t>
            </a:r>
            <a:r>
              <a:rPr lang="en-CA" dirty="0" err="1"/>
              <a:t>contribuable</a:t>
            </a:r>
            <a:r>
              <a:rPr lang="en-CA" dirty="0"/>
              <a:t>/</a:t>
            </a:r>
            <a:r>
              <a:rPr lang="en-CA" dirty="0" err="1"/>
              <a:t>constituant</a:t>
            </a:r>
            <a:r>
              <a:rPr lang="en-CA" dirty="0"/>
              <a:t>, etc.
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vendre</a:t>
            </a:r>
            <a:r>
              <a:rPr lang="en-CA" dirty="0"/>
              <a:t> et/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seulement</a:t>
            </a:r>
            <a:r>
              <a:rPr lang="en-CA" dirty="0"/>
              <a:t> </a:t>
            </a:r>
            <a:r>
              <a:rPr lang="en-CA" dirty="0" err="1"/>
              <a:t>parler</a:t>
            </a:r>
            <a:r>
              <a:rPr lang="en-CA" dirty="0"/>
              <a:t> de </a:t>
            </a:r>
            <a:r>
              <a:rPr lang="en-CA" dirty="0" err="1"/>
              <a:t>vous</a:t>
            </a:r>
            <a:r>
              <a:rPr lang="en-CA" dirty="0"/>
              <a:t>
</a:t>
            </a:r>
            <a:r>
              <a:rPr lang="en-CA" dirty="0" err="1"/>
              <a:t>Indépendant</a:t>
            </a:r>
            <a:r>
              <a:rPr lang="en-CA" dirty="0"/>
              <a:t> de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objectifs</a:t>
            </a:r>
            <a:r>
              <a:rPr lang="en-CA" dirty="0"/>
              <a:t> Marketing/Communications/Business
Non </a:t>
            </a:r>
            <a:r>
              <a:rPr lang="en-CA" dirty="0" err="1"/>
              <a:t>relationnel</a:t>
            </a:r>
            <a:r>
              <a:rPr lang="en-CA" dirty="0"/>
              <a:t> 
libre</a:t>
            </a:r>
            <a:endParaRPr dirty="0"/>
          </a:p>
        </p:txBody>
      </p:sp>
      <p:sp>
        <p:nvSpPr>
          <p:cNvPr id="447" name="What social media isn’t"/>
          <p:cNvSpPr txBox="1">
            <a:spLocks noGrp="1"/>
          </p:cNvSpPr>
          <p:nvPr>
            <p:ph type="title"/>
          </p:nvPr>
        </p:nvSpPr>
        <p:spPr>
          <a:xfrm>
            <a:off x="582407" y="616835"/>
            <a:ext cx="15363833" cy="170282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/>
              <a:t>Ce que les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ne </a:t>
            </a:r>
            <a:r>
              <a:rPr lang="en-CA" dirty="0" err="1"/>
              <a:t>sont</a:t>
            </a:r>
            <a:r>
              <a:rPr lang="en-CA" dirty="0"/>
              <a:t> pas
</a:t>
            </a:r>
            <a:endParaRPr dirty="0"/>
          </a:p>
        </p:txBody>
      </p:sp>
      <p:sp>
        <p:nvSpPr>
          <p:cNvPr id="449" name="Some costs you MUST consider…"/>
          <p:cNvSpPr txBox="1"/>
          <p:nvPr/>
        </p:nvSpPr>
        <p:spPr>
          <a:xfrm>
            <a:off x="2856888" y="8633302"/>
            <a:ext cx="5910694" cy="1076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8576" tIns="68576" rIns="68576" bIns="68576">
            <a:spAutoFit/>
          </a:bodyPr>
          <a:lstStyle/>
          <a:p>
            <a:r>
              <a:rPr dirty="0"/>
              <a:t>Some costs you MUST consider </a:t>
            </a:r>
          </a:p>
          <a:p>
            <a:r>
              <a:rPr dirty="0"/>
              <a:t>when doing social media:</a:t>
            </a:r>
          </a:p>
        </p:txBody>
      </p:sp>
      <p:sp>
        <p:nvSpPr>
          <p:cNvPr id="450" name="Arrow"/>
          <p:cNvSpPr/>
          <p:nvPr/>
        </p:nvSpPr>
        <p:spPr>
          <a:xfrm>
            <a:off x="9470699" y="8121054"/>
            <a:ext cx="1905000" cy="1905004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35353"/>
          </a:solidFill>
          <a:ln w="12700">
            <a:miter lim="400000"/>
          </a:ln>
        </p:spPr>
        <p:txBody>
          <a:bodyPr lIns="68576" tIns="68576" rIns="68576" bIns="6857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51" name="TextBox 1"/>
          <p:cNvSpPr txBox="1"/>
          <p:nvPr/>
        </p:nvSpPr>
        <p:spPr>
          <a:xfrm>
            <a:off x="930332" y="11489635"/>
            <a:ext cx="12594536" cy="161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6" tIns="68576" rIns="68576" bIns="68576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Prenez-vous</a:t>
            </a:r>
            <a:r>
              <a:rPr lang="en-CA" dirty="0"/>
              <a:t> les </a:t>
            </a:r>
            <a:r>
              <a:rPr lang="en-CA" dirty="0" err="1"/>
              <a:t>mesures</a:t>
            </a:r>
            <a:r>
              <a:rPr lang="en-CA" dirty="0"/>
              <a:t> </a:t>
            </a:r>
            <a:r>
              <a:rPr lang="en-CA" dirty="0" err="1"/>
              <a:t>nécessaires</a:t>
            </a:r>
            <a:r>
              <a:rPr lang="en-CA" dirty="0"/>
              <a:t> pour </a:t>
            </a:r>
            <a:r>
              <a:rPr lang="en-CA" dirty="0" err="1"/>
              <a:t>lui</a:t>
            </a:r>
            <a:r>
              <a:rPr lang="en-CA" dirty="0"/>
              <a:t> donner la bonne attention? 
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B52A1A-88A1-45BD-BB1A-BB6EE28D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011" y="6317948"/>
            <a:ext cx="11344517" cy="55112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1" build="p" bldLvl="5" animBg="1" advAuto="0"/>
      <p:bldP spid="449" grpId="3" animBg="1" advAuto="0"/>
      <p:bldP spid="450" grpId="4" animBg="1" advAuto="0"/>
      <p:bldP spid="451" grpId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Workbook…"/>
          <p:cNvSpPr txBox="1"/>
          <p:nvPr/>
        </p:nvSpPr>
        <p:spPr>
          <a:xfrm>
            <a:off x="3086322" y="3716318"/>
            <a:ext cx="16916854" cy="81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767284" indent="-767284" defTabSz="1828724">
              <a:lnSpc>
                <a:spcPct val="90000"/>
              </a:lnSpc>
              <a:spcBef>
                <a:spcPts val="1400"/>
              </a:spcBef>
              <a:buSzPct val="120000"/>
              <a:buBlip>
                <a:blip r:embed="rId2"/>
              </a:buBlip>
              <a:defRPr sz="44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lang="en-CA" sz="3600" dirty="0"/>
              <a:t>Nous </a:t>
            </a:r>
            <a:r>
              <a:rPr lang="en-CA" sz="3600" dirty="0" err="1"/>
              <a:t>vivons</a:t>
            </a:r>
            <a:r>
              <a:rPr lang="en-CA" sz="3600" dirty="0"/>
              <a:t> </a:t>
            </a:r>
            <a:r>
              <a:rPr lang="en-CA" sz="3600" dirty="0" err="1"/>
              <a:t>maintenant</a:t>
            </a:r>
            <a:r>
              <a:rPr lang="en-CA" sz="3600" dirty="0"/>
              <a:t> dans un monde de </a:t>
            </a:r>
            <a:r>
              <a:rPr lang="en-CA" sz="3600" dirty="0" err="1"/>
              <a:t>méfiance</a:t>
            </a:r>
            <a:br>
              <a:rPr lang="en-CA" sz="3600" dirty="0"/>
            </a:br>
            <a:endParaRPr lang="en-CA" sz="3600" dirty="0"/>
          </a:p>
          <a:p>
            <a:r>
              <a:rPr lang="en-CA" sz="3600" dirty="0"/>
              <a:t>Première </a:t>
            </a:r>
            <a:r>
              <a:rPr lang="en-CA" sz="3600" dirty="0" err="1"/>
              <a:t>fois</a:t>
            </a:r>
            <a:r>
              <a:rPr lang="en-CA" sz="3600" dirty="0"/>
              <a:t> que la population générale du Canada </a:t>
            </a:r>
            <a:r>
              <a:rPr lang="en-CA" sz="3600" dirty="0" err="1"/>
              <a:t>est</a:t>
            </a:r>
            <a:r>
              <a:rPr lang="en-CA" sz="3600" dirty="0"/>
              <a:t> </a:t>
            </a:r>
            <a:r>
              <a:rPr lang="en-CA" sz="3600" dirty="0" err="1"/>
              <a:t>neutre</a:t>
            </a:r>
            <a:r>
              <a:rPr lang="en-CA" sz="3600" dirty="0"/>
              <a:t> au </a:t>
            </a:r>
            <a:r>
              <a:rPr lang="en-CA" sz="3600" dirty="0" err="1"/>
              <a:t>sujet</a:t>
            </a:r>
            <a:r>
              <a:rPr lang="en-CA" sz="3600" dirty="0"/>
              <a:t> de la </a:t>
            </a:r>
            <a:r>
              <a:rPr lang="en-CA" sz="3600" dirty="0" err="1"/>
              <a:t>confiance</a:t>
            </a:r>
            <a:br>
              <a:rPr lang="en-CA" sz="3600" dirty="0"/>
            </a:br>
            <a:endParaRPr lang="en-CA" sz="3600" dirty="0"/>
          </a:p>
          <a:p>
            <a:r>
              <a:rPr lang="en-CA" sz="3600" dirty="0"/>
              <a:t>74 % des Canadiens </a:t>
            </a:r>
            <a:r>
              <a:rPr lang="en-CA" sz="3600" dirty="0" err="1"/>
              <a:t>informés</a:t>
            </a:r>
            <a:r>
              <a:rPr lang="en-CA" sz="3600" dirty="0"/>
              <a:t> </a:t>
            </a:r>
            <a:r>
              <a:rPr lang="en-CA" sz="3600" dirty="0" err="1"/>
              <a:t>ont</a:t>
            </a:r>
            <a:r>
              <a:rPr lang="en-CA" sz="3600" dirty="0"/>
              <a:t> </a:t>
            </a:r>
            <a:r>
              <a:rPr lang="en-CA" sz="3600" dirty="0" err="1"/>
              <a:t>confiance</a:t>
            </a:r>
            <a:r>
              <a:rPr lang="en-CA" sz="3600" dirty="0"/>
              <a:t> </a:t>
            </a:r>
            <a:r>
              <a:rPr lang="en-CA" sz="3600" dirty="0" err="1"/>
              <a:t>contre</a:t>
            </a:r>
            <a:r>
              <a:rPr lang="en-CA" sz="3600" dirty="0"/>
              <a:t> 54 % de la pop de masse </a:t>
            </a:r>
            <a:r>
              <a:rPr lang="en-CA" sz="3600" dirty="0" err="1"/>
              <a:t>sont</a:t>
            </a:r>
            <a:r>
              <a:rPr lang="en-CA" sz="3600" dirty="0"/>
              <a:t> </a:t>
            </a:r>
            <a:r>
              <a:rPr lang="en-CA" sz="3600" dirty="0" err="1"/>
              <a:t>neutres</a:t>
            </a:r>
            <a:br>
              <a:rPr lang="en-CA" sz="3600" dirty="0"/>
            </a:br>
            <a:endParaRPr lang="en-CA" sz="3600" dirty="0"/>
          </a:p>
          <a:p>
            <a:r>
              <a:rPr lang="en-CA" sz="3600" dirty="0"/>
              <a:t>Les femmes se </a:t>
            </a:r>
            <a:r>
              <a:rPr lang="en-CA" sz="3600" dirty="0" err="1"/>
              <a:t>méfient</a:t>
            </a:r>
            <a:r>
              <a:rPr lang="en-CA" sz="3600" dirty="0"/>
              <a:t> du </a:t>
            </a:r>
            <a:r>
              <a:rPr lang="en-CA" sz="3600" dirty="0" err="1"/>
              <a:t>gouvernement</a:t>
            </a:r>
            <a:r>
              <a:rPr lang="en-CA" sz="3600" dirty="0"/>
              <a:t> (46 %) et des </a:t>
            </a:r>
            <a:r>
              <a:rPr lang="en-CA" sz="3600" dirty="0" err="1"/>
              <a:t>médias</a:t>
            </a:r>
            <a:r>
              <a:rPr lang="en-CA" sz="3600" dirty="0"/>
              <a:t> (45 %) et </a:t>
            </a:r>
            <a:r>
              <a:rPr lang="en-CA" sz="3600" dirty="0" err="1"/>
              <a:t>sont</a:t>
            </a:r>
            <a:r>
              <a:rPr lang="en-CA" sz="3600" dirty="0"/>
              <a:t> </a:t>
            </a:r>
            <a:r>
              <a:rPr lang="en-CA" sz="3600" dirty="0" err="1"/>
              <a:t>neutres</a:t>
            </a:r>
            <a:r>
              <a:rPr lang="en-CA" sz="3600" dirty="0"/>
              <a:t> pour les </a:t>
            </a:r>
            <a:r>
              <a:rPr lang="en-CA" sz="3600" dirty="0" err="1"/>
              <a:t>entreprises</a:t>
            </a:r>
            <a:r>
              <a:rPr lang="en-CA" sz="3600" dirty="0"/>
              <a:t> (53%)</a:t>
            </a:r>
            <a:br>
              <a:rPr lang="en-CA" sz="3600" dirty="0"/>
            </a:br>
            <a:endParaRPr lang="en-CA" sz="3600" dirty="0"/>
          </a:p>
          <a:p>
            <a:r>
              <a:rPr lang="en-CA" sz="3600" dirty="0"/>
              <a:t>Les hommes </a:t>
            </a:r>
            <a:r>
              <a:rPr lang="en-CA" sz="3600" dirty="0" err="1"/>
              <a:t>sont</a:t>
            </a:r>
            <a:r>
              <a:rPr lang="en-CA" sz="3600" dirty="0"/>
              <a:t> </a:t>
            </a:r>
            <a:r>
              <a:rPr lang="en-CA" sz="3600" dirty="0" err="1"/>
              <a:t>neutres</a:t>
            </a:r>
            <a:r>
              <a:rPr lang="en-CA" sz="3600" dirty="0"/>
              <a:t> </a:t>
            </a:r>
            <a:r>
              <a:rPr lang="en-CA" sz="3600" dirty="0" err="1"/>
              <a:t>à</a:t>
            </a:r>
            <a:r>
              <a:rPr lang="en-CA" sz="3600" dirty="0"/>
              <a:t> gov (51%) - </a:t>
            </a:r>
            <a:r>
              <a:rPr lang="en-CA" sz="3600" dirty="0" err="1"/>
              <a:t>médias</a:t>
            </a:r>
            <a:r>
              <a:rPr lang="en-CA" sz="3600" dirty="0"/>
              <a:t> (50%) et les affaires de </a:t>
            </a:r>
            <a:r>
              <a:rPr lang="en-CA" sz="3600" dirty="0" err="1"/>
              <a:t>fiducie</a:t>
            </a:r>
            <a:r>
              <a:rPr lang="en-CA" sz="3600" dirty="0"/>
              <a:t> (60%)</a:t>
            </a:r>
            <a:br>
              <a:rPr lang="en-CA" sz="3600" dirty="0"/>
            </a:br>
            <a:endParaRPr lang="en-CA" sz="3600" dirty="0"/>
          </a:p>
          <a:p>
            <a:r>
              <a:rPr lang="en-CA" sz="3600" dirty="0"/>
              <a:t>34 % des Canadiens (pop de masse) </a:t>
            </a:r>
            <a:r>
              <a:rPr lang="en-CA" sz="3600" dirty="0" err="1"/>
              <a:t>croient</a:t>
            </a:r>
            <a:r>
              <a:rPr lang="en-CA" sz="3600" dirty="0"/>
              <a:t> </a:t>
            </a:r>
            <a:r>
              <a:rPr lang="en-CA" sz="3600" dirty="0" err="1"/>
              <a:t>qu'ils</a:t>
            </a:r>
            <a:r>
              <a:rPr lang="en-CA" sz="3600" dirty="0"/>
              <a:t> </a:t>
            </a:r>
            <a:r>
              <a:rPr lang="en-CA" sz="3600" dirty="0" err="1"/>
              <a:t>seront</a:t>
            </a:r>
            <a:r>
              <a:rPr lang="en-CA" sz="3600" dirty="0"/>
              <a:t> </a:t>
            </a:r>
            <a:r>
              <a:rPr lang="en-CA" sz="3600" dirty="0" err="1"/>
              <a:t>mieux</a:t>
            </a:r>
            <a:r>
              <a:rPr lang="en-CA" sz="3600" dirty="0"/>
              <a:t> </a:t>
            </a:r>
            <a:r>
              <a:rPr lang="en-CA" sz="3600" dirty="0" err="1"/>
              <a:t>lotis</a:t>
            </a:r>
            <a:r>
              <a:rPr lang="en-CA" sz="3600" dirty="0"/>
              <a:t> dans cinq </a:t>
            </a:r>
            <a:r>
              <a:rPr lang="en-CA" sz="3600" dirty="0" err="1"/>
              <a:t>ans</a:t>
            </a:r>
            <a:br>
              <a:rPr lang="en-CA" sz="3600" dirty="0"/>
            </a:br>
            <a:endParaRPr lang="en-CA" sz="3600" dirty="0"/>
          </a:p>
          <a:p>
            <a:r>
              <a:rPr lang="en-CA" sz="3600" dirty="0" err="1"/>
              <a:t>Seulement</a:t>
            </a:r>
            <a:r>
              <a:rPr lang="en-CA" sz="3600" dirty="0"/>
              <a:t> 34 % des Canadiens font </a:t>
            </a:r>
            <a:r>
              <a:rPr lang="en-CA" sz="3600" dirty="0" err="1"/>
              <a:t>confiance</a:t>
            </a:r>
            <a:r>
              <a:rPr lang="en-CA" sz="3600" dirty="0"/>
              <a:t> aux </a:t>
            </a:r>
            <a:r>
              <a:rPr lang="en-CA" sz="3600" dirty="0" err="1"/>
              <a:t>médias</a:t>
            </a:r>
            <a:r>
              <a:rPr lang="en-CA" sz="3600" dirty="0"/>
              <a:t> </a:t>
            </a:r>
            <a:r>
              <a:rPr lang="en-CA" sz="3600" dirty="0" err="1"/>
              <a:t>sociaux</a:t>
            </a:r>
            <a:endParaRPr lang="en-CA" sz="3600" dirty="0"/>
          </a:p>
        </p:txBody>
      </p:sp>
      <p:sp>
        <p:nvSpPr>
          <p:cNvPr id="425" name="Workbook…"/>
          <p:cNvSpPr txBox="1"/>
          <p:nvPr/>
        </p:nvSpPr>
        <p:spPr>
          <a:xfrm>
            <a:off x="3086321" y="4926648"/>
            <a:ext cx="17564108" cy="95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595419" indent="-595419" defTabSz="1477314">
              <a:lnSpc>
                <a:spcPct val="90000"/>
              </a:lnSpc>
              <a:spcBef>
                <a:spcPts val="900"/>
              </a:spcBef>
              <a:buSzPct val="120000"/>
              <a:buBlip>
                <a:blip r:embed="rId2"/>
              </a:buBlip>
              <a:defRPr sz="4356">
                <a:uFill>
                  <a:solidFill>
                    <a:srgbClr val="000000"/>
                  </a:solidFill>
                </a:uFill>
              </a:defRPr>
            </a:lvl1pPr>
          </a:lstStyle>
          <a:p>
            <a:endParaRPr dirty="0"/>
          </a:p>
        </p:txBody>
      </p:sp>
      <p:sp>
        <p:nvSpPr>
          <p:cNvPr id="426" name="Workbook…"/>
          <p:cNvSpPr txBox="1"/>
          <p:nvPr/>
        </p:nvSpPr>
        <p:spPr>
          <a:xfrm>
            <a:off x="3123973" y="5905639"/>
            <a:ext cx="16916854" cy="95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579957" indent="-579957" defTabSz="1383894">
              <a:lnSpc>
                <a:spcPct val="90000"/>
              </a:lnSpc>
              <a:spcBef>
                <a:spcPts val="800"/>
              </a:spcBef>
              <a:buSzPct val="120000"/>
              <a:buBlip>
                <a:blip r:embed="rId2"/>
              </a:buBlip>
              <a:defRPr sz="4356">
                <a:uFill>
                  <a:solidFill>
                    <a:srgbClr val="000000"/>
                  </a:solidFill>
                </a:uFill>
              </a:defRPr>
            </a:lvl1pPr>
          </a:lstStyle>
          <a:p>
            <a:endParaRPr dirty="0"/>
          </a:p>
        </p:txBody>
      </p:sp>
      <p:sp>
        <p:nvSpPr>
          <p:cNvPr id="427" name="Workbook…"/>
          <p:cNvSpPr txBox="1"/>
          <p:nvPr/>
        </p:nvSpPr>
        <p:spPr>
          <a:xfrm>
            <a:off x="3101834" y="7901967"/>
            <a:ext cx="16916858" cy="95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523181" indent="-523181" defTabSz="1251723">
              <a:lnSpc>
                <a:spcPct val="90000"/>
              </a:lnSpc>
              <a:spcBef>
                <a:spcPts val="800"/>
              </a:spcBef>
              <a:buSzPct val="120000"/>
              <a:buBlip>
                <a:blip r:embed="rId2"/>
              </a:buBlip>
              <a:defRPr sz="4092">
                <a:uFill>
                  <a:solidFill>
                    <a:srgbClr val="000000"/>
                  </a:solidFill>
                </a:uFill>
              </a:defRPr>
            </a:lvl1pPr>
          </a:lstStyle>
          <a:p>
            <a:endParaRPr dirty="0"/>
          </a:p>
        </p:txBody>
      </p:sp>
      <p:sp>
        <p:nvSpPr>
          <p:cNvPr id="428" name="Workbook…"/>
          <p:cNvSpPr txBox="1"/>
          <p:nvPr/>
        </p:nvSpPr>
        <p:spPr>
          <a:xfrm>
            <a:off x="3101834" y="6820237"/>
            <a:ext cx="17564108" cy="952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514671" indent="-514671" defTabSz="1233186">
              <a:lnSpc>
                <a:spcPct val="90000"/>
              </a:lnSpc>
              <a:spcBef>
                <a:spcPts val="800"/>
              </a:spcBef>
              <a:buSzPct val="120000"/>
              <a:buBlip>
                <a:blip r:embed="rId2"/>
              </a:buBlip>
              <a:defRPr sz="3880">
                <a:uFill>
                  <a:solidFill>
                    <a:srgbClr val="000000"/>
                  </a:solidFill>
                </a:uFill>
              </a:defRPr>
            </a:lvl1pPr>
          </a:lstStyle>
          <a:p>
            <a:endParaRPr dirty="0"/>
          </a:p>
        </p:txBody>
      </p:sp>
      <p:sp>
        <p:nvSpPr>
          <p:cNvPr id="429" name="Workbook…"/>
          <p:cNvSpPr txBox="1"/>
          <p:nvPr/>
        </p:nvSpPr>
        <p:spPr>
          <a:xfrm>
            <a:off x="3086320" y="9049663"/>
            <a:ext cx="17469084" cy="95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471306" indent="-471306" defTabSz="1129281">
              <a:lnSpc>
                <a:spcPct val="90000"/>
              </a:lnSpc>
              <a:spcBef>
                <a:spcPts val="800"/>
              </a:spcBef>
              <a:buSzPct val="120000"/>
              <a:buBlip>
                <a:blip r:embed="rId2"/>
              </a:buBlip>
              <a:defRPr sz="4004">
                <a:uFill>
                  <a:solidFill>
                    <a:srgbClr val="000000"/>
                  </a:solidFill>
                </a:uFill>
              </a:defRPr>
            </a:lvl1pPr>
          </a:lstStyle>
          <a:p>
            <a:endParaRPr dirty="0"/>
          </a:p>
        </p:txBody>
      </p:sp>
      <p:sp>
        <p:nvSpPr>
          <p:cNvPr id="430" name="Workbook…"/>
          <p:cNvSpPr txBox="1"/>
          <p:nvPr/>
        </p:nvSpPr>
        <p:spPr>
          <a:xfrm>
            <a:off x="2982566" y="10410897"/>
            <a:ext cx="16916858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717676" indent="-717676" defTabSz="1700713">
              <a:lnSpc>
                <a:spcPct val="90000"/>
              </a:lnSpc>
              <a:spcBef>
                <a:spcPts val="1300"/>
              </a:spcBef>
              <a:buSzPct val="120000"/>
              <a:buBlip>
                <a:blip r:embed="rId2"/>
              </a:buBlip>
              <a:defRPr sz="6500">
                <a:solidFill>
                  <a:srgbClr val="9411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4D344-9245-4C14-B9E9-21E4DB371D73}"/>
              </a:ext>
            </a:extLst>
          </p:cNvPr>
          <p:cNvSpPr txBox="1"/>
          <p:nvPr/>
        </p:nvSpPr>
        <p:spPr>
          <a:xfrm>
            <a:off x="15855403" y="12755282"/>
            <a:ext cx="9621078" cy="569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6" tIns="68576" rIns="68576" bIns="68576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Source 2019 Edelman Trust Barometer </a:t>
            </a:r>
          </a:p>
        </p:txBody>
      </p:sp>
      <p:sp>
        <p:nvSpPr>
          <p:cNvPr id="11" name="What social media isn’t">
            <a:extLst>
              <a:ext uri="{FF2B5EF4-FFF2-40B4-BE49-F238E27FC236}">
                <a16:creationId xmlns:a16="http://schemas.microsoft.com/office/drawing/2014/main" id="{51FFC605-7041-4365-943F-938C0439414D}"/>
              </a:ext>
            </a:extLst>
          </p:cNvPr>
          <p:cNvSpPr txBox="1">
            <a:spLocks/>
          </p:cNvSpPr>
          <p:nvPr/>
        </p:nvSpPr>
        <p:spPr>
          <a:xfrm>
            <a:off x="255757" y="624782"/>
            <a:ext cx="15363833" cy="1702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fontScale="92500" lnSpcReduction="20000"/>
          </a:bodyPr>
          <a:lstStyle>
            <a:lvl1pPr marL="0" marR="0" indent="0" algn="l" defTabSz="182872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1" i="0" u="none" strike="noStrike" cap="none" spc="0" baseline="0">
                <a:ln w="3175" cap="flat">
                  <a:solidFill>
                    <a:srgbClr val="0096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2pPr>
            <a:lvl3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3pPr>
            <a:lvl4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4pPr>
            <a:lvl5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5pPr>
            <a:lvl6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6pPr>
            <a:lvl7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7pPr>
            <a:lvl8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8pPr>
            <a:lvl9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9pPr>
          </a:lstStyle>
          <a:p>
            <a:pPr hangingPunct="1">
              <a:defRPr>
                <a:ln>
                  <a:noFill/>
                </a:ln>
              </a:defRPr>
            </a:pPr>
            <a:r>
              <a:rPr lang="en-CA" dirty="0" err="1">
                <a:ln>
                  <a:noFill/>
                </a:ln>
              </a:rPr>
              <a:t>Comprendre</a:t>
            </a:r>
            <a:r>
              <a:rPr lang="en-CA" dirty="0">
                <a:ln>
                  <a:noFill/>
                </a:ln>
              </a:rPr>
              <a:t> la </a:t>
            </a:r>
            <a:r>
              <a:rPr lang="en-CA" dirty="0" err="1">
                <a:ln>
                  <a:noFill/>
                </a:ln>
              </a:rPr>
              <a:t>psychologie</a:t>
            </a:r>
            <a:r>
              <a:rPr lang="en-CA" dirty="0">
                <a:ln>
                  <a:noFill/>
                </a:ln>
              </a:rPr>
              <a:t>
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1" animBg="1" advAuto="0"/>
      <p:bldP spid="425" grpId="2" animBg="1" advAuto="0"/>
      <p:bldP spid="426" grpId="3" animBg="1" advAuto="0"/>
      <p:bldP spid="427" grpId="5" animBg="1" advAuto="0"/>
      <p:bldP spid="428" grpId="4" animBg="1" advAuto="0"/>
      <p:bldP spid="429" grpId="6" animBg="1" advAuto="0"/>
      <p:bldP spid="430" grpId="7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Workbook…"/>
          <p:cNvSpPr txBox="1"/>
          <p:nvPr/>
        </p:nvSpPr>
        <p:spPr>
          <a:xfrm>
            <a:off x="14581773" y="1000012"/>
            <a:ext cx="13253451" cy="95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77500" lnSpcReduction="20000"/>
          </a:bodyPr>
          <a:lstStyle>
            <a:lvl1pPr marL="767284" indent="-767284" defTabSz="1828724">
              <a:lnSpc>
                <a:spcPct val="90000"/>
              </a:lnSpc>
              <a:spcBef>
                <a:spcPts val="1400"/>
              </a:spcBef>
              <a:buSzPct val="120000"/>
              <a:buBlip>
                <a:blip r:embed="rId2"/>
              </a:buBlip>
              <a:defRPr sz="4400"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0" indent="0">
              <a:buNone/>
            </a:pPr>
            <a:r>
              <a:rPr lang="en-CA" b="1" dirty="0">
                <a:solidFill>
                  <a:srgbClr val="C00000"/>
                </a:solidFill>
              </a:rPr>
              <a:t>Nous </a:t>
            </a:r>
            <a:r>
              <a:rPr lang="en-CA" b="1" dirty="0" err="1">
                <a:solidFill>
                  <a:srgbClr val="C00000"/>
                </a:solidFill>
              </a:rPr>
              <a:t>vivons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 err="1">
                <a:solidFill>
                  <a:srgbClr val="C00000"/>
                </a:solidFill>
              </a:rPr>
              <a:t>maintenant</a:t>
            </a:r>
            <a:r>
              <a:rPr lang="en-CA" b="1" dirty="0">
                <a:solidFill>
                  <a:srgbClr val="C00000"/>
                </a:solidFill>
              </a:rPr>
              <a:t> dans un monde de </a:t>
            </a:r>
            <a:r>
              <a:rPr lang="en-CA" b="1" dirty="0" err="1">
                <a:solidFill>
                  <a:srgbClr val="C00000"/>
                </a:solidFill>
              </a:rPr>
              <a:t>méfiance</a:t>
            </a:r>
            <a:r>
              <a:rPr lang="en-CA" b="1" dirty="0">
                <a:solidFill>
                  <a:srgbClr val="C00000"/>
                </a:solidFill>
              </a:rPr>
              <a:t>
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4D344-9245-4C14-B9E9-21E4DB371D73}"/>
              </a:ext>
            </a:extLst>
          </p:cNvPr>
          <p:cNvSpPr txBox="1"/>
          <p:nvPr/>
        </p:nvSpPr>
        <p:spPr>
          <a:xfrm>
            <a:off x="15855403" y="12755282"/>
            <a:ext cx="9621078" cy="569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6" tIns="68576" rIns="68576" bIns="68576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Source 2019 Edelman Trust Barometer </a:t>
            </a:r>
          </a:p>
        </p:txBody>
      </p:sp>
      <p:sp>
        <p:nvSpPr>
          <p:cNvPr id="11" name="What social media isn’t">
            <a:extLst>
              <a:ext uri="{FF2B5EF4-FFF2-40B4-BE49-F238E27FC236}">
                <a16:creationId xmlns:a16="http://schemas.microsoft.com/office/drawing/2014/main" id="{51FFC605-7041-4365-943F-938C0439414D}"/>
              </a:ext>
            </a:extLst>
          </p:cNvPr>
          <p:cNvSpPr txBox="1">
            <a:spLocks/>
          </p:cNvSpPr>
          <p:nvPr/>
        </p:nvSpPr>
        <p:spPr>
          <a:xfrm>
            <a:off x="1177652" y="624781"/>
            <a:ext cx="15363833" cy="1702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fontScale="92500" lnSpcReduction="20000"/>
          </a:bodyPr>
          <a:lstStyle>
            <a:lvl1pPr marL="0" marR="0" indent="0" algn="l" defTabSz="182872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1" i="0" u="none" strike="noStrike" cap="none" spc="0" baseline="0">
                <a:ln w="3175" cap="flat">
                  <a:solidFill>
                    <a:srgbClr val="0096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BB70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2pPr>
            <a:lvl3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3pPr>
            <a:lvl4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4pPr>
            <a:lvl5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5pPr>
            <a:lvl6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6pPr>
            <a:lvl7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7pPr>
            <a:lvl8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8pPr>
            <a:lvl9pPr marL="0" marR="0" indent="0" algn="l" defTabSz="18288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195" baseline="0">
                <a:solidFill>
                  <a:srgbClr val="0D0D0D"/>
                </a:solidFill>
                <a:uFillTx/>
                <a:latin typeface="Tw Cen MT Condensed"/>
                <a:ea typeface="Tw Cen MT Condensed"/>
                <a:cs typeface="Tw Cen MT Condensed"/>
                <a:sym typeface="Tw Cen MT Condensed"/>
              </a:defRPr>
            </a:lvl9pPr>
          </a:lstStyle>
          <a:p>
            <a:pPr hangingPunct="1">
              <a:defRPr>
                <a:ln>
                  <a:noFill/>
                </a:ln>
              </a:defRPr>
            </a:pPr>
            <a:r>
              <a:rPr lang="en-CA" dirty="0" err="1">
                <a:ln>
                  <a:noFill/>
                </a:ln>
              </a:rPr>
              <a:t>Comprendre</a:t>
            </a:r>
            <a:r>
              <a:rPr lang="en-CA" dirty="0">
                <a:ln>
                  <a:noFill/>
                </a:ln>
              </a:rPr>
              <a:t> la </a:t>
            </a:r>
            <a:r>
              <a:rPr lang="en-CA" dirty="0" err="1">
                <a:ln>
                  <a:noFill/>
                </a:ln>
              </a:rPr>
              <a:t>psychologie</a:t>
            </a:r>
            <a:r>
              <a:rPr lang="en-CA" dirty="0">
                <a:ln>
                  <a:noFill/>
                </a:ln>
              </a:rPr>
              <a:t>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AEEEF-B09D-4379-B680-F8684A79300A}"/>
              </a:ext>
            </a:extLst>
          </p:cNvPr>
          <p:cNvSpPr txBox="1"/>
          <p:nvPr/>
        </p:nvSpPr>
        <p:spPr>
          <a:xfrm>
            <a:off x="1177652" y="3080494"/>
            <a:ext cx="20926974" cy="102951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6" tIns="68576" rIns="68576" bIns="68576" numCol="1" spcCol="38100" rtlCol="0" anchor="t">
            <a:spAutoFit/>
          </a:bodyPr>
          <a:lstStyle/>
          <a:p>
            <a:r>
              <a:rPr lang="en-CA" sz="6600" b="1" dirty="0">
                <a:solidFill>
                  <a:srgbClr val="C00000"/>
                </a:solidFill>
              </a:rPr>
              <a:t>IMPORTANT : </a:t>
            </a:r>
            <a:br>
              <a:rPr lang="en-CA" sz="6600" b="1" dirty="0">
                <a:solidFill>
                  <a:srgbClr val="C00000"/>
                </a:solidFill>
              </a:rPr>
            </a:br>
            <a:r>
              <a:rPr lang="en-CA" sz="6600" b="1" dirty="0">
                <a:solidFill>
                  <a:srgbClr val="C00000"/>
                </a:solidFill>
              </a:rPr>
              <a:t>
Dans les </a:t>
            </a:r>
            <a:r>
              <a:rPr lang="en-CA" sz="6600" b="1" dirty="0" err="1">
                <a:solidFill>
                  <a:srgbClr val="C00000"/>
                </a:solidFill>
              </a:rPr>
              <a:t>environnements</a:t>
            </a:r>
            <a:r>
              <a:rPr lang="en-CA" sz="6600" b="1" dirty="0">
                <a:solidFill>
                  <a:srgbClr val="C00000"/>
                </a:solidFill>
              </a:rPr>
              <a:t> politiques, nous ne </a:t>
            </a:r>
            <a:r>
              <a:rPr lang="en-CA" sz="6600" b="1" dirty="0" err="1">
                <a:solidFill>
                  <a:srgbClr val="C00000"/>
                </a:solidFill>
              </a:rPr>
              <a:t>pouvons</a:t>
            </a:r>
            <a:r>
              <a:rPr lang="en-CA" sz="6600" b="1" dirty="0">
                <a:solidFill>
                  <a:srgbClr val="C00000"/>
                </a:solidFill>
              </a:rPr>
              <a:t> pas nous </a:t>
            </a:r>
            <a:r>
              <a:rPr lang="en-CA" sz="6600" b="1" dirty="0" err="1">
                <a:solidFill>
                  <a:srgbClr val="C00000"/>
                </a:solidFill>
              </a:rPr>
              <a:t>perdre</a:t>
            </a:r>
            <a:r>
              <a:rPr lang="en-CA" sz="6600" b="1" dirty="0">
                <a:solidFill>
                  <a:srgbClr val="C00000"/>
                </a:solidFill>
              </a:rPr>
              <a:t> et nous </a:t>
            </a:r>
            <a:r>
              <a:rPr lang="en-CA" sz="6600" b="1" dirty="0" err="1">
                <a:solidFill>
                  <a:srgbClr val="C00000"/>
                </a:solidFill>
              </a:rPr>
              <a:t>concentrer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uniquement</a:t>
            </a:r>
            <a:r>
              <a:rPr lang="en-CA" sz="6600" b="1" dirty="0">
                <a:solidFill>
                  <a:srgbClr val="C00000"/>
                </a:solidFill>
              </a:rPr>
              <a:t> sur les </a:t>
            </a:r>
            <a:r>
              <a:rPr lang="en-CA" sz="6600" b="1" dirty="0" err="1">
                <a:solidFill>
                  <a:srgbClr val="C00000"/>
                </a:solidFill>
              </a:rPr>
              <a:t>médias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sociaux</a:t>
            </a:r>
            <a:r>
              <a:rPr lang="en-CA" sz="6600" b="1" dirty="0">
                <a:solidFill>
                  <a:srgbClr val="C00000"/>
                </a:solidFill>
              </a:rPr>
              <a:t>. Pour </a:t>
            </a:r>
            <a:r>
              <a:rPr lang="en-CA" sz="6600" b="1" dirty="0" err="1">
                <a:solidFill>
                  <a:srgbClr val="C00000"/>
                </a:solidFill>
              </a:rPr>
              <a:t>être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efficace</a:t>
            </a:r>
            <a:r>
              <a:rPr lang="en-CA" sz="6600" b="1" dirty="0">
                <a:solidFill>
                  <a:srgbClr val="C00000"/>
                </a:solidFill>
              </a:rPr>
              <a:t> dans </a:t>
            </a:r>
            <a:r>
              <a:rPr lang="en-CA" sz="6600" b="1" dirty="0" err="1">
                <a:solidFill>
                  <a:srgbClr val="C00000"/>
                </a:solidFill>
              </a:rPr>
              <a:t>vos</a:t>
            </a:r>
            <a:r>
              <a:rPr lang="en-CA" sz="6600" b="1" dirty="0">
                <a:solidFill>
                  <a:srgbClr val="C00000"/>
                </a:solidFill>
              </a:rPr>
              <a:t> communications, </a:t>
            </a:r>
            <a:r>
              <a:rPr lang="en-CA" sz="6600" b="1" dirty="0" err="1">
                <a:solidFill>
                  <a:srgbClr val="C00000"/>
                </a:solidFill>
              </a:rPr>
              <a:t>vous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devez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tirer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parti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d'autres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canaux</a:t>
            </a:r>
            <a:r>
              <a:rPr lang="en-CA" sz="6600" b="1" dirty="0">
                <a:solidFill>
                  <a:srgbClr val="C00000"/>
                </a:solidFill>
              </a:rPr>
              <a:t>, </a:t>
            </a:r>
            <a:r>
              <a:rPr lang="en-CA" sz="6600" b="1" dirty="0" err="1">
                <a:solidFill>
                  <a:srgbClr val="C00000"/>
                </a:solidFill>
              </a:rPr>
              <a:t>être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cohérent</a:t>
            </a:r>
            <a:r>
              <a:rPr lang="en-CA" sz="6600" b="1" dirty="0">
                <a:solidFill>
                  <a:srgbClr val="C00000"/>
                </a:solidFill>
              </a:rPr>
              <a:t> et </a:t>
            </a:r>
            <a:r>
              <a:rPr lang="en-CA" sz="6600" b="1" dirty="0" err="1">
                <a:solidFill>
                  <a:srgbClr val="C00000"/>
                </a:solidFill>
              </a:rPr>
              <a:t>authentique</a:t>
            </a:r>
            <a:r>
              <a:rPr lang="en-CA" sz="6600" b="1" dirty="0">
                <a:solidFill>
                  <a:srgbClr val="C00000"/>
                </a:solidFill>
              </a:rPr>
              <a:t> dans </a:t>
            </a:r>
            <a:r>
              <a:rPr lang="en-CA" sz="6600" b="1" dirty="0" err="1">
                <a:solidFill>
                  <a:srgbClr val="C00000"/>
                </a:solidFill>
              </a:rPr>
              <a:t>vos</a:t>
            </a:r>
            <a:r>
              <a:rPr lang="en-CA" sz="6600" b="1" dirty="0">
                <a:solidFill>
                  <a:srgbClr val="C00000"/>
                </a:solidFill>
              </a:rPr>
              <a:t> messages.
</a:t>
            </a:r>
            <a:r>
              <a:rPr lang="en-CA" sz="6600" b="1" dirty="0" err="1">
                <a:solidFill>
                  <a:srgbClr val="C00000"/>
                </a:solidFill>
              </a:rPr>
              <a:t>Peser</a:t>
            </a:r>
            <a:r>
              <a:rPr lang="en-CA" sz="6600" b="1" dirty="0">
                <a:solidFill>
                  <a:srgbClr val="C00000"/>
                </a:solidFill>
              </a:rPr>
              <a:t> et </a:t>
            </a:r>
            <a:r>
              <a:rPr lang="en-CA" sz="6600" b="1" dirty="0" err="1">
                <a:solidFill>
                  <a:srgbClr val="C00000"/>
                </a:solidFill>
              </a:rPr>
              <a:t>évaluer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l'influence</a:t>
            </a:r>
            <a:r>
              <a:rPr lang="en-CA" sz="6600" b="1" dirty="0">
                <a:solidFill>
                  <a:srgbClr val="C00000"/>
                </a:solidFill>
              </a:rPr>
              <a:t> des </a:t>
            </a:r>
            <a:r>
              <a:rPr lang="en-CA" sz="6600" b="1" dirty="0" err="1">
                <a:solidFill>
                  <a:srgbClr val="C00000"/>
                </a:solidFill>
              </a:rPr>
              <a:t>personnes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avant</a:t>
            </a:r>
            <a:r>
              <a:rPr lang="en-CA" sz="6600" b="1" dirty="0">
                <a:solidFill>
                  <a:srgbClr val="C00000"/>
                </a:solidFill>
              </a:rPr>
              <a:t> de les </a:t>
            </a:r>
            <a:r>
              <a:rPr lang="en-CA" sz="6600" b="1" dirty="0" err="1">
                <a:solidFill>
                  <a:srgbClr val="C00000"/>
                </a:solidFill>
              </a:rPr>
              <a:t>valider</a:t>
            </a:r>
            <a:r>
              <a:rPr lang="en-CA" sz="6600" b="1" dirty="0">
                <a:solidFill>
                  <a:srgbClr val="C00000"/>
                </a:solidFill>
              </a:rPr>
              <a:t> avec </a:t>
            </a:r>
            <a:r>
              <a:rPr lang="en-CA" sz="6600" b="1" dirty="0" err="1">
                <a:solidFill>
                  <a:srgbClr val="C00000"/>
                </a:solidFill>
              </a:rPr>
              <a:t>une</a:t>
            </a:r>
            <a:r>
              <a:rPr lang="en-CA" sz="6600" b="1" dirty="0">
                <a:solidFill>
                  <a:srgbClr val="C00000"/>
                </a:solidFill>
              </a:rPr>
              <a:t> </a:t>
            </a:r>
            <a:r>
              <a:rPr lang="en-CA" sz="6600" b="1" dirty="0" err="1">
                <a:solidFill>
                  <a:srgbClr val="C00000"/>
                </a:solidFill>
              </a:rPr>
              <a:t>réponse</a:t>
            </a:r>
            <a:r>
              <a:rPr lang="en-CA" sz="6600" b="1" dirty="0">
                <a:solidFill>
                  <a:srgbClr val="C00000"/>
                </a:solidFill>
              </a:rPr>
              <a:t>.
</a:t>
            </a:r>
            <a:endParaRPr kumimoji="0" lang="en-CA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5901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o…social media is…."/>
          <p:cNvSpPr txBox="1">
            <a:spLocks noGrp="1"/>
          </p:cNvSpPr>
          <p:nvPr>
            <p:ph type="title"/>
          </p:nvPr>
        </p:nvSpPr>
        <p:spPr>
          <a:xfrm>
            <a:off x="676010" y="555373"/>
            <a:ext cx="15363836" cy="3659989"/>
          </a:xfrm>
          <a:prstGeom prst="rect">
            <a:avLst/>
          </a:prstGeom>
        </p:spPr>
        <p:txBody>
          <a:bodyPr/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/>
              <a:t>Nous </a:t>
            </a:r>
            <a:r>
              <a:rPr lang="en-CA" dirty="0" err="1"/>
              <a:t>aimerions</a:t>
            </a:r>
            <a:r>
              <a:rPr lang="en-CA" dirty="0"/>
              <a:t> </a:t>
            </a:r>
            <a:r>
              <a:rPr lang="en-CA" dirty="0" err="1"/>
              <a:t>qu'il</a:t>
            </a:r>
            <a:r>
              <a:rPr lang="en-CA" dirty="0"/>
              <a:t> y ait ...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ya</a:t>
            </a:r>
            <a:r>
              <a:rPr lang="en-CA" dirty="0"/>
              <a:t> ....
</a:t>
            </a:r>
            <a:endParaRPr dirty="0"/>
          </a:p>
        </p:txBody>
      </p:sp>
      <p:sp>
        <p:nvSpPr>
          <p:cNvPr id="454" name="TextBox 1"/>
          <p:cNvSpPr txBox="1"/>
          <p:nvPr/>
        </p:nvSpPr>
        <p:spPr>
          <a:xfrm>
            <a:off x="2862469" y="2007703"/>
            <a:ext cx="17810922" cy="2631482"/>
          </a:xfrm>
          <a:prstGeom prst="rect">
            <a:avLst/>
          </a:prstGeom>
          <a:solidFill>
            <a:srgbClr val="FFFFFF"/>
          </a:solidFill>
          <a:ln w="76200">
            <a:solidFill>
              <a:srgbClr val="C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6" tIns="68576" rIns="68576" bIns="68576">
            <a:spAutoFit/>
          </a:bodyPr>
          <a:lstStyle/>
          <a:p>
            <a:pPr algn="ctr">
              <a:defRPr sz="5400" b="1" i="1">
                <a:solidFill>
                  <a:srgbClr val="C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CA" dirty="0"/>
              <a:t>NON Silver Bullet- </a:t>
            </a:r>
            <a:r>
              <a:rPr lang="en-CA" dirty="0" err="1"/>
              <a:t>Vous</a:t>
            </a:r>
            <a:r>
              <a:rPr lang="en-CA" dirty="0"/>
              <a:t> ne </a:t>
            </a:r>
            <a:r>
              <a:rPr lang="en-CA" dirty="0" err="1"/>
              <a:t>pouvez</a:t>
            </a:r>
            <a:r>
              <a:rPr lang="en-CA" dirty="0"/>
              <a:t> pas </a:t>
            </a:r>
            <a:r>
              <a:rPr lang="en-CA" dirty="0" err="1"/>
              <a:t>l'arrêter</a:t>
            </a:r>
            <a:r>
              <a:rPr lang="en-CA" dirty="0"/>
              <a:t>!
</a:t>
            </a:r>
            <a:endParaRPr dirty="0"/>
          </a:p>
        </p:txBody>
      </p:sp>
      <p:pic>
        <p:nvPicPr>
          <p:cNvPr id="45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809" y="3304652"/>
            <a:ext cx="10746242" cy="943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tangle 18"/>
          <p:cNvSpPr/>
          <p:nvPr/>
        </p:nvSpPr>
        <p:spPr>
          <a:xfrm>
            <a:off x="3052906" y="1714498"/>
            <a:ext cx="18283098" cy="10288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pic>
        <p:nvPicPr>
          <p:cNvPr id="488" name="Picture 4" descr="Picture 4"/>
          <p:cNvPicPr>
            <a:picLocks noChangeAspect="1"/>
          </p:cNvPicPr>
          <p:nvPr/>
        </p:nvPicPr>
        <p:blipFill>
          <a:blip r:embed="rId2"/>
          <a:srcRect r="41536"/>
          <a:stretch>
            <a:fillRect/>
          </a:stretch>
        </p:blipFill>
        <p:spPr>
          <a:xfrm>
            <a:off x="107141" y="0"/>
            <a:ext cx="24242275" cy="13556975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Rectangle 20"/>
          <p:cNvSpPr/>
          <p:nvPr/>
        </p:nvSpPr>
        <p:spPr>
          <a:xfrm>
            <a:off x="6446006" y="6311893"/>
            <a:ext cx="14890000" cy="3732858"/>
          </a:xfrm>
          <a:prstGeom prst="rect">
            <a:avLst/>
          </a:prstGeom>
          <a:solidFill>
            <a:srgbClr val="000001">
              <a:alpha val="75000"/>
            </a:srgbClr>
          </a:solidFill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490" name="Title 1"/>
          <p:cNvSpPr txBox="1">
            <a:spLocks noGrp="1"/>
          </p:cNvSpPr>
          <p:nvPr>
            <p:ph type="ctrTitle"/>
          </p:nvPr>
        </p:nvSpPr>
        <p:spPr>
          <a:xfrm>
            <a:off x="8508295" y="6858000"/>
            <a:ext cx="12256204" cy="1636408"/>
          </a:xfrm>
          <a:prstGeom prst="rect">
            <a:avLst/>
          </a:prstGeom>
        </p:spPr>
        <p:txBody>
          <a:bodyPr anchor="b"/>
          <a:lstStyle>
            <a:lvl1pPr algn="l" defTabSz="1399027">
              <a:defRPr sz="5900" spc="100">
                <a:solidFill>
                  <a:srgbClr val="FFFFFF"/>
                </a:solidFill>
              </a:defRPr>
            </a:lvl1pPr>
          </a:lstStyle>
          <a:p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pouvez</a:t>
            </a:r>
            <a:r>
              <a:rPr lang="en-CA" dirty="0"/>
              <a:t> aider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l'atténuer</a:t>
            </a:r>
            <a:r>
              <a:rPr lang="en-CA" dirty="0"/>
              <a:t>...
</a:t>
            </a:r>
            <a:endParaRPr dirty="0"/>
          </a:p>
        </p:txBody>
      </p:sp>
      <p:sp>
        <p:nvSpPr>
          <p:cNvPr id="491" name="Straight Connector 22"/>
          <p:cNvSpPr/>
          <p:nvPr/>
        </p:nvSpPr>
        <p:spPr>
          <a:xfrm>
            <a:off x="9512020" y="8714220"/>
            <a:ext cx="10248754" cy="1"/>
          </a:xfrm>
          <a:prstGeom prst="line">
            <a:avLst/>
          </a:prstGeom>
          <a:ln w="12700">
            <a:solidFill>
              <a:srgbClr val="4AC4E3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creen Shot 2019-07-09 at 3.51.20 PM.png" descr="Screen Shot 2019-07-09 at 3.51.20 PM.png"/>
          <p:cNvPicPr>
            <a:picLocks noChangeAspect="1"/>
          </p:cNvPicPr>
          <p:nvPr/>
        </p:nvPicPr>
        <p:blipFill>
          <a:blip r:embed="rId2"/>
          <a:srcRect l="958" t="23382" b="3459"/>
          <a:stretch>
            <a:fillRect/>
          </a:stretch>
        </p:blipFill>
        <p:spPr>
          <a:xfrm>
            <a:off x="-3614290" y="83056"/>
            <a:ext cx="31812984" cy="249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881"/>
                </a:lnTo>
                <a:lnTo>
                  <a:pt x="0" y="21600"/>
                </a:lnTo>
                <a:lnTo>
                  <a:pt x="3816" y="21566"/>
                </a:lnTo>
                <a:cubicBezTo>
                  <a:pt x="5915" y="21546"/>
                  <a:pt x="7598" y="21492"/>
                  <a:pt x="7554" y="21449"/>
                </a:cubicBezTo>
                <a:cubicBezTo>
                  <a:pt x="7511" y="21407"/>
                  <a:pt x="7402" y="21307"/>
                  <a:pt x="7311" y="21232"/>
                </a:cubicBezTo>
                <a:cubicBezTo>
                  <a:pt x="7154" y="21100"/>
                  <a:pt x="7146" y="21072"/>
                  <a:pt x="7119" y="20382"/>
                </a:cubicBezTo>
                <a:cubicBezTo>
                  <a:pt x="7090" y="19672"/>
                  <a:pt x="7093" y="19626"/>
                  <a:pt x="7312" y="16725"/>
                </a:cubicBezTo>
                <a:cubicBezTo>
                  <a:pt x="7459" y="14798"/>
                  <a:pt x="7527" y="14044"/>
                  <a:pt x="7570" y="13845"/>
                </a:cubicBezTo>
                <a:cubicBezTo>
                  <a:pt x="7570" y="13840"/>
                  <a:pt x="7570" y="13836"/>
                  <a:pt x="7570" y="13831"/>
                </a:cubicBezTo>
                <a:cubicBezTo>
                  <a:pt x="7569" y="13822"/>
                  <a:pt x="7568" y="13818"/>
                  <a:pt x="7568" y="13807"/>
                </a:cubicBezTo>
                <a:cubicBezTo>
                  <a:pt x="7566" y="13778"/>
                  <a:pt x="7566" y="13749"/>
                  <a:pt x="7565" y="13718"/>
                </a:cubicBezTo>
                <a:cubicBezTo>
                  <a:pt x="7561" y="13693"/>
                  <a:pt x="7558" y="13664"/>
                  <a:pt x="7554" y="13642"/>
                </a:cubicBezTo>
                <a:cubicBezTo>
                  <a:pt x="7547" y="13704"/>
                  <a:pt x="7540" y="13786"/>
                  <a:pt x="7532" y="13786"/>
                </a:cubicBezTo>
                <a:cubicBezTo>
                  <a:pt x="7525" y="13786"/>
                  <a:pt x="7516" y="13766"/>
                  <a:pt x="7511" y="13724"/>
                </a:cubicBezTo>
                <a:cubicBezTo>
                  <a:pt x="7500" y="13643"/>
                  <a:pt x="7494" y="13492"/>
                  <a:pt x="7497" y="13370"/>
                </a:cubicBezTo>
                <a:cubicBezTo>
                  <a:pt x="7497" y="13360"/>
                  <a:pt x="7499" y="13359"/>
                  <a:pt x="7500" y="13349"/>
                </a:cubicBezTo>
                <a:cubicBezTo>
                  <a:pt x="7499" y="13347"/>
                  <a:pt x="7500" y="13345"/>
                  <a:pt x="7500" y="13343"/>
                </a:cubicBezTo>
                <a:cubicBezTo>
                  <a:pt x="7495" y="13269"/>
                  <a:pt x="7497" y="13192"/>
                  <a:pt x="7500" y="13119"/>
                </a:cubicBezTo>
                <a:cubicBezTo>
                  <a:pt x="7499" y="13117"/>
                  <a:pt x="7500" y="13115"/>
                  <a:pt x="7500" y="13112"/>
                </a:cubicBezTo>
                <a:cubicBezTo>
                  <a:pt x="7498" y="13079"/>
                  <a:pt x="7497" y="13038"/>
                  <a:pt x="7497" y="13002"/>
                </a:cubicBezTo>
                <a:cubicBezTo>
                  <a:pt x="7468" y="13432"/>
                  <a:pt x="7355" y="14015"/>
                  <a:pt x="6924" y="15947"/>
                </a:cubicBezTo>
                <a:cubicBezTo>
                  <a:pt x="6218" y="19105"/>
                  <a:pt x="6278" y="18885"/>
                  <a:pt x="6245" y="18473"/>
                </a:cubicBezTo>
                <a:cubicBezTo>
                  <a:pt x="6209" y="18029"/>
                  <a:pt x="6195" y="18159"/>
                  <a:pt x="6991" y="11158"/>
                </a:cubicBezTo>
                <a:cubicBezTo>
                  <a:pt x="7449" y="7130"/>
                  <a:pt x="7582" y="5974"/>
                  <a:pt x="7633" y="5835"/>
                </a:cubicBezTo>
                <a:cubicBezTo>
                  <a:pt x="7649" y="5789"/>
                  <a:pt x="7657" y="5853"/>
                  <a:pt x="7665" y="5963"/>
                </a:cubicBezTo>
                <a:cubicBezTo>
                  <a:pt x="7682" y="6218"/>
                  <a:pt x="7713" y="6434"/>
                  <a:pt x="7734" y="6434"/>
                </a:cubicBezTo>
                <a:cubicBezTo>
                  <a:pt x="7757" y="6434"/>
                  <a:pt x="7811" y="6875"/>
                  <a:pt x="7855" y="7421"/>
                </a:cubicBezTo>
                <a:lnTo>
                  <a:pt x="7934" y="8419"/>
                </a:lnTo>
                <a:lnTo>
                  <a:pt x="7790" y="10284"/>
                </a:lnTo>
                <a:cubicBezTo>
                  <a:pt x="7684" y="11665"/>
                  <a:pt x="7633" y="12144"/>
                  <a:pt x="7587" y="12214"/>
                </a:cubicBezTo>
                <a:cubicBezTo>
                  <a:pt x="7594" y="12206"/>
                  <a:pt x="7601" y="12195"/>
                  <a:pt x="7607" y="12207"/>
                </a:cubicBezTo>
                <a:cubicBezTo>
                  <a:pt x="7618" y="12229"/>
                  <a:pt x="7626" y="12301"/>
                  <a:pt x="7634" y="12376"/>
                </a:cubicBezTo>
                <a:cubicBezTo>
                  <a:pt x="7630" y="12265"/>
                  <a:pt x="7633" y="12144"/>
                  <a:pt x="7643" y="12080"/>
                </a:cubicBezTo>
                <a:cubicBezTo>
                  <a:pt x="7654" y="12006"/>
                  <a:pt x="7670" y="12033"/>
                  <a:pt x="7677" y="12152"/>
                </a:cubicBezTo>
                <a:cubicBezTo>
                  <a:pt x="7682" y="12229"/>
                  <a:pt x="7681" y="12314"/>
                  <a:pt x="7677" y="12390"/>
                </a:cubicBezTo>
                <a:cubicBezTo>
                  <a:pt x="7679" y="12427"/>
                  <a:pt x="7679" y="12467"/>
                  <a:pt x="7679" y="12507"/>
                </a:cubicBezTo>
                <a:cubicBezTo>
                  <a:pt x="7687" y="12510"/>
                  <a:pt x="7695" y="12542"/>
                  <a:pt x="7699" y="12617"/>
                </a:cubicBezTo>
                <a:cubicBezTo>
                  <a:pt x="7704" y="12692"/>
                  <a:pt x="7703" y="12773"/>
                  <a:pt x="7699" y="12847"/>
                </a:cubicBezTo>
                <a:cubicBezTo>
                  <a:pt x="7699" y="12849"/>
                  <a:pt x="7699" y="12852"/>
                  <a:pt x="7699" y="12854"/>
                </a:cubicBezTo>
                <a:cubicBezTo>
                  <a:pt x="7703" y="12928"/>
                  <a:pt x="7702" y="13006"/>
                  <a:pt x="7699" y="13078"/>
                </a:cubicBezTo>
                <a:cubicBezTo>
                  <a:pt x="7699" y="13080"/>
                  <a:pt x="7699" y="13083"/>
                  <a:pt x="7699" y="13085"/>
                </a:cubicBezTo>
                <a:cubicBezTo>
                  <a:pt x="7704" y="13163"/>
                  <a:pt x="7703" y="13247"/>
                  <a:pt x="7699" y="13322"/>
                </a:cubicBezTo>
                <a:cubicBezTo>
                  <a:pt x="7703" y="13395"/>
                  <a:pt x="7703" y="13467"/>
                  <a:pt x="7699" y="13539"/>
                </a:cubicBezTo>
                <a:cubicBezTo>
                  <a:pt x="7706" y="13658"/>
                  <a:pt x="7703" y="13813"/>
                  <a:pt x="7692" y="13886"/>
                </a:cubicBezTo>
                <a:cubicBezTo>
                  <a:pt x="7690" y="13897"/>
                  <a:pt x="7688" y="13881"/>
                  <a:pt x="7686" y="13886"/>
                </a:cubicBezTo>
                <a:cubicBezTo>
                  <a:pt x="7722" y="14139"/>
                  <a:pt x="7882" y="15635"/>
                  <a:pt x="8083" y="17633"/>
                </a:cubicBezTo>
                <a:lnTo>
                  <a:pt x="848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8879" y="5835"/>
                </a:moveTo>
                <a:cubicBezTo>
                  <a:pt x="8881" y="5840"/>
                  <a:pt x="8882" y="5862"/>
                  <a:pt x="8883" y="5870"/>
                </a:cubicBezTo>
                <a:cubicBezTo>
                  <a:pt x="8895" y="5801"/>
                  <a:pt x="8910" y="5834"/>
                  <a:pt x="8917" y="5952"/>
                </a:cubicBezTo>
                <a:cubicBezTo>
                  <a:pt x="8918" y="5969"/>
                  <a:pt x="8917" y="5985"/>
                  <a:pt x="8918" y="6004"/>
                </a:cubicBezTo>
                <a:cubicBezTo>
                  <a:pt x="8920" y="5951"/>
                  <a:pt x="8922" y="5902"/>
                  <a:pt x="8927" y="5870"/>
                </a:cubicBezTo>
                <a:cubicBezTo>
                  <a:pt x="8933" y="5833"/>
                  <a:pt x="8941" y="5820"/>
                  <a:pt x="8948" y="5835"/>
                </a:cubicBezTo>
                <a:cubicBezTo>
                  <a:pt x="8954" y="5850"/>
                  <a:pt x="8959" y="5892"/>
                  <a:pt x="8963" y="5952"/>
                </a:cubicBezTo>
                <a:cubicBezTo>
                  <a:pt x="8969" y="6061"/>
                  <a:pt x="8967" y="6196"/>
                  <a:pt x="8958" y="6276"/>
                </a:cubicBezTo>
                <a:cubicBezTo>
                  <a:pt x="8959" y="6284"/>
                  <a:pt x="8961" y="6283"/>
                  <a:pt x="8963" y="6289"/>
                </a:cubicBezTo>
                <a:cubicBezTo>
                  <a:pt x="8964" y="6214"/>
                  <a:pt x="8967" y="6142"/>
                  <a:pt x="8973" y="6100"/>
                </a:cubicBezTo>
                <a:cubicBezTo>
                  <a:pt x="8985" y="6025"/>
                  <a:pt x="9001" y="6063"/>
                  <a:pt x="9008" y="6183"/>
                </a:cubicBezTo>
                <a:cubicBezTo>
                  <a:pt x="9013" y="6260"/>
                  <a:pt x="9011" y="6344"/>
                  <a:pt x="9008" y="6420"/>
                </a:cubicBezTo>
                <a:cubicBezTo>
                  <a:pt x="9010" y="6457"/>
                  <a:pt x="9010" y="6497"/>
                  <a:pt x="9010" y="6537"/>
                </a:cubicBezTo>
                <a:cubicBezTo>
                  <a:pt x="9018" y="6540"/>
                  <a:pt x="9025" y="6561"/>
                  <a:pt x="9030" y="6637"/>
                </a:cubicBezTo>
                <a:cubicBezTo>
                  <a:pt x="9037" y="6757"/>
                  <a:pt x="9034" y="6917"/>
                  <a:pt x="9023" y="6991"/>
                </a:cubicBezTo>
                <a:cubicBezTo>
                  <a:pt x="9011" y="7065"/>
                  <a:pt x="8995" y="7035"/>
                  <a:pt x="8988" y="6916"/>
                </a:cubicBezTo>
                <a:cubicBezTo>
                  <a:pt x="8987" y="6898"/>
                  <a:pt x="8988" y="6873"/>
                  <a:pt x="8987" y="6854"/>
                </a:cubicBezTo>
                <a:cubicBezTo>
                  <a:pt x="8987" y="6898"/>
                  <a:pt x="8985" y="6953"/>
                  <a:pt x="8984" y="6998"/>
                </a:cubicBezTo>
                <a:cubicBezTo>
                  <a:pt x="8993" y="6988"/>
                  <a:pt x="9003" y="7015"/>
                  <a:pt x="9008" y="7101"/>
                </a:cubicBezTo>
                <a:cubicBezTo>
                  <a:pt x="9009" y="7119"/>
                  <a:pt x="9008" y="7133"/>
                  <a:pt x="9009" y="7153"/>
                </a:cubicBezTo>
                <a:cubicBezTo>
                  <a:pt x="9010" y="7099"/>
                  <a:pt x="9014" y="7051"/>
                  <a:pt x="9019" y="7019"/>
                </a:cubicBezTo>
                <a:cubicBezTo>
                  <a:pt x="9030" y="6945"/>
                  <a:pt x="9045" y="6982"/>
                  <a:pt x="9053" y="7101"/>
                </a:cubicBezTo>
                <a:cubicBezTo>
                  <a:pt x="9060" y="7221"/>
                  <a:pt x="9057" y="7378"/>
                  <a:pt x="9045" y="7452"/>
                </a:cubicBezTo>
                <a:cubicBezTo>
                  <a:pt x="9042" y="7475"/>
                  <a:pt x="9037" y="7471"/>
                  <a:pt x="9033" y="7473"/>
                </a:cubicBezTo>
                <a:cubicBezTo>
                  <a:pt x="9033" y="7556"/>
                  <a:pt x="9030" y="7640"/>
                  <a:pt x="9023" y="7686"/>
                </a:cubicBezTo>
                <a:cubicBezTo>
                  <a:pt x="9015" y="7734"/>
                  <a:pt x="9007" y="7722"/>
                  <a:pt x="8999" y="7686"/>
                </a:cubicBezTo>
                <a:cubicBezTo>
                  <a:pt x="8996" y="7707"/>
                  <a:pt x="8992" y="7705"/>
                  <a:pt x="8988" y="7707"/>
                </a:cubicBezTo>
                <a:cubicBezTo>
                  <a:pt x="8988" y="7789"/>
                  <a:pt x="8985" y="7863"/>
                  <a:pt x="8977" y="7910"/>
                </a:cubicBezTo>
                <a:cubicBezTo>
                  <a:pt x="8966" y="7984"/>
                  <a:pt x="8951" y="7954"/>
                  <a:pt x="8944" y="7834"/>
                </a:cubicBezTo>
                <a:cubicBezTo>
                  <a:pt x="8942" y="7816"/>
                  <a:pt x="8942" y="7791"/>
                  <a:pt x="8942" y="7772"/>
                </a:cubicBezTo>
                <a:cubicBezTo>
                  <a:pt x="8940" y="7825"/>
                  <a:pt x="8937" y="7877"/>
                  <a:pt x="8932" y="7910"/>
                </a:cubicBezTo>
                <a:cubicBezTo>
                  <a:pt x="8920" y="7984"/>
                  <a:pt x="8905" y="7954"/>
                  <a:pt x="8897" y="7834"/>
                </a:cubicBezTo>
                <a:cubicBezTo>
                  <a:pt x="8896" y="7816"/>
                  <a:pt x="8897" y="7791"/>
                  <a:pt x="8897" y="7772"/>
                </a:cubicBezTo>
                <a:cubicBezTo>
                  <a:pt x="8895" y="7825"/>
                  <a:pt x="8892" y="7877"/>
                  <a:pt x="8887" y="7910"/>
                </a:cubicBezTo>
                <a:cubicBezTo>
                  <a:pt x="8875" y="7984"/>
                  <a:pt x="8859" y="7954"/>
                  <a:pt x="8852" y="7834"/>
                </a:cubicBezTo>
                <a:cubicBezTo>
                  <a:pt x="8848" y="7760"/>
                  <a:pt x="8849" y="7677"/>
                  <a:pt x="8852" y="7604"/>
                </a:cubicBezTo>
                <a:cubicBezTo>
                  <a:pt x="8852" y="7599"/>
                  <a:pt x="8852" y="7594"/>
                  <a:pt x="8852" y="7590"/>
                </a:cubicBezTo>
                <a:cubicBezTo>
                  <a:pt x="8848" y="7516"/>
                  <a:pt x="8849" y="7439"/>
                  <a:pt x="8852" y="7366"/>
                </a:cubicBezTo>
                <a:cubicBezTo>
                  <a:pt x="8852" y="7364"/>
                  <a:pt x="8852" y="7361"/>
                  <a:pt x="8852" y="7359"/>
                </a:cubicBezTo>
                <a:cubicBezTo>
                  <a:pt x="8850" y="7322"/>
                  <a:pt x="8850" y="7281"/>
                  <a:pt x="8850" y="7242"/>
                </a:cubicBezTo>
                <a:cubicBezTo>
                  <a:pt x="8842" y="7254"/>
                  <a:pt x="8835" y="7230"/>
                  <a:pt x="8828" y="7122"/>
                </a:cubicBezTo>
                <a:cubicBezTo>
                  <a:pt x="8821" y="6995"/>
                  <a:pt x="8824" y="6822"/>
                  <a:pt x="8832" y="6692"/>
                </a:cubicBezTo>
                <a:cubicBezTo>
                  <a:pt x="8831" y="6688"/>
                  <a:pt x="8831" y="6690"/>
                  <a:pt x="8830" y="6685"/>
                </a:cubicBezTo>
                <a:cubicBezTo>
                  <a:pt x="8823" y="6566"/>
                  <a:pt x="8826" y="6405"/>
                  <a:pt x="8838" y="6331"/>
                </a:cubicBezTo>
                <a:cubicBezTo>
                  <a:pt x="8841" y="6307"/>
                  <a:pt x="8845" y="6313"/>
                  <a:pt x="8850" y="6310"/>
                </a:cubicBezTo>
                <a:cubicBezTo>
                  <a:pt x="8850" y="6308"/>
                  <a:pt x="8850" y="6305"/>
                  <a:pt x="8850" y="6303"/>
                </a:cubicBezTo>
                <a:cubicBezTo>
                  <a:pt x="8850" y="6269"/>
                  <a:pt x="8851" y="6247"/>
                  <a:pt x="8852" y="6217"/>
                </a:cubicBezTo>
                <a:cubicBezTo>
                  <a:pt x="8852" y="6215"/>
                  <a:pt x="8852" y="6213"/>
                  <a:pt x="8852" y="6210"/>
                </a:cubicBezTo>
                <a:cubicBezTo>
                  <a:pt x="8846" y="6092"/>
                  <a:pt x="8849" y="5942"/>
                  <a:pt x="8860" y="5870"/>
                </a:cubicBezTo>
                <a:cubicBezTo>
                  <a:pt x="8866" y="5833"/>
                  <a:pt x="8872" y="5820"/>
                  <a:pt x="8879" y="5835"/>
                </a:cubicBezTo>
                <a:close/>
                <a:moveTo>
                  <a:pt x="8920" y="6169"/>
                </a:moveTo>
                <a:cubicBezTo>
                  <a:pt x="8919" y="6200"/>
                  <a:pt x="8915" y="6216"/>
                  <a:pt x="8913" y="6241"/>
                </a:cubicBezTo>
                <a:cubicBezTo>
                  <a:pt x="8916" y="6236"/>
                  <a:pt x="8917" y="6226"/>
                  <a:pt x="8920" y="6224"/>
                </a:cubicBezTo>
                <a:cubicBezTo>
                  <a:pt x="8919" y="6206"/>
                  <a:pt x="8921" y="6187"/>
                  <a:pt x="8920" y="6169"/>
                </a:cubicBezTo>
                <a:close/>
                <a:moveTo>
                  <a:pt x="8874" y="6706"/>
                </a:moveTo>
                <a:cubicBezTo>
                  <a:pt x="8877" y="6777"/>
                  <a:pt x="8879" y="6855"/>
                  <a:pt x="8877" y="6936"/>
                </a:cubicBezTo>
                <a:cubicBezTo>
                  <a:pt x="8877" y="6958"/>
                  <a:pt x="8875" y="6970"/>
                  <a:pt x="8875" y="6991"/>
                </a:cubicBezTo>
                <a:cubicBezTo>
                  <a:pt x="8879" y="6994"/>
                  <a:pt x="8883" y="7028"/>
                  <a:pt x="8886" y="7053"/>
                </a:cubicBezTo>
                <a:cubicBezTo>
                  <a:pt x="8888" y="7039"/>
                  <a:pt x="8890" y="7027"/>
                  <a:pt x="8891" y="7019"/>
                </a:cubicBezTo>
                <a:cubicBezTo>
                  <a:pt x="8892" y="6926"/>
                  <a:pt x="8890" y="6832"/>
                  <a:pt x="8881" y="6775"/>
                </a:cubicBezTo>
                <a:cubicBezTo>
                  <a:pt x="8877" y="6752"/>
                  <a:pt x="8876" y="6731"/>
                  <a:pt x="8874" y="6706"/>
                </a:cubicBezTo>
                <a:close/>
                <a:moveTo>
                  <a:pt x="7549" y="12345"/>
                </a:moveTo>
                <a:cubicBezTo>
                  <a:pt x="7545" y="12358"/>
                  <a:pt x="7545" y="12387"/>
                  <a:pt x="7543" y="12403"/>
                </a:cubicBezTo>
                <a:cubicBezTo>
                  <a:pt x="7543" y="12407"/>
                  <a:pt x="7542" y="12420"/>
                  <a:pt x="7543" y="12424"/>
                </a:cubicBezTo>
                <a:cubicBezTo>
                  <a:pt x="7545" y="12401"/>
                  <a:pt x="7545" y="12366"/>
                  <a:pt x="7549" y="12345"/>
                </a:cubicBezTo>
                <a:close/>
                <a:moveTo>
                  <a:pt x="7655" y="12765"/>
                </a:moveTo>
                <a:cubicBezTo>
                  <a:pt x="7655" y="12778"/>
                  <a:pt x="7656" y="12794"/>
                  <a:pt x="7656" y="12806"/>
                </a:cubicBezTo>
                <a:cubicBezTo>
                  <a:pt x="7655" y="12795"/>
                  <a:pt x="7655" y="12778"/>
                  <a:pt x="7655" y="12765"/>
                </a:cubicBezTo>
                <a:close/>
                <a:moveTo>
                  <a:pt x="7654" y="13167"/>
                </a:moveTo>
                <a:cubicBezTo>
                  <a:pt x="7651" y="13252"/>
                  <a:pt x="7645" y="13336"/>
                  <a:pt x="7639" y="13418"/>
                </a:cubicBezTo>
                <a:cubicBezTo>
                  <a:pt x="7641" y="13423"/>
                  <a:pt x="7642" y="13451"/>
                  <a:pt x="7644" y="13460"/>
                </a:cubicBezTo>
                <a:cubicBezTo>
                  <a:pt x="7647" y="13445"/>
                  <a:pt x="7651" y="13435"/>
                  <a:pt x="7655" y="13432"/>
                </a:cubicBezTo>
                <a:cubicBezTo>
                  <a:pt x="7655" y="13400"/>
                  <a:pt x="7658" y="13385"/>
                  <a:pt x="7659" y="13356"/>
                </a:cubicBezTo>
                <a:cubicBezTo>
                  <a:pt x="7658" y="13352"/>
                  <a:pt x="7658" y="13354"/>
                  <a:pt x="7657" y="13349"/>
                </a:cubicBezTo>
                <a:cubicBezTo>
                  <a:pt x="7654" y="13294"/>
                  <a:pt x="7653" y="13227"/>
                  <a:pt x="7654" y="13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5" name="Screen shot 2011-04-27 at 11.15.36 AM.png" descr="Screen shot 2011-04-27 at 11.15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50" y="5124477"/>
            <a:ext cx="1354671" cy="1191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Screen shot 2011-10-25 at 1.47.07 PM.png" descr="Screen shot 2011-10-25 at 1.47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1187" y="5086806"/>
            <a:ext cx="1369367" cy="1208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Screen shot 2011-11-03 at 12.28.18 PM.png" descr="Screen shot 2011-11-03 at 12.28.1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362" y="5243839"/>
            <a:ext cx="1960358" cy="96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19.png" descr="image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222" y="6819900"/>
            <a:ext cx="901733" cy="1136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20.png" descr="image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5850" y="7277100"/>
            <a:ext cx="12573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21.png" descr="image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025" y="7277100"/>
            <a:ext cx="1266425" cy="80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22.png" descr="image2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1248" y="9220200"/>
            <a:ext cx="1788014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23.png" descr="image2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8950" y="8877300"/>
            <a:ext cx="1143013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klm.jpg" descr="kl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7250" y="8877300"/>
            <a:ext cx="1653160" cy="1170434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Leader in transforming business into social enterprises"/>
          <p:cNvSpPr txBox="1"/>
          <p:nvPr/>
        </p:nvSpPr>
        <p:spPr>
          <a:xfrm>
            <a:off x="248907" y="1053182"/>
            <a:ext cx="24086590" cy="3185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6" tIns="68576" rIns="68576" bIns="68576">
            <a:spAutoFit/>
          </a:bodyPr>
          <a:lstStyle>
            <a:lvl1pPr>
              <a:defRPr sz="6600" b="1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lang="en-CA" dirty="0"/>
              <a:t>Chef de file dans la transformation des </a:t>
            </a:r>
            <a:r>
              <a:rPr lang="en-CA" dirty="0" err="1"/>
              <a:t>entreprises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entreprises</a:t>
            </a:r>
            <a:r>
              <a:rPr lang="en-CA" dirty="0"/>
              <a:t> </a:t>
            </a:r>
            <a:r>
              <a:rPr lang="en-CA" dirty="0" err="1"/>
              <a:t>axées</a:t>
            </a:r>
            <a:r>
              <a:rPr lang="en-CA" dirty="0"/>
              <a:t> sur les </a:t>
            </a:r>
            <a:r>
              <a:rPr lang="en-CA" dirty="0" err="1"/>
              <a:t>résultats</a:t>
            </a:r>
            <a:r>
              <a:rPr lang="en-CA" dirty="0"/>
              <a:t>
</a:t>
            </a:r>
            <a:endParaRPr dirty="0"/>
          </a:p>
        </p:txBody>
      </p:sp>
      <p:pic>
        <p:nvPicPr>
          <p:cNvPr id="375" name="Screen Shot 2014-03-22 at 6.12.28 PM.png" descr="Screen Shot 2014-03-22 at 6.12.28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916" y="3146137"/>
            <a:ext cx="12874678" cy="823788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R and Marketing &gt; 20 years…">
            <a:extLst>
              <a:ext uri="{FF2B5EF4-FFF2-40B4-BE49-F238E27FC236}">
                <a16:creationId xmlns:a16="http://schemas.microsoft.com/office/drawing/2014/main" id="{8EDADF39-EF11-4561-BDD8-B21B6F128498}"/>
              </a:ext>
            </a:extLst>
          </p:cNvPr>
          <p:cNvSpPr txBox="1">
            <a:spLocks/>
          </p:cNvSpPr>
          <p:nvPr/>
        </p:nvSpPr>
        <p:spPr>
          <a:xfrm>
            <a:off x="14549120" y="3146137"/>
            <a:ext cx="9139094" cy="9689544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227907" marR="0" indent="-450667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­"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374210" marR="0" indent="-450666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­"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529658" marR="0" indent="-450667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­"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675963" marR="0" indent="-450667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­"/>
              <a:tabLst/>
              <a:defRPr sz="4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70578" indent="-670578" defTabSz="1825624" hangingPunct="1">
              <a:spcBef>
                <a:spcPts val="1200"/>
              </a:spcBef>
              <a:buSzPct val="100000"/>
              <a:buFont typeface="Arial"/>
              <a:buChar char="•"/>
              <a:defRPr sz="6500"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Clients </a:t>
            </a:r>
            <a:r>
              <a:rPr lang="en-US" sz="3600" dirty="0" err="1"/>
              <a:t>régionaux</a:t>
            </a:r>
            <a:r>
              <a:rPr lang="en-US" sz="3600" dirty="0"/>
              <a:t>, </a:t>
            </a:r>
            <a:r>
              <a:rPr lang="en-US" sz="3600" dirty="0" err="1"/>
              <a:t>nationaux</a:t>
            </a:r>
            <a:r>
              <a:rPr lang="en-US" sz="3600" dirty="0"/>
              <a:t> et </a:t>
            </a:r>
            <a:r>
              <a:rPr lang="en-US" sz="3600" dirty="0" err="1"/>
              <a:t>internationaux</a:t>
            </a:r>
            <a:r>
              <a:rPr lang="en-US" sz="3600" dirty="0"/>
              <a:t>
</a:t>
            </a:r>
            <a:r>
              <a:rPr lang="en-US" sz="3600" dirty="0" err="1"/>
              <a:t>Axé</a:t>
            </a:r>
            <a:r>
              <a:rPr lang="en-US" sz="3600" dirty="0"/>
              <a:t> sur la </a:t>
            </a:r>
            <a:r>
              <a:rPr lang="en-US" sz="3600" dirty="0" err="1"/>
              <a:t>stratégie</a:t>
            </a:r>
            <a:r>
              <a:rPr lang="en-US" sz="3600" dirty="0"/>
              <a:t> </a:t>
            </a:r>
            <a:r>
              <a:rPr lang="en-US" sz="3600" dirty="0" err="1"/>
              <a:t>d'entreprise</a:t>
            </a:r>
            <a:r>
              <a:rPr lang="en-US" sz="3600" dirty="0"/>
              <a:t> et </a:t>
            </a:r>
            <a:r>
              <a:rPr lang="en-US" sz="3600" dirty="0" err="1"/>
              <a:t>axé</a:t>
            </a:r>
            <a:r>
              <a:rPr lang="en-US" sz="3600" dirty="0"/>
              <a:t> sur les </a:t>
            </a:r>
            <a:r>
              <a:rPr lang="en-US" sz="3600" dirty="0" err="1"/>
              <a:t>résultats</a:t>
            </a:r>
            <a:br>
              <a:rPr lang="en-US" sz="3600" dirty="0"/>
            </a:br>
            <a:r>
              <a:rPr lang="en-US" sz="3600" dirty="0"/>
              <a:t>
Nous </a:t>
            </a:r>
            <a:r>
              <a:rPr lang="en-US" sz="3600" dirty="0" err="1"/>
              <a:t>examinons</a:t>
            </a:r>
            <a:r>
              <a:rPr lang="en-US" sz="3600" dirty="0"/>
              <a:t> la situation dans son ensemble :
L'ACSL
Lois sur la protection des </a:t>
            </a:r>
            <a:r>
              <a:rPr lang="en-US" sz="3600" dirty="0" err="1"/>
              <a:t>renseignements</a:t>
            </a:r>
            <a:r>
              <a:rPr lang="en-US" sz="3600" dirty="0"/>
              <a:t> </a:t>
            </a:r>
            <a:r>
              <a:rPr lang="en-US" sz="3600" dirty="0" err="1"/>
              <a:t>personnels</a:t>
            </a:r>
            <a:r>
              <a:rPr lang="en-US" sz="3600" dirty="0"/>
              <a:t>
cyber-</a:t>
            </a:r>
            <a:r>
              <a:rPr lang="en-US" sz="3600" dirty="0" err="1"/>
              <a:t>sécurité</a:t>
            </a:r>
            <a:r>
              <a:rPr lang="en-US" sz="3600" dirty="0"/>
              <a:t>
</a:t>
            </a:r>
            <a:r>
              <a:rPr lang="en-US" sz="3600" dirty="0" err="1"/>
              <a:t>Processus</a:t>
            </a:r>
            <a:r>
              <a:rPr lang="en-US" sz="3600" dirty="0"/>
              <a:t>/politiques
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What is a Brand?"/>
          <p:cNvSpPr txBox="1">
            <a:spLocks noGrp="1"/>
          </p:cNvSpPr>
          <p:nvPr>
            <p:ph type="title"/>
          </p:nvPr>
        </p:nvSpPr>
        <p:spPr>
          <a:xfrm>
            <a:off x="1027029" y="578775"/>
            <a:ext cx="15363833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voudriez-vous</a:t>
            </a:r>
            <a:r>
              <a:rPr lang="en-CA" dirty="0"/>
              <a:t>.......?
</a:t>
            </a:r>
            <a:endParaRPr dirty="0"/>
          </a:p>
        </p:txBody>
      </p:sp>
      <p:sp>
        <p:nvSpPr>
          <p:cNvPr id="458" name="The foundation of an organization, its operations and its products/services.…"/>
          <p:cNvSpPr txBox="1"/>
          <p:nvPr/>
        </p:nvSpPr>
        <p:spPr>
          <a:xfrm>
            <a:off x="1027028" y="5048136"/>
            <a:ext cx="11682718" cy="707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600">
                <a:latin typeface="+mj-lt"/>
                <a:ea typeface="+mj-ea"/>
                <a:cs typeface="+mj-cs"/>
                <a:sym typeface="Helvetica"/>
              </a:defRPr>
            </a:pPr>
            <a:r>
              <a:rPr lang="en-CA" dirty="0"/>
              <a:t>Ne pas </a:t>
            </a:r>
            <a:r>
              <a:rPr lang="en-CA" dirty="0" err="1"/>
              <a:t>répondre</a:t>
            </a:r>
            <a:r>
              <a:rPr lang="en-CA" dirty="0"/>
              <a:t> au </a:t>
            </a:r>
            <a:r>
              <a:rPr lang="en-CA" dirty="0" err="1"/>
              <a:t>téléphone</a:t>
            </a:r>
            <a:r>
              <a:rPr lang="en-CA" dirty="0"/>
              <a:t> </a:t>
            </a:r>
            <a:r>
              <a:rPr lang="en-CA" dirty="0" err="1"/>
              <a:t>quand</a:t>
            </a:r>
            <a:r>
              <a:rPr lang="en-CA" dirty="0"/>
              <a:t> 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sonnait</a:t>
            </a:r>
            <a:r>
              <a:rPr lang="en-CA" dirty="0"/>
              <a:t>?</a:t>
            </a:r>
            <a:br>
              <a:rPr lang="en-CA" dirty="0"/>
            </a:br>
            <a:r>
              <a:rPr lang="en-CA" dirty="0"/>
              <a:t>
Un stagiaire </a:t>
            </a:r>
            <a:r>
              <a:rPr lang="en-CA" dirty="0" err="1"/>
              <a:t>ou</a:t>
            </a:r>
            <a:r>
              <a:rPr lang="en-CA" dirty="0"/>
              <a:t> un </a:t>
            </a:r>
            <a:r>
              <a:rPr lang="en-CA" dirty="0" err="1"/>
              <a:t>étudiant</a:t>
            </a:r>
            <a:r>
              <a:rPr lang="en-CA" dirty="0"/>
              <a:t> a-t-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entrevue</a:t>
            </a:r>
            <a:r>
              <a:rPr lang="en-CA" dirty="0"/>
              <a:t> avec les </a:t>
            </a:r>
            <a:r>
              <a:rPr lang="en-CA" dirty="0" err="1"/>
              <a:t>médias</a:t>
            </a:r>
            <a:r>
              <a:rPr lang="en-CA" dirty="0"/>
              <a:t>?</a:t>
            </a:r>
            <a:br>
              <a:rPr lang="en-CA" dirty="0"/>
            </a:br>
            <a:r>
              <a:rPr lang="en-CA" dirty="0"/>
              <a:t>
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n'examinez</a:t>
            </a:r>
            <a:r>
              <a:rPr lang="en-CA" dirty="0"/>
              <a:t> pas les </a:t>
            </a:r>
            <a:r>
              <a:rPr lang="en-CA" dirty="0" err="1"/>
              <a:t>lettres</a:t>
            </a:r>
            <a:r>
              <a:rPr lang="en-CA" dirty="0"/>
              <a:t> au </a:t>
            </a:r>
            <a:r>
              <a:rPr lang="en-CA" dirty="0" err="1"/>
              <a:t>rédacteur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chef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d'autres</a:t>
            </a:r>
            <a:r>
              <a:rPr lang="en-CA" dirty="0"/>
              <a:t> </a:t>
            </a:r>
            <a:r>
              <a:rPr lang="en-CA" dirty="0" err="1"/>
              <a:t>commentaires</a:t>
            </a:r>
            <a:r>
              <a:rPr lang="en-CA" dirty="0"/>
              <a:t> au </a:t>
            </a:r>
            <a:r>
              <a:rPr lang="en-CA" dirty="0" err="1"/>
              <a:t>sujet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municipalité</a:t>
            </a:r>
            <a:r>
              <a:rPr lang="en-CA" dirty="0"/>
              <a:t>?
</a:t>
            </a:r>
            <a:endParaRPr dirty="0"/>
          </a:p>
        </p:txBody>
      </p:sp>
      <p:pic>
        <p:nvPicPr>
          <p:cNvPr id="459" name="image36.jpg" descr="image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459" y="2737752"/>
            <a:ext cx="5845890" cy="8936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What is a Brand?"/>
          <p:cNvSpPr txBox="1">
            <a:spLocks noGrp="1"/>
          </p:cNvSpPr>
          <p:nvPr>
            <p:ph type="title"/>
          </p:nvPr>
        </p:nvSpPr>
        <p:spPr>
          <a:xfrm>
            <a:off x="1027029" y="578775"/>
            <a:ext cx="15363833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/>
              <a:t>Et </a:t>
            </a:r>
            <a:r>
              <a:rPr lang="en-CA" dirty="0" err="1"/>
              <a:t>ça</a:t>
            </a:r>
            <a:r>
              <a:rPr lang="en-CA" dirty="0"/>
              <a:t>?
</a:t>
            </a:r>
            <a:endParaRPr dirty="0"/>
          </a:p>
        </p:txBody>
      </p:sp>
      <p:sp>
        <p:nvSpPr>
          <p:cNvPr id="477" name="The foundation of an organization, its operations and its products/services.…"/>
          <p:cNvSpPr txBox="1"/>
          <p:nvPr/>
        </p:nvSpPr>
        <p:spPr>
          <a:xfrm>
            <a:off x="901132" y="5075928"/>
            <a:ext cx="11682718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Quel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le plan </a:t>
            </a:r>
            <a:r>
              <a:rPr lang="en-CA" dirty="0" err="1"/>
              <a:t>ici</a:t>
            </a:r>
            <a:r>
              <a:rPr lang="en-CA" dirty="0"/>
              <a:t> ?
</a:t>
            </a:r>
            <a:endParaRPr dirty="0"/>
          </a:p>
        </p:txBody>
      </p:sp>
      <p:pic>
        <p:nvPicPr>
          <p:cNvPr id="47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083" y="791389"/>
            <a:ext cx="13244866" cy="998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Oval 3"/>
          <p:cNvSpPr/>
          <p:nvPr/>
        </p:nvSpPr>
        <p:spPr>
          <a:xfrm>
            <a:off x="14630400" y="7562850"/>
            <a:ext cx="5867400" cy="1504950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480" name="Straight Arrow Connector 9"/>
          <p:cNvSpPr/>
          <p:nvPr/>
        </p:nvSpPr>
        <p:spPr>
          <a:xfrm>
            <a:off x="6724649" y="5486400"/>
            <a:ext cx="7677152" cy="2571750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2" animBg="1" advAuto="0"/>
      <p:bldP spid="478" grpId="1" animBg="1" advAuto="0"/>
      <p:bldP spid="479" grpId="4" animBg="1" advAuto="0"/>
      <p:bldP spid="480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What is a Brand?"/>
          <p:cNvSpPr txBox="1">
            <a:spLocks noGrp="1"/>
          </p:cNvSpPr>
          <p:nvPr>
            <p:ph type="title"/>
          </p:nvPr>
        </p:nvSpPr>
        <p:spPr>
          <a:xfrm>
            <a:off x="1027029" y="578775"/>
            <a:ext cx="15363833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/>
              <a:t>Et </a:t>
            </a:r>
            <a:r>
              <a:rPr lang="en-CA" dirty="0" err="1"/>
              <a:t>ça</a:t>
            </a:r>
            <a:r>
              <a:rPr lang="en-CA" dirty="0"/>
              <a:t>?
</a:t>
            </a:r>
            <a:endParaRPr dirty="0"/>
          </a:p>
        </p:txBody>
      </p:sp>
      <p:pic>
        <p:nvPicPr>
          <p:cNvPr id="48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767558"/>
            <a:ext cx="16017165" cy="10670955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Oval 3"/>
          <p:cNvSpPr/>
          <p:nvPr/>
        </p:nvSpPr>
        <p:spPr>
          <a:xfrm>
            <a:off x="4034547" y="8722549"/>
            <a:ext cx="11458661" cy="973901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485" name="Oval 7"/>
          <p:cNvSpPr/>
          <p:nvPr/>
        </p:nvSpPr>
        <p:spPr>
          <a:xfrm>
            <a:off x="3666204" y="10312558"/>
            <a:ext cx="6097673" cy="973901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1" animBg="1" advAuto="0"/>
      <p:bldP spid="484" grpId="2" animBg="1" advAuto="0"/>
      <p:bldP spid="485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What is a Brand?"/>
          <p:cNvSpPr txBox="1">
            <a:spLocks noGrp="1"/>
          </p:cNvSpPr>
          <p:nvPr>
            <p:ph type="title"/>
          </p:nvPr>
        </p:nvSpPr>
        <p:spPr>
          <a:xfrm>
            <a:off x="1027029" y="578775"/>
            <a:ext cx="15363833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ainsi</a:t>
            </a:r>
            <a:r>
              <a:rPr lang="en-CA" dirty="0"/>
              <a:t>...
</a:t>
            </a:r>
            <a:endParaRPr dirty="0"/>
          </a:p>
        </p:txBody>
      </p:sp>
      <p:pic>
        <p:nvPicPr>
          <p:cNvPr id="462" name="image36.jpg" descr="image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521" y="733977"/>
            <a:ext cx="9313450" cy="7613375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The foundation of an organization, its operations and its products/services.…"/>
          <p:cNvSpPr txBox="1"/>
          <p:nvPr/>
        </p:nvSpPr>
        <p:spPr>
          <a:xfrm>
            <a:off x="1027028" y="4191415"/>
            <a:ext cx="11682718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Combien</a:t>
            </a:r>
            <a:r>
              <a:rPr lang="en-CA" dirty="0"/>
              <a:t> </a:t>
            </a:r>
            <a:r>
              <a:rPr lang="en-CA" dirty="0" err="1"/>
              <a:t>regarderaient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compte</a:t>
            </a:r>
            <a:r>
              <a:rPr lang="en-CA" dirty="0"/>
              <a:t> ?
</a:t>
            </a:r>
            <a:endParaRPr dirty="0"/>
          </a:p>
        </p:txBody>
      </p:sp>
      <p:sp>
        <p:nvSpPr>
          <p:cNvPr id="464" name="The foundation of an organization, its operations and its products/services.…"/>
          <p:cNvSpPr txBox="1"/>
          <p:nvPr/>
        </p:nvSpPr>
        <p:spPr>
          <a:xfrm>
            <a:off x="1027028" y="5382714"/>
            <a:ext cx="11682718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Combien</a:t>
            </a:r>
            <a:r>
              <a:rPr lang="en-CA" dirty="0"/>
              <a:t> </a:t>
            </a:r>
            <a:r>
              <a:rPr lang="en-CA" dirty="0" err="1"/>
              <a:t>répondraient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rhétorique</a:t>
            </a:r>
            <a:r>
              <a:rPr lang="en-CA" dirty="0"/>
              <a:t>?
</a:t>
            </a:r>
            <a:endParaRPr dirty="0"/>
          </a:p>
        </p:txBody>
      </p:sp>
      <p:sp>
        <p:nvSpPr>
          <p:cNvPr id="465" name="Oval 6"/>
          <p:cNvSpPr/>
          <p:nvPr/>
        </p:nvSpPr>
        <p:spPr>
          <a:xfrm>
            <a:off x="15624313" y="6652726"/>
            <a:ext cx="2007705" cy="901014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A350D-1F8E-42C0-81AD-4FF64A3D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94" y="6936285"/>
            <a:ext cx="8793175" cy="606705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596994-CED8-427D-80B9-925389E64DD2}"/>
              </a:ext>
            </a:extLst>
          </p:cNvPr>
          <p:cNvCxnSpPr>
            <a:cxnSpLocks/>
          </p:cNvCxnSpPr>
          <p:nvPr/>
        </p:nvCxnSpPr>
        <p:spPr>
          <a:xfrm flipV="1">
            <a:off x="15842974" y="7891670"/>
            <a:ext cx="0" cy="348032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1" animBg="1" advAuto="0"/>
      <p:bldP spid="463" grpId="2" animBg="1" advAuto="0"/>
      <p:bldP spid="464" grpId="3" animBg="1" advAuto="0"/>
      <p:bldP spid="465" grpId="4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What is a Brand?"/>
          <p:cNvSpPr txBox="1">
            <a:spLocks noGrp="1"/>
          </p:cNvSpPr>
          <p:nvPr>
            <p:ph type="title"/>
          </p:nvPr>
        </p:nvSpPr>
        <p:spPr>
          <a:xfrm>
            <a:off x="1027029" y="578775"/>
            <a:ext cx="15363833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C'est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autre</a:t>
            </a:r>
            <a:r>
              <a:rPr lang="en-CA" dirty="0"/>
              <a:t> </a:t>
            </a:r>
            <a:r>
              <a:rPr lang="en-CA" dirty="0" err="1"/>
              <a:t>histoire</a:t>
            </a:r>
            <a:r>
              <a:rPr lang="en-CA" dirty="0"/>
              <a:t>
</a:t>
            </a:r>
            <a:endParaRPr dirty="0"/>
          </a:p>
        </p:txBody>
      </p:sp>
      <p:sp>
        <p:nvSpPr>
          <p:cNvPr id="468" name="The foundation of an organization, its operations and its products/services.…"/>
          <p:cNvSpPr txBox="1"/>
          <p:nvPr/>
        </p:nvSpPr>
        <p:spPr>
          <a:xfrm>
            <a:off x="901132" y="5075928"/>
            <a:ext cx="11682718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Cela</a:t>
            </a:r>
            <a:r>
              <a:rPr lang="en-CA" dirty="0"/>
              <a:t> a du </a:t>
            </a:r>
            <a:r>
              <a:rPr lang="en-CA" dirty="0" err="1"/>
              <a:t>mérite</a:t>
            </a:r>
            <a:r>
              <a:rPr lang="en-CA" dirty="0"/>
              <a:t>
</a:t>
            </a:r>
            <a:endParaRPr dirty="0"/>
          </a:p>
        </p:txBody>
      </p:sp>
      <p:sp>
        <p:nvSpPr>
          <p:cNvPr id="469" name="The foundation of an organization, its operations and its products/services.…"/>
          <p:cNvSpPr txBox="1"/>
          <p:nvPr/>
        </p:nvSpPr>
        <p:spPr>
          <a:xfrm>
            <a:off x="901132" y="6794775"/>
            <a:ext cx="18619320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/>
              <a:t>Qui </a:t>
            </a:r>
            <a:r>
              <a:rPr lang="en-CA" dirty="0" err="1"/>
              <a:t>sont</a:t>
            </a:r>
            <a:r>
              <a:rPr lang="en-CA" dirty="0"/>
              <a:t> les </a:t>
            </a:r>
            <a:r>
              <a:rPr lang="en-CA" dirty="0" err="1"/>
              <a:t>membres</a:t>
            </a:r>
            <a:r>
              <a:rPr lang="en-CA" dirty="0"/>
              <a:t>? </a:t>
            </a:r>
            <a:r>
              <a:rPr lang="en-CA" dirty="0" err="1"/>
              <a:t>Certains</a:t>
            </a:r>
            <a:r>
              <a:rPr lang="en-CA" dirty="0"/>
              <a:t> </a:t>
            </a:r>
            <a:r>
              <a:rPr lang="en-CA" dirty="0" err="1"/>
              <a:t>s'y</a:t>
            </a:r>
            <a:r>
              <a:rPr lang="en-CA" dirty="0"/>
              <a:t> </a:t>
            </a:r>
            <a:r>
              <a:rPr lang="en-CA" dirty="0" err="1"/>
              <a:t>attendaient</a:t>
            </a:r>
            <a:r>
              <a:rPr lang="en-CA" dirty="0"/>
              <a:t>. </a:t>
            </a:r>
            <a:r>
              <a:rPr lang="en-CA" dirty="0" err="1"/>
              <a:t>Certains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des « </a:t>
            </a:r>
            <a:r>
              <a:rPr lang="en-CA" dirty="0" err="1"/>
              <a:t>observateurs</a:t>
            </a:r>
            <a:r>
              <a:rPr lang="en-CA" dirty="0"/>
              <a:t> ».
</a:t>
            </a:r>
            <a:endParaRPr dirty="0"/>
          </a:p>
        </p:txBody>
      </p:sp>
      <p:sp>
        <p:nvSpPr>
          <p:cNvPr id="470" name="The foundation of an organization, its operations and its products/services.…"/>
          <p:cNvSpPr txBox="1"/>
          <p:nvPr/>
        </p:nvSpPr>
        <p:spPr>
          <a:xfrm>
            <a:off x="901131" y="8663940"/>
            <a:ext cx="21799844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Quel</a:t>
            </a:r>
            <a:r>
              <a:rPr lang="en-CA" dirty="0"/>
              <a:t> </a:t>
            </a:r>
            <a:r>
              <a:rPr lang="en-CA" dirty="0" err="1"/>
              <a:t>était</a:t>
            </a:r>
            <a:r>
              <a:rPr lang="en-CA" dirty="0"/>
              <a:t> le plan initial? Y a-t-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eu</a:t>
            </a:r>
            <a:r>
              <a:rPr lang="en-CA" dirty="0"/>
              <a:t> un plan de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avec le personnel et le Conseil?
</a:t>
            </a:r>
            <a:endParaRPr dirty="0"/>
          </a:p>
        </p:txBody>
      </p:sp>
      <p:sp>
        <p:nvSpPr>
          <p:cNvPr id="471" name="The foundation of an organization, its operations and its products/services.…"/>
          <p:cNvSpPr txBox="1"/>
          <p:nvPr/>
        </p:nvSpPr>
        <p:spPr>
          <a:xfrm>
            <a:off x="901131" y="10179160"/>
            <a:ext cx="11682718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Combien</a:t>
            </a:r>
            <a:r>
              <a:rPr lang="en-CA" dirty="0"/>
              <a:t> </a:t>
            </a:r>
            <a:r>
              <a:rPr lang="en-CA" dirty="0" err="1"/>
              <a:t>répondraient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rhétorique</a:t>
            </a:r>
            <a:r>
              <a:rPr lang="en-CA" dirty="0"/>
              <a:t>?
</a:t>
            </a:r>
            <a:endParaRPr dirty="0"/>
          </a:p>
        </p:txBody>
      </p:sp>
      <p:pic>
        <p:nvPicPr>
          <p:cNvPr id="47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635" y="0"/>
            <a:ext cx="12667365" cy="5075929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he foundation of an organization, its operations and its products/services.…"/>
          <p:cNvSpPr txBox="1"/>
          <p:nvPr/>
        </p:nvSpPr>
        <p:spPr>
          <a:xfrm>
            <a:off x="901131" y="11544134"/>
            <a:ext cx="11682718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Voulez-vous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joindre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?
</a:t>
            </a:r>
            <a:endParaRPr dirty="0"/>
          </a:p>
        </p:txBody>
      </p:sp>
      <p:sp>
        <p:nvSpPr>
          <p:cNvPr id="474" name="Oval 7"/>
          <p:cNvSpPr/>
          <p:nvPr/>
        </p:nvSpPr>
        <p:spPr>
          <a:xfrm>
            <a:off x="13735877" y="3637722"/>
            <a:ext cx="2922107" cy="2146095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2" animBg="1" advAuto="0"/>
      <p:bldP spid="469" grpId="4" animBg="1" advAuto="0"/>
      <p:bldP spid="470" grpId="5" animBg="1" advAuto="0"/>
      <p:bldP spid="471" grpId="6" animBg="1" advAuto="0"/>
      <p:bldP spid="472" grpId="1" animBg="1" advAuto="0"/>
      <p:bldP spid="473" grpId="7" animBg="1" advAuto="0"/>
      <p:bldP spid="474" grpId="3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What is a Brand?"/>
          <p:cNvSpPr txBox="1">
            <a:spLocks noGrp="1"/>
          </p:cNvSpPr>
          <p:nvPr>
            <p:ph type="title"/>
          </p:nvPr>
        </p:nvSpPr>
        <p:spPr>
          <a:xfrm>
            <a:off x="1027029" y="578775"/>
            <a:ext cx="15363833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C'est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autre</a:t>
            </a:r>
            <a:r>
              <a:rPr lang="en-CA" dirty="0"/>
              <a:t> </a:t>
            </a:r>
            <a:r>
              <a:rPr lang="en-CA" dirty="0" err="1"/>
              <a:t>histoire</a:t>
            </a:r>
            <a:r>
              <a:rPr lang="en-CA" dirty="0"/>
              <a:t>
</a:t>
            </a:r>
            <a:endParaRPr dirty="0"/>
          </a:p>
        </p:txBody>
      </p:sp>
      <p:pic>
        <p:nvPicPr>
          <p:cNvPr id="47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635" y="0"/>
            <a:ext cx="12667365" cy="5075929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Oval 7"/>
          <p:cNvSpPr/>
          <p:nvPr/>
        </p:nvSpPr>
        <p:spPr>
          <a:xfrm>
            <a:off x="13735877" y="3637722"/>
            <a:ext cx="2922107" cy="2146095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D9927F-650C-4B35-9EA0-BD02A2D8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56" y="1769993"/>
            <a:ext cx="7234239" cy="11346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23F89-F5B5-4E11-A208-28B89E308A80}"/>
              </a:ext>
            </a:extLst>
          </p:cNvPr>
          <p:cNvSpPr txBox="1"/>
          <p:nvPr/>
        </p:nvSpPr>
        <p:spPr>
          <a:xfrm>
            <a:off x="10648124" y="7812157"/>
            <a:ext cx="5227983" cy="1615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6" tIns="68576" rIns="68576" bIns="68576" numCol="1" spcCol="38100" rtlCol="0" anchor="t">
            <a:spAutoFit/>
          </a:bodyPr>
          <a:lstStyle/>
          <a:p>
            <a:r>
              <a:rPr lang="en-CA" dirty="0" err="1"/>
              <a:t>C'est</a:t>
            </a:r>
            <a:r>
              <a:rPr lang="en-CA" dirty="0"/>
              <a:t> dans les </a:t>
            </a:r>
            <a:r>
              <a:rPr lang="en-CA" dirty="0" err="1"/>
              <a:t>journaux</a:t>
            </a:r>
            <a:r>
              <a:rPr lang="en-CA" dirty="0"/>
              <a:t> le </a:t>
            </a:r>
            <a:r>
              <a:rPr lang="en-CA" dirty="0" err="1"/>
              <a:t>mercredi</a:t>
            </a:r>
            <a:r>
              <a:rPr lang="en-CA" dirty="0"/>
              <a:t> de </a:t>
            </a:r>
            <a:r>
              <a:rPr lang="en-CA" dirty="0" err="1"/>
              <a:t>cette</a:t>
            </a:r>
            <a:r>
              <a:rPr lang="en-CA" dirty="0"/>
              <a:t> </a:t>
            </a:r>
            <a:r>
              <a:rPr lang="en-CA" dirty="0" err="1"/>
              <a:t>semaine</a:t>
            </a:r>
            <a:r>
              <a:rPr lang="en-CA" dirty="0"/>
              <a:t>. 
</a:t>
            </a:r>
            <a:endParaRPr kumimoji="0" lang="en-CA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1FAAF9-38A3-4691-AA45-FCE755494ED8}"/>
              </a:ext>
            </a:extLst>
          </p:cNvPr>
          <p:cNvCxnSpPr>
            <a:cxnSpLocks/>
          </p:cNvCxnSpPr>
          <p:nvPr/>
        </p:nvCxnSpPr>
        <p:spPr>
          <a:xfrm flipH="1" flipV="1">
            <a:off x="8965096" y="8413602"/>
            <a:ext cx="1683028" cy="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4948E1-33C9-4D5E-8CB4-7E34F5023754}"/>
              </a:ext>
            </a:extLst>
          </p:cNvPr>
          <p:cNvSpPr txBox="1"/>
          <p:nvPr/>
        </p:nvSpPr>
        <p:spPr>
          <a:xfrm>
            <a:off x="11370365" y="9561443"/>
            <a:ext cx="9561444" cy="3462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6" tIns="68576" rIns="68576" bIns="68576" numCol="1" spcCol="38100" rtlCol="0" anchor="t">
            <a:spAutoFit/>
          </a:bodyPr>
          <a:lstStyle/>
          <a:p>
            <a:r>
              <a:rPr lang="en-CA" sz="5400" dirty="0" err="1"/>
              <a:t>C'est</a:t>
            </a:r>
            <a:r>
              <a:rPr lang="en-CA" sz="5400" dirty="0"/>
              <a:t> </a:t>
            </a:r>
            <a:r>
              <a:rPr lang="en-CA" sz="5400" dirty="0" err="1"/>
              <a:t>pourquoi</a:t>
            </a:r>
            <a:r>
              <a:rPr lang="en-CA" sz="5400" dirty="0"/>
              <a:t> nous ne </a:t>
            </a:r>
            <a:r>
              <a:rPr lang="en-CA" sz="5400" dirty="0" err="1"/>
              <a:t>pouvons</a:t>
            </a:r>
            <a:r>
              <a:rPr lang="en-CA" sz="5400" dirty="0"/>
              <a:t> pas nous </a:t>
            </a:r>
            <a:r>
              <a:rPr lang="en-CA" sz="5400" dirty="0" err="1"/>
              <a:t>fier</a:t>
            </a:r>
            <a:r>
              <a:rPr lang="en-CA" sz="5400" dirty="0"/>
              <a:t> aux </a:t>
            </a:r>
            <a:r>
              <a:rPr lang="en-CA" sz="5400" dirty="0" err="1"/>
              <a:t>médias</a:t>
            </a:r>
            <a:r>
              <a:rPr lang="en-CA" sz="5400" dirty="0"/>
              <a:t> </a:t>
            </a:r>
            <a:r>
              <a:rPr lang="en-CA" sz="5400" dirty="0" err="1"/>
              <a:t>sociaux</a:t>
            </a:r>
            <a:r>
              <a:rPr lang="en-CA" sz="5400" dirty="0"/>
              <a:t> pour </a:t>
            </a:r>
            <a:r>
              <a:rPr lang="en-CA" sz="5400" dirty="0" err="1"/>
              <a:t>raconter</a:t>
            </a:r>
            <a:r>
              <a:rPr lang="en-CA" sz="5400" dirty="0"/>
              <a:t> </a:t>
            </a:r>
            <a:r>
              <a:rPr lang="en-CA" sz="5400" dirty="0" err="1"/>
              <a:t>l'histoire</a:t>
            </a:r>
            <a:r>
              <a:rPr lang="en-CA" sz="5400" dirty="0"/>
              <a:t>. 
</a:t>
            </a:r>
            <a:endParaRPr kumimoji="0" lang="en-CA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61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 advAuto="0"/>
      <p:bldP spid="474" grpId="0" animBg="1" advAuto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What is a Brand?"/>
          <p:cNvSpPr txBox="1">
            <a:spLocks noGrp="1"/>
          </p:cNvSpPr>
          <p:nvPr>
            <p:ph type="title"/>
          </p:nvPr>
        </p:nvSpPr>
        <p:spPr>
          <a:xfrm>
            <a:off x="1027029" y="578775"/>
            <a:ext cx="15363833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C'est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autre</a:t>
            </a:r>
            <a:r>
              <a:rPr lang="en-CA" dirty="0"/>
              <a:t> </a:t>
            </a:r>
            <a:r>
              <a:rPr lang="en-CA" dirty="0" err="1"/>
              <a:t>histoire</a:t>
            </a:r>
            <a:r>
              <a:rPr lang="en-CA" dirty="0"/>
              <a:t>
</a:t>
            </a:r>
            <a:endParaRPr dirty="0"/>
          </a:p>
        </p:txBody>
      </p:sp>
      <p:pic>
        <p:nvPicPr>
          <p:cNvPr id="47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635" y="0"/>
            <a:ext cx="12667365" cy="5075929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Oval 7"/>
          <p:cNvSpPr/>
          <p:nvPr/>
        </p:nvSpPr>
        <p:spPr>
          <a:xfrm>
            <a:off x="13735877" y="3637722"/>
            <a:ext cx="2922107" cy="2146095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948E1-33C9-4D5E-8CB4-7E34F5023754}"/>
              </a:ext>
            </a:extLst>
          </p:cNvPr>
          <p:cNvSpPr txBox="1"/>
          <p:nvPr/>
        </p:nvSpPr>
        <p:spPr>
          <a:xfrm>
            <a:off x="655982" y="4883574"/>
            <a:ext cx="17472992" cy="7617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6" tIns="68576" rIns="68576" bIns="68576" numCol="1" spcCol="38100" rtlCol="0" anchor="t">
            <a:spAutoFit/>
          </a:bodyPr>
          <a:lstStyle/>
          <a:p>
            <a:r>
              <a:rPr lang="en-CA" sz="5400" dirty="0"/>
              <a:t>Analyse des "</a:t>
            </a:r>
            <a:r>
              <a:rPr lang="en-CA" sz="5400" dirty="0" err="1"/>
              <a:t>membres</a:t>
            </a:r>
            <a:r>
              <a:rPr lang="en-CA" sz="5400" dirty="0"/>
              <a:t>":
</a:t>
            </a:r>
            <a:r>
              <a:rPr lang="en-CA" sz="5400" dirty="0" err="1"/>
              <a:t>médias</a:t>
            </a:r>
            <a:r>
              <a:rPr lang="en-CA" sz="5400" dirty="0"/>
              <a:t>
</a:t>
            </a:r>
            <a:r>
              <a:rPr lang="en-CA" sz="5400" dirty="0" err="1"/>
              <a:t>Politiciens</a:t>
            </a:r>
            <a:r>
              <a:rPr lang="en-CA" sz="5400" dirty="0"/>
              <a:t> (</a:t>
            </a:r>
            <a:r>
              <a:rPr lang="en-CA" sz="5400" dirty="0" err="1"/>
              <a:t>Fédéral</a:t>
            </a:r>
            <a:r>
              <a:rPr lang="en-CA" sz="5400" dirty="0"/>
              <a:t> et Vert)
Nouveaux </a:t>
            </a:r>
            <a:r>
              <a:rPr lang="en-CA" sz="5400" dirty="0" err="1"/>
              <a:t>candidats</a:t>
            </a:r>
            <a:r>
              <a:rPr lang="en-CA" sz="5400" dirty="0"/>
              <a:t> aux </a:t>
            </a:r>
            <a:r>
              <a:rPr lang="en-CA" sz="5400" dirty="0" err="1"/>
              <a:t>municipales</a:t>
            </a:r>
            <a:r>
              <a:rPr lang="en-CA" sz="5400" dirty="0"/>
              <a:t> - faire </a:t>
            </a:r>
            <a:r>
              <a:rPr lang="en-CA" sz="5400" dirty="0" err="1"/>
              <a:t>une</a:t>
            </a:r>
            <a:r>
              <a:rPr lang="en-CA" sz="5400" dirty="0"/>
              <a:t> </a:t>
            </a:r>
            <a:r>
              <a:rPr lang="en-CA" sz="5400" dirty="0" err="1"/>
              <a:t>déclaration</a:t>
            </a:r>
            <a:r>
              <a:rPr lang="en-CA" sz="5400" dirty="0"/>
              <a:t> 
Lurkers Lurkers
Non-</a:t>
            </a:r>
            <a:r>
              <a:rPr lang="en-CA" sz="5400" dirty="0" err="1"/>
              <a:t>résidents</a:t>
            </a:r>
            <a:r>
              <a:rPr lang="en-CA" sz="5400" dirty="0"/>
              <a:t> (provocateurs?)
Large </a:t>
            </a:r>
            <a:r>
              <a:rPr lang="en-CA" sz="5400" dirty="0" err="1"/>
              <a:t>démographie</a:t>
            </a:r>
            <a:r>
              <a:rPr lang="en-CA" sz="5400" dirty="0"/>
              <a:t>
</a:t>
            </a:r>
            <a:r>
              <a:rPr lang="en-CA" sz="5400" dirty="0" err="1"/>
              <a:t>Toujours</a:t>
            </a:r>
            <a:r>
              <a:rPr lang="en-CA" sz="5400" dirty="0"/>
              <a:t> </a:t>
            </a:r>
            <a:r>
              <a:rPr lang="en-CA" sz="5400" dirty="0" err="1"/>
              <a:t>en</a:t>
            </a:r>
            <a:r>
              <a:rPr lang="en-CA" sz="5400" dirty="0"/>
              <a:t> </a:t>
            </a:r>
            <a:r>
              <a:rPr lang="en-CA" sz="5400" dirty="0" err="1"/>
              <a:t>croissance</a:t>
            </a:r>
            <a:r>
              <a:rPr lang="en-CA" sz="5400" dirty="0"/>
              <a:t>
</a:t>
            </a:r>
          </a:p>
        </p:txBody>
      </p:sp>
      <p:sp>
        <p:nvSpPr>
          <p:cNvPr id="9" name="The foundation of an organization, its operations and its products/services.…">
            <a:extLst>
              <a:ext uri="{FF2B5EF4-FFF2-40B4-BE49-F238E27FC236}">
                <a16:creationId xmlns:a16="http://schemas.microsoft.com/office/drawing/2014/main" id="{89148738-DC06-4875-81D3-DC937A81498D}"/>
              </a:ext>
            </a:extLst>
          </p:cNvPr>
          <p:cNvSpPr txBox="1"/>
          <p:nvPr/>
        </p:nvSpPr>
        <p:spPr>
          <a:xfrm>
            <a:off x="12602817" y="8663940"/>
            <a:ext cx="11432840" cy="566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Pour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examen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:
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Doit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être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surveillé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par la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municipalité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
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Ayez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des plans/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lignes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prêts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autour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de VOTRE mises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à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jour - avec des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informations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prêtes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
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Mettre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à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jour/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corriger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les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informations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si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nécessaire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dans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votre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forum
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168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 advAuto="0"/>
      <p:bldP spid="474" grpId="0" animBg="1" advAuto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What is a Brand?"/>
          <p:cNvSpPr txBox="1">
            <a:spLocks noGrp="1"/>
          </p:cNvSpPr>
          <p:nvPr>
            <p:ph type="title"/>
          </p:nvPr>
        </p:nvSpPr>
        <p:spPr>
          <a:xfrm>
            <a:off x="1027028" y="578775"/>
            <a:ext cx="19944538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92149">
              <a:defRPr sz="7644" b="1" spc="0">
                <a:solidFill>
                  <a:srgbClr val="002060"/>
                </a:solidFill>
                <a:effectLst>
                  <a:outerShdw blurRad="37338" dist="18669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/>
              <a:t>Poser la </a:t>
            </a:r>
            <a:r>
              <a:rPr lang="en-CA" dirty="0" err="1"/>
              <a:t>Fondation</a:t>
            </a:r>
            <a:r>
              <a:rPr lang="en-CA" dirty="0"/>
              <a:t>....</a:t>
            </a:r>
            <a:r>
              <a:rPr lang="en-CA" dirty="0" err="1"/>
              <a:t>éviter</a:t>
            </a:r>
            <a:r>
              <a:rPr lang="en-CA" dirty="0"/>
              <a:t> les mines </a:t>
            </a:r>
            <a:r>
              <a:rPr lang="en-CA" dirty="0" err="1"/>
              <a:t>terrestres</a:t>
            </a:r>
            <a:r>
              <a:rPr lang="en-CA" dirty="0"/>
              <a:t>
</a:t>
            </a:r>
            <a:endParaRPr dirty="0"/>
          </a:p>
        </p:txBody>
      </p:sp>
      <p:sp>
        <p:nvSpPr>
          <p:cNvPr id="497" name="The foundation of an organization, its operations and its products/services.…"/>
          <p:cNvSpPr txBox="1"/>
          <p:nvPr/>
        </p:nvSpPr>
        <p:spPr>
          <a:xfrm>
            <a:off x="245149" y="4351356"/>
            <a:ext cx="9197025" cy="2831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685800" indent="-685800">
              <a:buSzPct val="100000"/>
              <a:buBlip>
                <a:blip r:embed="rId2"/>
              </a:buBlip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Combien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politique de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pour le personnel et le Conseil?
</a:t>
            </a:r>
            <a:endParaRPr dirty="0"/>
          </a:p>
        </p:txBody>
      </p:sp>
      <p:sp>
        <p:nvSpPr>
          <p:cNvPr id="498" name="The foundation of an organization, its operations and its products/services.…"/>
          <p:cNvSpPr txBox="1"/>
          <p:nvPr/>
        </p:nvSpPr>
        <p:spPr>
          <a:xfrm>
            <a:off x="245149" y="7227912"/>
            <a:ext cx="11682718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685800" indent="-685800">
              <a:buSzPct val="100000"/>
              <a:buBlip>
                <a:blip r:embed="rId2"/>
              </a:buBlip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/>
              <a:t>Comment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assurez-vous</a:t>
            </a:r>
            <a:r>
              <a:rPr lang="en-CA" dirty="0"/>
              <a:t> que les </a:t>
            </a:r>
            <a:r>
              <a:rPr lang="en-CA" dirty="0" err="1"/>
              <a:t>lois</a:t>
            </a:r>
            <a:r>
              <a:rPr lang="en-CA" dirty="0"/>
              <a:t> sur la protection des </a:t>
            </a:r>
            <a:r>
              <a:rPr lang="en-CA" dirty="0" err="1"/>
              <a:t>renseignements</a:t>
            </a:r>
            <a:r>
              <a:rPr lang="en-CA" dirty="0"/>
              <a:t> </a:t>
            </a:r>
            <a:r>
              <a:rPr lang="en-CA" dirty="0" err="1"/>
              <a:t>personnels</a:t>
            </a:r>
            <a:r>
              <a:rPr lang="en-CA" dirty="0"/>
              <a:t>/</a:t>
            </a:r>
            <a:r>
              <a:rPr lang="en-CA" dirty="0" err="1"/>
              <a:t>renseignements</a:t>
            </a:r>
            <a:r>
              <a:rPr lang="en-CA" dirty="0"/>
              <a:t> </a:t>
            </a:r>
            <a:r>
              <a:rPr lang="en-CA" dirty="0" err="1"/>
              <a:t>confidentiels</a:t>
            </a:r>
            <a:r>
              <a:rPr lang="en-CA" dirty="0"/>
              <a:t>, les droits de la </a:t>
            </a:r>
            <a:r>
              <a:rPr lang="en-CA" dirty="0" err="1"/>
              <a:t>personne</a:t>
            </a:r>
            <a:r>
              <a:rPr lang="en-CA" dirty="0"/>
              <a:t>, etc.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respectés</a:t>
            </a:r>
            <a:r>
              <a:rPr lang="en-CA" dirty="0"/>
              <a:t>?
</a:t>
            </a:r>
            <a:endParaRPr dirty="0"/>
          </a:p>
        </p:txBody>
      </p:sp>
      <p:sp>
        <p:nvSpPr>
          <p:cNvPr id="500" name="The foundation of an organization, its operations and its products/services.…"/>
          <p:cNvSpPr txBox="1"/>
          <p:nvPr/>
        </p:nvSpPr>
        <p:spPr>
          <a:xfrm>
            <a:off x="12456135" y="3066729"/>
            <a:ext cx="12616070" cy="8863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444691">
              <a:buSzPct val="100000"/>
              <a:defRPr sz="4500">
                <a:latin typeface="+mj-lt"/>
                <a:ea typeface="+mj-ea"/>
                <a:cs typeface="+mj-cs"/>
                <a:sym typeface="Helvetica"/>
              </a:defRPr>
            </a:pP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AVOIR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une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politique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médias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sociaux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Choses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à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inclure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: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Qu'est-ce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et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quand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commenter et le "qui"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Décorum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protocole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pour les discussions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conseil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/personnel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Séparation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l'Église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/État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Conseillers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bloquant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les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utilisateurs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Réfléchissez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avant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cliquer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attendez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cinq minutes
Respect des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lois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(droits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l'homme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, etc.)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Confidentialité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et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confidentialité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Il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s'agit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d'un dossier public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Cybersécurité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clics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/liens/doxing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Passe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Processus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de prise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compte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 		TENEZ-VOUS-EN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À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ÇA !
</a:t>
            </a:r>
            <a:endParaRPr sz="3600" dirty="0"/>
          </a:p>
        </p:txBody>
      </p:sp>
      <p:sp>
        <p:nvSpPr>
          <p:cNvPr id="501" name="Straight Arrow Connector 9"/>
          <p:cNvSpPr/>
          <p:nvPr/>
        </p:nvSpPr>
        <p:spPr>
          <a:xfrm>
            <a:off x="5657850" y="6488134"/>
            <a:ext cx="5752759" cy="1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502" name="What steps are you taking against spoofing, identity theft, deep fakes?"/>
          <p:cNvSpPr txBox="1"/>
          <p:nvPr/>
        </p:nvSpPr>
        <p:spPr>
          <a:xfrm>
            <a:off x="1215611" y="12167872"/>
            <a:ext cx="15407095" cy="112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8576" tIns="68576" rIns="68576" bIns="68576">
            <a:spAutoFit/>
          </a:bodyPr>
          <a:lstStyle/>
          <a:p>
            <a:r>
              <a:rPr lang="en-CA" dirty="0" err="1"/>
              <a:t>Quelles</a:t>
            </a:r>
            <a:r>
              <a:rPr lang="en-CA" dirty="0"/>
              <a:t> </a:t>
            </a:r>
            <a:r>
              <a:rPr lang="en-CA" dirty="0" err="1"/>
              <a:t>mesures</a:t>
            </a:r>
            <a:r>
              <a:rPr lang="en-CA" dirty="0"/>
              <a:t> </a:t>
            </a:r>
            <a:r>
              <a:rPr lang="en-CA" dirty="0" err="1"/>
              <a:t>prenez-vous</a:t>
            </a:r>
            <a:r>
              <a:rPr lang="en-CA" dirty="0"/>
              <a:t> </a:t>
            </a:r>
            <a:r>
              <a:rPr lang="en-CA" dirty="0" err="1"/>
              <a:t>contre</a:t>
            </a:r>
            <a:r>
              <a:rPr lang="en-CA" dirty="0"/>
              <a:t> </a:t>
            </a:r>
            <a:r>
              <a:rPr lang="en-CA" dirty="0" err="1"/>
              <a:t>l'usurpé</a:t>
            </a:r>
            <a:r>
              <a:rPr lang="en-CA" dirty="0"/>
              <a:t> </a:t>
            </a:r>
            <a:r>
              <a:rPr lang="en-CA" dirty="0" err="1"/>
              <a:t>d'identité</a:t>
            </a:r>
            <a:r>
              <a:rPr lang="en-CA" dirty="0"/>
              <a:t>, le vol </a:t>
            </a:r>
            <a:r>
              <a:rPr lang="en-CA" dirty="0" err="1"/>
              <a:t>d'identité</a:t>
            </a:r>
            <a:r>
              <a:rPr lang="en-CA" dirty="0"/>
              <a:t>, les faux </a:t>
            </a:r>
            <a:r>
              <a:rPr lang="en-CA" dirty="0" err="1"/>
              <a:t>profonds</a:t>
            </a:r>
            <a:r>
              <a:rPr lang="en-CA" dirty="0"/>
              <a:t>?
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" grpId="1" animBg="1" advAuto="0"/>
      <p:bldP spid="498" grpId="2" animBg="1" advAuto="0"/>
      <p:bldP spid="500" grpId="3" animBg="1" advAuto="0"/>
      <p:bldP spid="501" grpId="4" animBg="1" advAuto="0"/>
      <p:bldP spid="5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What is a Brand?"/>
          <p:cNvSpPr txBox="1">
            <a:spLocks noGrp="1"/>
          </p:cNvSpPr>
          <p:nvPr>
            <p:ph type="title"/>
          </p:nvPr>
        </p:nvSpPr>
        <p:spPr>
          <a:xfrm>
            <a:off x="1027028" y="578775"/>
            <a:ext cx="19944538" cy="13488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92149">
              <a:defRPr sz="7644" b="1" spc="0">
                <a:solidFill>
                  <a:srgbClr val="002060"/>
                </a:solidFill>
                <a:effectLst>
                  <a:outerShdw blurRad="37338" dist="18669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/>
              <a:t>Poser la </a:t>
            </a:r>
            <a:r>
              <a:rPr lang="en-CA" dirty="0" err="1"/>
              <a:t>Fondation</a:t>
            </a:r>
            <a:r>
              <a:rPr lang="en-CA" dirty="0"/>
              <a:t>....</a:t>
            </a:r>
            <a:r>
              <a:rPr lang="en-CA" dirty="0" err="1"/>
              <a:t>éviter</a:t>
            </a:r>
            <a:r>
              <a:rPr lang="en-CA" dirty="0"/>
              <a:t> les mines </a:t>
            </a:r>
            <a:r>
              <a:rPr lang="en-CA" dirty="0" err="1"/>
              <a:t>terrestres</a:t>
            </a:r>
            <a:r>
              <a:rPr lang="en-CA" dirty="0"/>
              <a:t>
</a:t>
            </a:r>
            <a:endParaRPr dirty="0"/>
          </a:p>
        </p:txBody>
      </p:sp>
      <p:sp>
        <p:nvSpPr>
          <p:cNvPr id="505" name="The foundation of an organization, its operations and its products/services.…"/>
          <p:cNvSpPr txBox="1"/>
          <p:nvPr/>
        </p:nvSpPr>
        <p:spPr>
          <a:xfrm>
            <a:off x="245149" y="7493044"/>
            <a:ext cx="11682718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685800" indent="-685800">
              <a:buSzPct val="100000"/>
              <a:buBlip>
                <a:blip r:embed="rId2"/>
              </a:buBlip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Combien</a:t>
            </a:r>
            <a:r>
              <a:rPr lang="en-CA" dirty="0"/>
              <a:t> </a:t>
            </a:r>
            <a:r>
              <a:rPr lang="en-CA" dirty="0" err="1"/>
              <a:t>d'entre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intègrent</a:t>
            </a:r>
            <a:r>
              <a:rPr lang="en-CA" dirty="0"/>
              <a:t> </a:t>
            </a:r>
            <a:r>
              <a:rPr lang="en-CA" dirty="0" err="1"/>
              <a:t>tous</a:t>
            </a:r>
            <a:r>
              <a:rPr lang="en-CA" dirty="0"/>
              <a:t> </a:t>
            </a:r>
            <a:r>
              <a:rPr lang="en-CA" dirty="0" err="1"/>
              <a:t>vos</a:t>
            </a:r>
            <a:r>
              <a:rPr lang="en-CA" dirty="0"/>
              <a:t> marketing et communications avec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- </a:t>
            </a:r>
            <a:r>
              <a:rPr lang="en-CA" dirty="0" err="1"/>
              <a:t>ont</a:t>
            </a:r>
            <a:r>
              <a:rPr lang="en-CA" dirty="0"/>
              <a:t> un plan de </a:t>
            </a:r>
            <a:r>
              <a:rPr lang="en-CA" dirty="0" err="1"/>
              <a:t>crise</a:t>
            </a:r>
            <a:r>
              <a:rPr lang="en-CA" dirty="0"/>
              <a:t> / escalade?
</a:t>
            </a:r>
            <a:endParaRPr dirty="0"/>
          </a:p>
        </p:txBody>
      </p:sp>
      <p:sp>
        <p:nvSpPr>
          <p:cNvPr id="506" name="The foundation of an organization, its operations and its products/services.…"/>
          <p:cNvSpPr txBox="1"/>
          <p:nvPr/>
        </p:nvSpPr>
        <p:spPr>
          <a:xfrm>
            <a:off x="245149" y="4442446"/>
            <a:ext cx="11682718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685800" indent="-685800" defTabSz="1444691">
              <a:buSzPct val="100000"/>
              <a:buBlip>
                <a:blip r:embed="rId2"/>
              </a:buBlip>
              <a:defRPr sz="4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CA" dirty="0" err="1"/>
              <a:t>Combien</a:t>
            </a:r>
            <a:r>
              <a:rPr lang="en-CA" dirty="0"/>
              <a:t> </a:t>
            </a:r>
            <a:r>
              <a:rPr lang="en-CA" dirty="0" err="1"/>
              <a:t>d'entre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des </a:t>
            </a:r>
            <a:r>
              <a:rPr lang="en-CA" dirty="0" err="1"/>
              <a:t>termes</a:t>
            </a:r>
            <a:r>
              <a:rPr lang="en-CA" dirty="0"/>
              <a:t> de </a:t>
            </a:r>
            <a:r>
              <a:rPr lang="en-CA" dirty="0" err="1"/>
              <a:t>référence</a:t>
            </a:r>
            <a:r>
              <a:rPr lang="en-CA" dirty="0"/>
              <a:t>/utilisation pour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« </a:t>
            </a:r>
            <a:r>
              <a:rPr lang="en-CA" dirty="0" err="1"/>
              <a:t>corporatifs</a:t>
            </a:r>
            <a:r>
              <a:rPr lang="en-CA" dirty="0"/>
              <a:t> » ?
</a:t>
            </a:r>
            <a:endParaRPr dirty="0"/>
          </a:p>
        </p:txBody>
      </p:sp>
      <p:sp>
        <p:nvSpPr>
          <p:cNvPr id="508" name="The foundation of an organization, its operations and its products/services.…"/>
          <p:cNvSpPr txBox="1"/>
          <p:nvPr/>
        </p:nvSpPr>
        <p:spPr>
          <a:xfrm>
            <a:off x="12192000" y="3395513"/>
            <a:ext cx="11682718" cy="775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1444691">
              <a:buSzPct val="100000"/>
              <a:defRPr sz="4500">
                <a:latin typeface="+mj-lt"/>
                <a:ea typeface="+mj-ea"/>
                <a:cs typeface="+mj-cs"/>
                <a:sym typeface="Helvetica"/>
              </a:defRPr>
            </a:pP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termes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Choses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à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inclure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:
1. Utilisation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blasphèmes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attaques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personnelles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2.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Quand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les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commentaires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seront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supprimés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3.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Quand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quelqu'un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sera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banni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bloqué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4. Temps de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réponse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5. Ce qui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est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discuté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dans un forum public
6. Lois sur la protection des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renseignements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personnels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vs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renseignements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publics
7. Rappeler que les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médias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sociaux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ne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sont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PAS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privés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8. Comment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entrer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contact avec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une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personne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pour un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problème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3600" b="1" dirty="0" err="1">
                <a:solidFill>
                  <a:schemeClr val="accent5">
                    <a:lumMod val="50000"/>
                  </a:schemeClr>
                </a:solidFill>
              </a:rPr>
              <a:t>spécifique</a:t>
            </a:r>
            <a:r>
              <a:rPr lang="en-CA" sz="3600" b="1" dirty="0">
                <a:solidFill>
                  <a:schemeClr val="accent5">
                    <a:lumMod val="50000"/>
                  </a:schemeClr>
                </a:solidFill>
              </a:rPr>
              <a:t>
</a:t>
            </a:r>
            <a:endParaRPr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9" name="Straight Arrow Connector 9"/>
          <p:cNvSpPr/>
          <p:nvPr/>
        </p:nvSpPr>
        <p:spPr>
          <a:xfrm>
            <a:off x="7816850" y="6858000"/>
            <a:ext cx="3854038" cy="0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3" animBg="1" advAuto="0"/>
      <p:bldP spid="506" grpId="1" animBg="1" advAuto="0"/>
      <p:bldP spid="508" grpId="2" animBg="1" advAuto="0"/>
      <p:bldP spid="509" grpId="4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Rectangle 18"/>
          <p:cNvSpPr/>
          <p:nvPr/>
        </p:nvSpPr>
        <p:spPr>
          <a:xfrm>
            <a:off x="3052906" y="1714498"/>
            <a:ext cx="18283098" cy="10288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pic>
        <p:nvPicPr>
          <p:cNvPr id="525" name="Picture 4" descr="Picture 4"/>
          <p:cNvPicPr>
            <a:picLocks noChangeAspect="1"/>
          </p:cNvPicPr>
          <p:nvPr/>
        </p:nvPicPr>
        <p:blipFill>
          <a:blip r:embed="rId2"/>
          <a:srcRect r="52442"/>
          <a:stretch>
            <a:fillRect/>
          </a:stretch>
        </p:blipFill>
        <p:spPr>
          <a:xfrm>
            <a:off x="-29089" y="0"/>
            <a:ext cx="24442177" cy="13748612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Rectangle 20"/>
          <p:cNvSpPr/>
          <p:nvPr/>
        </p:nvSpPr>
        <p:spPr>
          <a:xfrm>
            <a:off x="7978454" y="6614616"/>
            <a:ext cx="13595692" cy="3732856"/>
          </a:xfrm>
          <a:prstGeom prst="rect">
            <a:avLst/>
          </a:prstGeom>
          <a:solidFill>
            <a:srgbClr val="000001">
              <a:alpha val="75000"/>
            </a:srgbClr>
          </a:solidFill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527" name="Title 1"/>
          <p:cNvSpPr txBox="1">
            <a:spLocks noGrp="1"/>
          </p:cNvSpPr>
          <p:nvPr>
            <p:ph type="ctrTitle"/>
          </p:nvPr>
        </p:nvSpPr>
        <p:spPr>
          <a:xfrm>
            <a:off x="8684441" y="7662840"/>
            <a:ext cx="12693454" cy="1636409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 defTabSz="1645916">
              <a:defRPr sz="7000" spc="100">
                <a:solidFill>
                  <a:srgbClr val="FFFFFF"/>
                </a:solidFill>
              </a:defRPr>
            </a:lvl1pPr>
          </a:lstStyle>
          <a:p>
            <a:r>
              <a:rPr lang="en-CA" dirty="0" err="1"/>
              <a:t>Rassembler</a:t>
            </a:r>
            <a:r>
              <a:rPr lang="en-CA" dirty="0"/>
              <a:t> tout </a:t>
            </a:r>
            <a:r>
              <a:rPr lang="en-CA" dirty="0" err="1"/>
              <a:t>cela</a:t>
            </a:r>
            <a:r>
              <a:rPr lang="en-CA" dirty="0"/>
              <a:t> - </a:t>
            </a:r>
            <a:r>
              <a:rPr lang="en-CA" dirty="0" err="1"/>
              <a:t>Certains</a:t>
            </a:r>
            <a:r>
              <a:rPr lang="en-CA" dirty="0"/>
              <a:t> </a:t>
            </a:r>
            <a:r>
              <a:rPr lang="en-CA" dirty="0" err="1"/>
              <a:t>doivent</a:t>
            </a:r>
            <a:r>
              <a:rPr lang="en-CA" dirty="0"/>
              <a:t> faire des choses 
</a:t>
            </a:r>
            <a:endParaRPr dirty="0"/>
          </a:p>
        </p:txBody>
      </p:sp>
      <p:sp>
        <p:nvSpPr>
          <p:cNvPr id="528" name="Straight Connector 22"/>
          <p:cNvSpPr/>
          <p:nvPr/>
        </p:nvSpPr>
        <p:spPr>
          <a:xfrm>
            <a:off x="9651924" y="9743871"/>
            <a:ext cx="10248752" cy="1"/>
          </a:xfrm>
          <a:prstGeom prst="line">
            <a:avLst/>
          </a:prstGeom>
          <a:ln w="12700">
            <a:solidFill>
              <a:srgbClr val="4AC4E3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56" y="3449792"/>
            <a:ext cx="22054715" cy="8011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10.No measurement…"/>
          <p:cNvSpPr txBox="1">
            <a:spLocks noGrp="1"/>
          </p:cNvSpPr>
          <p:nvPr>
            <p:ph type="body" idx="1"/>
          </p:nvPr>
        </p:nvSpPr>
        <p:spPr>
          <a:xfrm>
            <a:off x="466850" y="3138563"/>
            <a:ext cx="22888452" cy="1008842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590989">
              <a:defRPr sz="6700"/>
            </a:pPr>
            <a:r>
              <a:rPr lang="en-CA" sz="5400" dirty="0"/>
              <a:t>10. Se </a:t>
            </a:r>
            <a:r>
              <a:rPr lang="en-CA" sz="5400" dirty="0" err="1"/>
              <a:t>mettre</a:t>
            </a:r>
            <a:r>
              <a:rPr lang="en-CA" sz="5400" dirty="0"/>
              <a:t> sur la </a:t>
            </a:r>
            <a:r>
              <a:rPr lang="en-CA" sz="5400" dirty="0" err="1"/>
              <a:t>même</a:t>
            </a:r>
            <a:r>
              <a:rPr lang="en-CA" sz="5400" dirty="0"/>
              <a:t> longueur </a:t>
            </a:r>
            <a:r>
              <a:rPr lang="en-CA" sz="5400" dirty="0" err="1"/>
              <a:t>d'onde</a:t>
            </a:r>
            <a:r>
              <a:rPr lang="en-CA" sz="5400" dirty="0"/>
              <a:t> - Politique des </a:t>
            </a:r>
            <a:r>
              <a:rPr lang="en-CA" sz="5400" dirty="0" err="1"/>
              <a:t>médias</a:t>
            </a:r>
            <a:r>
              <a:rPr lang="en-CA" sz="5400" dirty="0"/>
              <a:t> </a:t>
            </a:r>
            <a:r>
              <a:rPr lang="en-CA" sz="5400" dirty="0" err="1"/>
              <a:t>sociaux</a:t>
            </a:r>
            <a:br>
              <a:rPr lang="en-CA" sz="5400" dirty="0"/>
            </a:br>
            <a:r>
              <a:rPr lang="en-CA" sz="5400" dirty="0"/>
              <a:t>
9. </a:t>
            </a:r>
            <a:r>
              <a:rPr lang="en-CA" sz="5400" dirty="0" err="1"/>
              <a:t>Avoir</a:t>
            </a:r>
            <a:r>
              <a:rPr lang="en-CA" sz="5400" dirty="0"/>
              <a:t> des </a:t>
            </a:r>
            <a:r>
              <a:rPr lang="en-CA" sz="5400" dirty="0" err="1"/>
              <a:t>termes</a:t>
            </a:r>
            <a:r>
              <a:rPr lang="en-CA" sz="5400" dirty="0"/>
              <a:t> de </a:t>
            </a:r>
            <a:r>
              <a:rPr lang="en-CA" sz="5400" dirty="0" err="1"/>
              <a:t>référence</a:t>
            </a:r>
            <a:r>
              <a:rPr lang="en-CA" sz="5400" dirty="0"/>
              <a:t> sur les </a:t>
            </a:r>
            <a:r>
              <a:rPr lang="en-CA" sz="5400" dirty="0" err="1"/>
              <a:t>médias</a:t>
            </a:r>
            <a:r>
              <a:rPr lang="en-CA" sz="5400" dirty="0"/>
              <a:t> </a:t>
            </a:r>
            <a:r>
              <a:rPr lang="en-CA" sz="5400" dirty="0" err="1"/>
              <a:t>sociaux</a:t>
            </a:r>
            <a:r>
              <a:rPr lang="en-CA" sz="5400" dirty="0"/>
              <a:t> (lien </a:t>
            </a:r>
            <a:r>
              <a:rPr lang="en-CA" sz="5400" dirty="0" err="1"/>
              <a:t>vers</a:t>
            </a:r>
            <a:r>
              <a:rPr lang="en-CA" sz="5400" dirty="0"/>
              <a:t> le site Web/FB)</a:t>
            </a:r>
            <a:br>
              <a:rPr lang="en-CA" sz="5400" dirty="0"/>
            </a:br>
            <a:r>
              <a:rPr lang="en-CA" sz="5400" dirty="0"/>
              <a:t>
8. Ne </a:t>
            </a:r>
            <a:r>
              <a:rPr lang="en-CA" sz="5400" dirty="0" err="1"/>
              <a:t>vous</a:t>
            </a:r>
            <a:r>
              <a:rPr lang="en-CA" sz="5400" dirty="0"/>
              <a:t> </a:t>
            </a:r>
            <a:r>
              <a:rPr lang="en-CA" sz="5400" dirty="0" err="1"/>
              <a:t>contentez</a:t>
            </a:r>
            <a:r>
              <a:rPr lang="en-CA" sz="5400" dirty="0"/>
              <a:t> pas de </a:t>
            </a:r>
            <a:r>
              <a:rPr lang="en-CA" sz="5400" dirty="0" err="1"/>
              <a:t>pousser</a:t>
            </a:r>
            <a:r>
              <a:rPr lang="en-CA" sz="5400" dirty="0"/>
              <a:t> les communications - </a:t>
            </a:r>
            <a:r>
              <a:rPr lang="en-CA" sz="5400" dirty="0" err="1"/>
              <a:t>demandez</a:t>
            </a:r>
            <a:r>
              <a:rPr lang="en-CA" sz="5400" dirty="0"/>
              <a:t> </a:t>
            </a:r>
            <a:r>
              <a:rPr lang="en-CA" sz="5400" dirty="0" err="1"/>
              <a:t>l'entrée</a:t>
            </a:r>
            <a:r>
              <a:rPr lang="en-CA" sz="5400" dirty="0"/>
              <a:t> </a:t>
            </a:r>
            <a:r>
              <a:rPr lang="en-CA" sz="5400" dirty="0" err="1"/>
              <a:t>avant</a:t>
            </a:r>
            <a:br>
              <a:rPr lang="en-CA" sz="5400" dirty="0"/>
            </a:br>
            <a:r>
              <a:rPr lang="en-CA" sz="5400" dirty="0"/>
              <a:t>
7. </a:t>
            </a:r>
            <a:r>
              <a:rPr lang="en-CA" sz="5400" dirty="0" err="1"/>
              <a:t>Écoutez</a:t>
            </a:r>
            <a:r>
              <a:rPr lang="en-CA" sz="5400" dirty="0"/>
              <a:t> </a:t>
            </a:r>
            <a:r>
              <a:rPr lang="en-CA" sz="5400" dirty="0" err="1"/>
              <a:t>votre</a:t>
            </a:r>
            <a:r>
              <a:rPr lang="en-CA" sz="5400" dirty="0"/>
              <a:t> </a:t>
            </a:r>
            <a:r>
              <a:rPr lang="en-CA" sz="5400" dirty="0" err="1"/>
              <a:t>communauté</a:t>
            </a:r>
            <a:r>
              <a:rPr lang="en-CA" sz="5400" dirty="0"/>
              <a:t> et </a:t>
            </a:r>
            <a:r>
              <a:rPr lang="en-CA" sz="5400" dirty="0" err="1"/>
              <a:t>surveillez</a:t>
            </a:r>
            <a:r>
              <a:rPr lang="en-CA" sz="5400" dirty="0"/>
              <a:t> les conversations
</a:t>
            </a:r>
            <a:br>
              <a:rPr lang="en-CA" sz="5400" dirty="0"/>
            </a:br>
            <a:r>
              <a:rPr lang="en-CA" sz="5400" dirty="0"/>
              <a:t>6. </a:t>
            </a:r>
            <a:r>
              <a:rPr lang="en-CA" sz="5400" dirty="0" err="1"/>
              <a:t>Créer</a:t>
            </a:r>
            <a:r>
              <a:rPr lang="en-CA" sz="5400" dirty="0"/>
              <a:t> des avocats </a:t>
            </a:r>
            <a:r>
              <a:rPr lang="en-CA" sz="5400" dirty="0" err="1"/>
              <a:t>avant</a:t>
            </a:r>
            <a:r>
              <a:rPr lang="en-CA" sz="5400" dirty="0"/>
              <a:t> </a:t>
            </a:r>
            <a:r>
              <a:rPr lang="en-CA" sz="5400" dirty="0" err="1"/>
              <a:t>d'en</a:t>
            </a:r>
            <a:r>
              <a:rPr lang="en-CA" sz="5400" dirty="0"/>
              <a:t> </a:t>
            </a:r>
            <a:r>
              <a:rPr lang="en-CA" sz="5400" dirty="0" err="1"/>
              <a:t>avoir</a:t>
            </a:r>
            <a:r>
              <a:rPr lang="en-CA" sz="5400" dirty="0"/>
              <a:t> </a:t>
            </a:r>
            <a:r>
              <a:rPr lang="en-CA" sz="5400" dirty="0" err="1"/>
              <a:t>besoin</a:t>
            </a:r>
            <a:r>
              <a:rPr lang="en-CA" sz="5400" dirty="0"/>
              <a:t>
</a:t>
            </a:r>
            <a:endParaRPr sz="5400" dirty="0"/>
          </a:p>
        </p:txBody>
      </p:sp>
      <p:pic>
        <p:nvPicPr>
          <p:cNvPr id="531" name="Screen Shot 2014-02-23 at 2.24.43 PM.png" descr="Screen Shot 2014-02-23 at 2.24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1" y="489010"/>
            <a:ext cx="3044082" cy="1774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Screen Shot 2014-09-08 at 9.03.12 AM.png" descr="Screen Shot 2014-09-08 at 9.03.1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296" y="7701575"/>
            <a:ext cx="4719853" cy="3518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5. Not choosing the right channels…"/>
          <p:cNvSpPr txBox="1">
            <a:spLocks noGrp="1"/>
          </p:cNvSpPr>
          <p:nvPr>
            <p:ph type="body" idx="1"/>
          </p:nvPr>
        </p:nvSpPr>
        <p:spPr>
          <a:xfrm>
            <a:off x="1257300" y="3276600"/>
            <a:ext cx="20955000" cy="914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1000"/>
              </a:lnSpc>
              <a:defRPr sz="6600"/>
            </a:pPr>
            <a:r>
              <a:rPr lang="en-CA" sz="5400" dirty="0"/>
              <a:t>5. </a:t>
            </a:r>
            <a:r>
              <a:rPr lang="en-CA" sz="5400" dirty="0" err="1"/>
              <a:t>Comprenez</a:t>
            </a:r>
            <a:r>
              <a:rPr lang="en-CA" sz="5400" dirty="0"/>
              <a:t> que tout le monde ne </a:t>
            </a:r>
            <a:r>
              <a:rPr lang="en-CA" sz="5400" dirty="0" err="1"/>
              <a:t>vous</a:t>
            </a:r>
            <a:r>
              <a:rPr lang="en-CA" sz="5400" dirty="0"/>
              <a:t> </a:t>
            </a:r>
            <a:r>
              <a:rPr lang="en-CA" sz="5400" dirty="0" err="1"/>
              <a:t>aimera</a:t>
            </a:r>
            <a:r>
              <a:rPr lang="en-CA" sz="5400" dirty="0"/>
              <a:t> pas - ne </a:t>
            </a:r>
            <a:r>
              <a:rPr lang="en-CA" sz="5400" dirty="0" err="1"/>
              <a:t>nourrissez</a:t>
            </a:r>
            <a:r>
              <a:rPr lang="en-CA" sz="5400" dirty="0"/>
              <a:t> pas les trolls</a:t>
            </a:r>
            <a:br>
              <a:rPr lang="en-CA" sz="5400" dirty="0"/>
            </a:br>
            <a:r>
              <a:rPr lang="en-CA" sz="5400" dirty="0"/>
              <a:t>
4. </a:t>
            </a:r>
            <a:r>
              <a:rPr lang="en-CA" sz="5400" dirty="0" err="1"/>
              <a:t>Soyez</a:t>
            </a:r>
            <a:r>
              <a:rPr lang="en-CA" sz="5400" dirty="0"/>
              <a:t> </a:t>
            </a:r>
            <a:r>
              <a:rPr lang="en-CA" sz="5400" dirty="0" err="1"/>
              <a:t>authentique</a:t>
            </a:r>
            <a:r>
              <a:rPr lang="en-CA" sz="5400" dirty="0"/>
              <a:t>, ne </a:t>
            </a:r>
            <a:r>
              <a:rPr lang="en-CA" sz="5400" dirty="0" err="1"/>
              <a:t>manquez</a:t>
            </a:r>
            <a:r>
              <a:rPr lang="en-CA" sz="5400" dirty="0"/>
              <a:t> pas de </a:t>
            </a:r>
            <a:r>
              <a:rPr lang="en-CA" sz="5400" dirty="0" err="1"/>
              <a:t>vous</a:t>
            </a:r>
            <a:r>
              <a:rPr lang="en-CA" sz="5400" dirty="0"/>
              <a:t> </a:t>
            </a:r>
            <a:r>
              <a:rPr lang="en-CA" sz="5400" dirty="0" err="1"/>
              <a:t>en</a:t>
            </a:r>
            <a:r>
              <a:rPr lang="en-CA" sz="5400" dirty="0"/>
              <a:t> </a:t>
            </a:r>
            <a:r>
              <a:rPr lang="en-CA" sz="5400" dirty="0" err="1"/>
              <a:t>soucier</a:t>
            </a:r>
            <a:r>
              <a:rPr lang="en-CA" sz="5400" dirty="0"/>
              <a:t>
</a:t>
            </a:r>
            <a:br>
              <a:rPr lang="en-CA" sz="5400" dirty="0"/>
            </a:br>
            <a:r>
              <a:rPr lang="en-CA" sz="5400" dirty="0"/>
              <a:t>3. </a:t>
            </a:r>
            <a:r>
              <a:rPr lang="en-CA" sz="5400" dirty="0" err="1"/>
              <a:t>Protégez</a:t>
            </a:r>
            <a:r>
              <a:rPr lang="en-CA" sz="5400" dirty="0"/>
              <a:t> </a:t>
            </a:r>
            <a:r>
              <a:rPr lang="en-CA" sz="5400" dirty="0" err="1"/>
              <a:t>vos</a:t>
            </a:r>
            <a:r>
              <a:rPr lang="en-CA" sz="5400" dirty="0"/>
              <a:t> </a:t>
            </a:r>
            <a:r>
              <a:rPr lang="en-CA" sz="5400" dirty="0" err="1"/>
              <a:t>réseaux</a:t>
            </a:r>
            <a:r>
              <a:rPr lang="en-CA" sz="5400" dirty="0"/>
              <a:t>, </a:t>
            </a:r>
            <a:r>
              <a:rPr lang="en-CA" sz="5400" dirty="0" err="1"/>
              <a:t>actifs</a:t>
            </a:r>
            <a:r>
              <a:rPr lang="en-CA" sz="5400" dirty="0"/>
              <a:t> (</a:t>
            </a:r>
            <a:r>
              <a:rPr lang="en-CA" sz="5400" dirty="0" err="1"/>
              <a:t>Cybersécurité</a:t>
            </a:r>
            <a:r>
              <a:rPr lang="en-CA" sz="5400" dirty="0"/>
              <a:t>)</a:t>
            </a:r>
            <a:br>
              <a:rPr lang="en-CA" sz="5400" dirty="0"/>
            </a:br>
            <a:r>
              <a:rPr lang="en-CA" sz="5400" dirty="0"/>
              <a:t>
2. </a:t>
            </a:r>
            <a:r>
              <a:rPr lang="en-CA" sz="5400" dirty="0" err="1"/>
              <a:t>Soyez</a:t>
            </a:r>
            <a:r>
              <a:rPr lang="en-CA" sz="5400" dirty="0"/>
              <a:t> patient - </a:t>
            </a:r>
            <a:r>
              <a:rPr lang="en-CA" sz="5400" dirty="0" err="1"/>
              <a:t>essayez</a:t>
            </a:r>
            <a:r>
              <a:rPr lang="en-CA" sz="5400" dirty="0"/>
              <a:t> de ne pas </a:t>
            </a:r>
            <a:r>
              <a:rPr lang="en-CA" sz="5400" dirty="0" err="1"/>
              <a:t>réagir</a:t>
            </a:r>
            <a:r>
              <a:rPr lang="en-CA" sz="5400" dirty="0"/>
              <a:t> de </a:t>
            </a:r>
            <a:r>
              <a:rPr lang="en-CA" sz="5400" dirty="0" err="1"/>
              <a:t>façon</a:t>
            </a:r>
            <a:r>
              <a:rPr lang="en-CA" sz="5400" dirty="0"/>
              <a:t> excessive 
</a:t>
            </a:r>
            <a:br>
              <a:rPr lang="en-CA" sz="5400" dirty="0"/>
            </a:br>
            <a:r>
              <a:rPr lang="en-CA" sz="5400" dirty="0"/>
              <a:t>1. </a:t>
            </a:r>
            <a:r>
              <a:rPr lang="en-CA" sz="5400" dirty="0" err="1"/>
              <a:t>Surveillez</a:t>
            </a:r>
            <a:r>
              <a:rPr lang="en-CA" sz="5400" dirty="0"/>
              <a:t> </a:t>
            </a:r>
            <a:r>
              <a:rPr lang="en-CA" sz="5400" dirty="0" err="1"/>
              <a:t>en</a:t>
            </a:r>
            <a:r>
              <a:rPr lang="en-CA" sz="5400" dirty="0"/>
              <a:t> dehors des </a:t>
            </a:r>
            <a:r>
              <a:rPr lang="en-CA" sz="5400" dirty="0" err="1"/>
              <a:t>heures</a:t>
            </a:r>
            <a:r>
              <a:rPr lang="en-CA" sz="5400" dirty="0"/>
              <a:t> de travail! Les explosions se </a:t>
            </a:r>
            <a:r>
              <a:rPr lang="en-CA" sz="5400" dirty="0" err="1"/>
              <a:t>produisent</a:t>
            </a:r>
            <a:r>
              <a:rPr lang="en-CA" sz="5400" dirty="0"/>
              <a:t> 24 </a:t>
            </a:r>
            <a:r>
              <a:rPr lang="en-CA" sz="5400" dirty="0" err="1"/>
              <a:t>heures</a:t>
            </a:r>
            <a:r>
              <a:rPr lang="en-CA" sz="5400" dirty="0"/>
              <a:t> sur 24
</a:t>
            </a:r>
            <a:endParaRPr sz="5400" dirty="0"/>
          </a:p>
        </p:txBody>
      </p:sp>
      <p:pic>
        <p:nvPicPr>
          <p:cNvPr id="535" name="Screen Shot 2014-02-23 at 2.24.43 PM.png" descr="Screen Shot 2014-02-23 at 2.24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1" y="489010"/>
            <a:ext cx="3044082" cy="1774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Screen Shot 2014-03-23 at 3.47.08 PM.png" descr="Screen Shot 2014-03-23 at 3.47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450" y="4156352"/>
            <a:ext cx="3695700" cy="465427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Questions"/>
          <p:cNvSpPr txBox="1">
            <a:spLocks noGrp="1"/>
          </p:cNvSpPr>
          <p:nvPr>
            <p:ph type="title"/>
          </p:nvPr>
        </p:nvSpPr>
        <p:spPr>
          <a:xfrm>
            <a:off x="676010" y="555373"/>
            <a:ext cx="15363836" cy="3659989"/>
          </a:xfrm>
          <a:prstGeom prst="rect">
            <a:avLst/>
          </a:prstGeom>
        </p:spPr>
        <p:txBody>
          <a:bodyPr/>
          <a:lstStyle>
            <a:lvl1pPr>
              <a:defRPr b="1" spc="-400"/>
            </a:lvl1pPr>
          </a:lstStyle>
          <a:p>
            <a:r>
              <a:rPr dirty="0"/>
              <a:t>Questions</a:t>
            </a:r>
          </a:p>
        </p:txBody>
      </p:sp>
      <p:pic>
        <p:nvPicPr>
          <p:cNvPr id="555" name="question mark" descr="question ma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640" y="4500981"/>
            <a:ext cx="3350858" cy="403977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itle 1"/>
          <p:cNvSpPr txBox="1">
            <a:spLocks noGrp="1"/>
          </p:cNvSpPr>
          <p:nvPr>
            <p:ph type="title"/>
          </p:nvPr>
        </p:nvSpPr>
        <p:spPr>
          <a:xfrm>
            <a:off x="4584192" y="2315320"/>
            <a:ext cx="14580111" cy="22494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572767">
              <a:defRPr sz="8400" spc="100"/>
            </a:pPr>
            <a:r>
              <a:rPr lang="en-CA" dirty="0" err="1"/>
              <a:t>Posez-moi</a:t>
            </a:r>
            <a:r>
              <a:rPr lang="en-CA" dirty="0"/>
              <a:t> des questions sur </a:t>
            </a:r>
            <a:r>
              <a:rPr lang="en-CA" dirty="0" err="1"/>
              <a:t>nos</a:t>
            </a:r>
            <a:r>
              <a:rPr lang="en-CA" dirty="0"/>
              <a:t> ateliers/Consultation
</a:t>
            </a:r>
            <a:endParaRPr dirty="0"/>
          </a:p>
        </p:txBody>
      </p:sp>
      <p:grpSp>
        <p:nvGrpSpPr>
          <p:cNvPr id="567" name="Content Placeholder 2"/>
          <p:cNvGrpSpPr/>
          <p:nvPr/>
        </p:nvGrpSpPr>
        <p:grpSpPr>
          <a:xfrm>
            <a:off x="4304790" y="6284773"/>
            <a:ext cx="14497654" cy="7561578"/>
            <a:chOff x="0" y="0"/>
            <a:chExt cx="14497652" cy="7561576"/>
          </a:xfrm>
        </p:grpSpPr>
        <p:sp>
          <p:nvSpPr>
            <p:cNvPr id="558" name="Circle"/>
            <p:cNvSpPr/>
            <p:nvPr/>
          </p:nvSpPr>
          <p:spPr>
            <a:xfrm>
              <a:off x="921284" y="0"/>
              <a:ext cx="2624913" cy="262490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8576" tIns="68576" rIns="68576" bIns="68576" numCol="1" anchor="t">
              <a:noAutofit/>
            </a:bodyPr>
            <a:lstStyle/>
            <a:p>
              <a:pPr defTabSz="1828800">
                <a:lnSpc>
                  <a:spcPct val="90000"/>
                </a:lnSpc>
                <a:spcBef>
                  <a:spcPts val="2400"/>
                </a:spcBef>
                <a:defRPr sz="4200"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559" name="Square"/>
            <p:cNvSpPr/>
            <p:nvPr/>
          </p:nvSpPr>
          <p:spPr>
            <a:xfrm>
              <a:off x="1480689" y="559405"/>
              <a:ext cx="1506098" cy="1506098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68576" tIns="68576" rIns="68576" bIns="68576" numCol="1" anchor="t">
              <a:noAutofit/>
            </a:bodyPr>
            <a:lstStyle/>
            <a:p>
              <a:pPr defTabSz="1828800">
                <a:lnSpc>
                  <a:spcPct val="90000"/>
                </a:lnSpc>
                <a:spcBef>
                  <a:spcPts val="2400"/>
                </a:spcBef>
                <a:defRPr sz="4200"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560" name="Lorem ipsum dolor sit amet, consectetuer adipiscing elit."/>
            <p:cNvSpPr/>
            <p:nvPr/>
          </p:nvSpPr>
          <p:spPr>
            <a:xfrm>
              <a:off x="5097258" y="3442500"/>
              <a:ext cx="4303131" cy="411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511300">
                <a:spcBef>
                  <a:spcPts val="1400"/>
                </a:spcBef>
                <a:defRPr cap="all"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lang="en-CA" dirty="0" err="1"/>
                <a:t>Confidentialité</a:t>
              </a:r>
              <a:r>
                <a:rPr lang="en-CA" dirty="0"/>
                <a:t>, Communication </a:t>
              </a:r>
              <a:r>
                <a:rPr lang="en-CA" dirty="0" err="1"/>
                <a:t>cybersécurité</a:t>
              </a:r>
              <a:r>
                <a:rPr lang="en-CA" dirty="0"/>
                <a:t>, </a:t>
              </a:r>
              <a:r>
                <a:rPr lang="en-CA" dirty="0" err="1"/>
                <a:t>Adhésion</a:t>
              </a:r>
              <a:r>
                <a:rPr lang="en-CA" dirty="0"/>
                <a:t> </a:t>
              </a:r>
              <a:r>
                <a:rPr lang="en-CA" dirty="0" err="1"/>
                <a:t>à</a:t>
              </a:r>
              <a:r>
                <a:rPr lang="en-CA" dirty="0"/>
                <a:t> la SAEA, Atelier sur les relations avec les </a:t>
              </a:r>
              <a:r>
                <a:rPr lang="en-CA" dirty="0" err="1"/>
                <a:t>médias</a:t>
              </a:r>
              <a:r>
                <a:rPr lang="en-CA" dirty="0"/>
                <a:t>
</a:t>
              </a:r>
              <a:endParaRPr dirty="0"/>
            </a:p>
          </p:txBody>
        </p:sp>
        <p:sp>
          <p:nvSpPr>
            <p:cNvPr id="561" name="Circle"/>
            <p:cNvSpPr/>
            <p:nvPr/>
          </p:nvSpPr>
          <p:spPr>
            <a:xfrm>
              <a:off x="5803731" y="0"/>
              <a:ext cx="2624915" cy="262490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8576" tIns="68576" rIns="68576" bIns="68576" numCol="1" anchor="t">
              <a:noAutofit/>
            </a:bodyPr>
            <a:lstStyle/>
            <a:p>
              <a:pPr defTabSz="1828800">
                <a:lnSpc>
                  <a:spcPct val="90000"/>
                </a:lnSpc>
                <a:spcBef>
                  <a:spcPts val="2400"/>
                </a:spcBef>
                <a:defRPr sz="4200"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562" name="Square"/>
            <p:cNvSpPr/>
            <p:nvPr/>
          </p:nvSpPr>
          <p:spPr>
            <a:xfrm>
              <a:off x="6491360" y="559405"/>
              <a:ext cx="1506098" cy="1506098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68576" tIns="68576" rIns="68576" bIns="68576" numCol="1" anchor="t">
              <a:noAutofit/>
            </a:bodyPr>
            <a:lstStyle/>
            <a:p>
              <a:pPr defTabSz="1828800">
                <a:lnSpc>
                  <a:spcPct val="90000"/>
                </a:lnSpc>
                <a:spcBef>
                  <a:spcPts val="2400"/>
                </a:spcBef>
                <a:defRPr sz="4200"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563" name="Nunc viverra imperdiet enim. Fusce est. Vivamus a tellus."/>
            <p:cNvSpPr/>
            <p:nvPr/>
          </p:nvSpPr>
          <p:spPr>
            <a:xfrm>
              <a:off x="0" y="3442501"/>
              <a:ext cx="4303127" cy="313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511300">
                <a:spcBef>
                  <a:spcPts val="1400"/>
                </a:spcBef>
                <a:defRPr cap="all"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lang="en-CA" dirty="0"/>
                <a:t>Audits des </a:t>
              </a:r>
              <a:r>
                <a:rPr lang="en-CA" dirty="0" err="1"/>
                <a:t>médias</a:t>
              </a:r>
              <a:r>
                <a:rPr lang="en-CA" dirty="0"/>
                <a:t> </a:t>
              </a:r>
              <a:r>
                <a:rPr lang="en-CA" dirty="0" err="1"/>
                <a:t>sociaux</a:t>
              </a:r>
              <a:r>
                <a:rPr lang="en-CA" dirty="0"/>
                <a:t>, </a:t>
              </a:r>
              <a:r>
                <a:rPr lang="en-CA" dirty="0" err="1"/>
                <a:t>élaboration</a:t>
              </a:r>
              <a:r>
                <a:rPr lang="en-CA" dirty="0"/>
                <a:t> de politiques, orientation </a:t>
              </a:r>
              <a:r>
                <a:rPr lang="en-CA" dirty="0" err="1"/>
                <a:t>stratégique</a:t>
              </a:r>
              <a:r>
                <a:rPr lang="en-CA" dirty="0"/>
                <a:t> 
</a:t>
              </a:r>
              <a:endParaRPr dirty="0"/>
            </a:p>
          </p:txBody>
        </p:sp>
        <p:sp>
          <p:nvSpPr>
            <p:cNvPr id="564" name="Circle"/>
            <p:cNvSpPr/>
            <p:nvPr/>
          </p:nvSpPr>
          <p:spPr>
            <a:xfrm>
              <a:off x="11033631" y="0"/>
              <a:ext cx="2624915" cy="262490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8576" tIns="68576" rIns="68576" bIns="68576" numCol="1" anchor="t">
              <a:noAutofit/>
            </a:bodyPr>
            <a:lstStyle/>
            <a:p>
              <a:pPr defTabSz="1828800">
                <a:lnSpc>
                  <a:spcPct val="90000"/>
                </a:lnSpc>
                <a:spcBef>
                  <a:spcPts val="2400"/>
                </a:spcBef>
                <a:defRPr sz="4200"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565" name="Square"/>
            <p:cNvSpPr/>
            <p:nvPr/>
          </p:nvSpPr>
          <p:spPr>
            <a:xfrm>
              <a:off x="11593038" y="559405"/>
              <a:ext cx="1506099" cy="1506098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68576" tIns="68576" rIns="68576" bIns="68576" numCol="1" anchor="t">
              <a:noAutofit/>
            </a:bodyPr>
            <a:lstStyle/>
            <a:p>
              <a:pPr defTabSz="1828800">
                <a:lnSpc>
                  <a:spcPct val="90000"/>
                </a:lnSpc>
                <a:spcBef>
                  <a:spcPts val="2400"/>
                </a:spcBef>
                <a:defRPr sz="4200"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566" name="Pellentesque habitant morbi tristique senectus et netus."/>
            <p:cNvSpPr/>
            <p:nvPr/>
          </p:nvSpPr>
          <p:spPr>
            <a:xfrm>
              <a:off x="10194521" y="3442501"/>
              <a:ext cx="4303131" cy="411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511300">
                <a:spcBef>
                  <a:spcPts val="1400"/>
                </a:spcBef>
                <a:defRPr cap="all"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lang="en-CA" dirty="0"/>
                <a:t>Consultation : </a:t>
              </a:r>
              <a:r>
                <a:rPr lang="en-CA" dirty="0" err="1"/>
                <a:t>Confidentialité</a:t>
              </a:r>
              <a:r>
                <a:rPr lang="en-CA" dirty="0"/>
                <a:t>, Playbooks, Formation, Relations avec les </a:t>
              </a:r>
              <a:r>
                <a:rPr lang="en-CA" dirty="0" err="1"/>
                <a:t>médias</a:t>
              </a:r>
              <a:r>
                <a:rPr lang="en-CA" dirty="0"/>
                <a:t>, </a:t>
              </a:r>
              <a:r>
                <a:rPr lang="en-CA" dirty="0" err="1"/>
                <a:t>Élaboration</a:t>
              </a:r>
              <a:r>
                <a:rPr lang="en-CA" dirty="0"/>
                <a:t> de politiques
</a:t>
              </a:r>
              <a:endParaRPr dirty="0"/>
            </a:p>
          </p:txBody>
        </p:sp>
      </p:grpSp>
      <p:sp>
        <p:nvSpPr>
          <p:cNvPr id="568" name="TextBox 1"/>
          <p:cNvSpPr txBox="1"/>
          <p:nvPr/>
        </p:nvSpPr>
        <p:spPr>
          <a:xfrm>
            <a:off x="5264411" y="5151638"/>
            <a:ext cx="2972361" cy="112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6" tIns="68576" rIns="68576" bIns="68576">
            <a:spAutoFit/>
          </a:bodyPr>
          <a:lstStyle>
            <a:lvl1pPr>
              <a:defRPr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en-CA" dirty="0" err="1"/>
              <a:t>être</a:t>
            </a:r>
            <a:r>
              <a:rPr lang="en-CA" dirty="0"/>
              <a:t> prêt!
</a:t>
            </a:r>
            <a:endParaRPr dirty="0"/>
          </a:p>
        </p:txBody>
      </p:sp>
      <p:sp>
        <p:nvSpPr>
          <p:cNvPr id="569" name="TextBox 13"/>
          <p:cNvSpPr txBox="1"/>
          <p:nvPr/>
        </p:nvSpPr>
        <p:spPr>
          <a:xfrm>
            <a:off x="9934798" y="5140284"/>
            <a:ext cx="2972362" cy="112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6" tIns="68576" rIns="68576" bIns="68576">
            <a:spAutoFit/>
          </a:bodyPr>
          <a:lstStyle>
            <a:lvl1pPr algn="ctr">
              <a:defRPr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en-CA" dirty="0" err="1"/>
              <a:t>Soyez</a:t>
            </a:r>
            <a:r>
              <a:rPr lang="en-CA" dirty="0"/>
              <a:t> </a:t>
            </a:r>
            <a:r>
              <a:rPr lang="en-CA" dirty="0" err="1"/>
              <a:t>entraîné</a:t>
            </a:r>
            <a:r>
              <a:rPr lang="en-CA" dirty="0"/>
              <a:t>!
</a:t>
            </a:r>
            <a:endParaRPr dirty="0"/>
          </a:p>
        </p:txBody>
      </p:sp>
      <p:sp>
        <p:nvSpPr>
          <p:cNvPr id="570" name="TextBox 14"/>
          <p:cNvSpPr txBox="1"/>
          <p:nvPr/>
        </p:nvSpPr>
        <p:spPr>
          <a:xfrm>
            <a:off x="14222121" y="5063343"/>
            <a:ext cx="4385590" cy="161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6" tIns="68576" rIns="68576" bIns="68576">
            <a:spAutoFit/>
          </a:bodyPr>
          <a:lstStyle>
            <a:lvl1pPr algn="ctr">
              <a:defRPr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en-CA" dirty="0" err="1"/>
              <a:t>Avoir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solution TaylorMade
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Who am I?"/>
          <p:cNvSpPr txBox="1"/>
          <p:nvPr/>
        </p:nvSpPr>
        <p:spPr>
          <a:xfrm>
            <a:off x="1165436" y="921454"/>
            <a:ext cx="19647103" cy="224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3393" tIns="13393" rIns="13393" bIns="13393">
            <a:spAutoFit/>
          </a:bodyPr>
          <a:lstStyle/>
          <a:p>
            <a:pPr marL="17858" indent="-17858">
              <a:defRPr sz="7200" b="1">
                <a:solidFill>
                  <a:srgbClr val="005D9E"/>
                </a:solidFill>
                <a:uFill>
                  <a:solidFill>
                    <a:srgbClr val="005D9E"/>
                  </a:solidFill>
                </a:uFill>
              </a:defRPr>
            </a:pPr>
            <a:r>
              <a:rPr lang="en-CA" dirty="0" err="1"/>
              <a:t>Où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pouvez</a:t>
            </a:r>
            <a:r>
              <a:rPr lang="en-CA" dirty="0"/>
              <a:t> </a:t>
            </a:r>
            <a:r>
              <a:rPr lang="en-CA" dirty="0" err="1"/>
              <a:t>voir</a:t>
            </a:r>
            <a:r>
              <a:rPr lang="en-CA" dirty="0"/>
              <a:t> </a:t>
            </a:r>
            <a:r>
              <a:rPr lang="en-CA" dirty="0" err="1"/>
              <a:t>certaines</a:t>
            </a:r>
            <a:r>
              <a:rPr lang="en-CA" dirty="0"/>
              <a:t> de </a:t>
            </a:r>
            <a:r>
              <a:rPr lang="en-CA" dirty="0" err="1"/>
              <a:t>nos</a:t>
            </a:r>
            <a:r>
              <a:rPr lang="en-CA" dirty="0"/>
              <a:t> publications
</a:t>
            </a: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385" name="Screen Shot 2014-03-22 at 6.20.24 PM.png" descr="Screen Shot 2014-03-22 at 6.20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973" y="4163321"/>
            <a:ext cx="4505521" cy="1687466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86" name="Screen Shot 2014-03-22 at 6.21.41 PM.png" descr="Screen Shot 2014-03-22 at 6.21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475" y="4163321"/>
            <a:ext cx="3203052" cy="1687466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87" name="Screen Shot 2014-03-22 at 6.22.59 PM.png" descr="Screen Shot 2014-03-22 at 6.22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857" y="6337415"/>
            <a:ext cx="5984920" cy="1285356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88" name="Screen Shot 2014-03-22 at 6.23.43 PM.png" descr="Screen Shot 2014-03-22 at 6.23.4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983" y="8277746"/>
            <a:ext cx="3583491" cy="1416515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89" name="Screen Shot 2014-03-22 at 6.24.23 PM.png" descr="Screen Shot 2014-03-22 at 6.24.2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324" y="8277746"/>
            <a:ext cx="3187151" cy="1416515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90" name="Screen Shot 2014-03-22 at 6.25.11 PM.png" descr="Screen Shot 2014-03-22 at 6.25.11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7354" y="6337415"/>
            <a:ext cx="4467126" cy="1285356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91" name="Screen Shot 2014-03-22 at 6.28.38 PM.png" descr="Screen Shot 2014-03-22 at 6.28.38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9055" y="6337413"/>
            <a:ext cx="2892045" cy="1416515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92" name="Screen Shot 2014-03-22 at 10.08.07 PM.png" descr="Screen Shot 2014-03-22 at 10.08.0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69177" y="8319251"/>
            <a:ext cx="4114806" cy="1333507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93" name="Logo_jpg.jpg" descr="Logo_jp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3739" y="4202958"/>
            <a:ext cx="5135467" cy="1608189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394" name="Screen Shot 2017-02-11 at 2.47.03 PM.png" descr="Screen Shot 2017-02-11 at 2.47.03 P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20099" y="8277746"/>
            <a:ext cx="3470453" cy="1416515"/>
          </a:xfrm>
          <a:prstGeom prst="rect">
            <a:avLst/>
          </a:prstGeom>
          <a:ln w="12700">
            <a:miter lim="400000"/>
          </a:ln>
          <a:effectLst>
            <a:outerShdw blurRad="368300" dist="1778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Who am I?"/>
          <p:cNvSpPr txBox="1"/>
          <p:nvPr/>
        </p:nvSpPr>
        <p:spPr>
          <a:xfrm>
            <a:off x="1034575" y="1029404"/>
            <a:ext cx="12349762" cy="236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3393" tIns="13393" rIns="13393" bIns="13393">
            <a:spAutoFit/>
          </a:bodyPr>
          <a:lstStyle/>
          <a:p>
            <a:pPr marL="17858" indent="-17858">
              <a:defRPr sz="7600" b="1">
                <a:solidFill>
                  <a:srgbClr val="005493"/>
                </a:solidFill>
                <a:uFill>
                  <a:solidFill>
                    <a:srgbClr val="005D9E"/>
                  </a:solidFill>
                </a:uFill>
              </a:defRPr>
            </a:pPr>
            <a:r>
              <a:rPr lang="en-CA" dirty="0"/>
              <a:t>Qui </a:t>
            </a:r>
            <a:r>
              <a:rPr lang="en-CA" dirty="0" err="1"/>
              <a:t>suis</a:t>
            </a:r>
            <a:r>
              <a:rPr lang="en-CA" dirty="0"/>
              <a:t>-je?   
</a:t>
            </a:r>
            <a:endParaRPr dirty="0"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382" name="Screen Shot 2017-02-11 at 2.43.23 PM.png" descr="Screen Shot 2017-02-11 at 2.43.23 PM.png"/>
          <p:cNvPicPr>
            <a:picLocks noChangeAspect="1"/>
          </p:cNvPicPr>
          <p:nvPr/>
        </p:nvPicPr>
        <p:blipFill>
          <a:blip r:embed="rId2"/>
          <a:srcRect t="4925" b="4923"/>
          <a:stretch>
            <a:fillRect/>
          </a:stretch>
        </p:blipFill>
        <p:spPr>
          <a:xfrm>
            <a:off x="676766" y="2952900"/>
            <a:ext cx="9706550" cy="4779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53BE3-E5F3-4CB2-864D-F4239B8BF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046914"/>
            <a:ext cx="8810524" cy="3964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19CEC6-800A-46D7-8603-4FE2CA04B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66" y="9041109"/>
            <a:ext cx="7299909" cy="2382959"/>
          </a:xfrm>
          <a:prstGeom prst="rect">
            <a:avLst/>
          </a:prstGeom>
        </p:spPr>
      </p:pic>
      <p:pic>
        <p:nvPicPr>
          <p:cNvPr id="7" name="image30.png" descr="image30.png">
            <a:extLst>
              <a:ext uri="{FF2B5EF4-FFF2-40B4-BE49-F238E27FC236}">
                <a16:creationId xmlns:a16="http://schemas.microsoft.com/office/drawing/2014/main" id="{399403A7-D8B3-4ACF-B15B-864F4E712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012" y="8890002"/>
            <a:ext cx="6729467" cy="2534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1.png" descr="image21.png">
            <a:extLst>
              <a:ext uri="{FF2B5EF4-FFF2-40B4-BE49-F238E27FC236}">
                <a16:creationId xmlns:a16="http://schemas.microsoft.com/office/drawing/2014/main" id="{C91BA9EF-ECE9-4C19-958E-3B8CD73DF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6402" y="9374408"/>
            <a:ext cx="6750832" cy="1254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7CC52-3677-4AF9-BFB4-8B45E6FFA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2996" y="7186274"/>
            <a:ext cx="5032142" cy="15291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hat you communicate with customers, prospects and/or stakeholders…"/>
          <p:cNvSpPr txBox="1">
            <a:spLocks noGrp="1"/>
          </p:cNvSpPr>
          <p:nvPr>
            <p:ph type="body" idx="1"/>
          </p:nvPr>
        </p:nvSpPr>
        <p:spPr>
          <a:xfrm>
            <a:off x="450825" y="2891617"/>
            <a:ext cx="23815010" cy="106311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58">
              <a:lnSpc>
                <a:spcPct val="72900"/>
              </a:lnSpc>
              <a:buSzPct val="100000"/>
              <a:buBlip>
                <a:blip r:embed="rId2"/>
              </a:buBlip>
              <a:defRPr sz="5600"/>
            </a:pPr>
            <a:r>
              <a:rPr lang="en-CA" dirty="0"/>
              <a:t>La communication avec les </a:t>
            </a:r>
            <a:r>
              <a:rPr lang="en-CA" dirty="0" err="1"/>
              <a:t>contribuables</a:t>
            </a:r>
            <a:r>
              <a:rPr lang="en-CA" dirty="0"/>
              <a:t> et/</a:t>
            </a:r>
            <a:r>
              <a:rPr lang="en-CA" dirty="0" err="1"/>
              <a:t>ou</a:t>
            </a:r>
            <a:r>
              <a:rPr lang="en-CA" dirty="0"/>
              <a:t> les </a:t>
            </a:r>
            <a:r>
              <a:rPr lang="en-CA" dirty="0" err="1"/>
              <a:t>électeurs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DEUX-WAY!</a:t>
            </a:r>
            <a:br>
              <a:rPr lang="en-CA" dirty="0"/>
            </a:br>
            <a:r>
              <a:rPr lang="en-CA" dirty="0"/>
              <a:t>
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êtes</a:t>
            </a:r>
            <a:r>
              <a:rPr lang="en-CA" dirty="0"/>
              <a:t> </a:t>
            </a:r>
            <a:r>
              <a:rPr lang="en-CA" dirty="0" err="1"/>
              <a:t>ouvert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recevoir</a:t>
            </a:r>
            <a:r>
              <a:rPr lang="en-CA" dirty="0"/>
              <a:t> </a:t>
            </a:r>
            <a:r>
              <a:rPr lang="en-CA" dirty="0" err="1"/>
              <a:t>cette</a:t>
            </a:r>
            <a:r>
              <a:rPr lang="en-CA" dirty="0"/>
              <a:t> information  </a:t>
            </a:r>
            <a:br>
              <a:rPr lang="en-CA" dirty="0"/>
            </a:br>
            <a:endParaRPr dirty="0"/>
          </a:p>
          <a:p>
            <a:pPr marL="858">
              <a:lnSpc>
                <a:spcPct val="72900"/>
              </a:lnSpc>
              <a:buSzPct val="100000"/>
              <a:buBlip>
                <a:blip r:embed="rId2"/>
              </a:buBlip>
              <a:defRPr sz="5600"/>
            </a:pPr>
            <a:r>
              <a:rPr lang="en-CA" dirty="0"/>
              <a:t>Que le personnel et les </a:t>
            </a:r>
            <a:r>
              <a:rPr lang="en-CA" dirty="0" err="1"/>
              <a:t>conseils</a:t>
            </a:r>
            <a:r>
              <a:rPr lang="en-CA" dirty="0"/>
              <a:t> </a:t>
            </a:r>
            <a:r>
              <a:rPr lang="en-CA" dirty="0" err="1"/>
              <a:t>doivent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proactifs</a:t>
            </a:r>
            <a:r>
              <a:rPr lang="en-CA" dirty="0"/>
              <a:t> et sur la </a:t>
            </a:r>
            <a:r>
              <a:rPr lang="en-CA" dirty="0" err="1"/>
              <a:t>même</a:t>
            </a:r>
            <a:r>
              <a:rPr lang="en-CA" dirty="0"/>
              <a:t> longueur </a:t>
            </a:r>
            <a:r>
              <a:rPr lang="en-CA" dirty="0" err="1"/>
              <a:t>d'onde</a:t>
            </a:r>
            <a:br>
              <a:rPr lang="en-CA" dirty="0"/>
            </a:br>
            <a:r>
              <a:rPr lang="en-CA" dirty="0"/>
              <a:t>
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rendez</a:t>
            </a:r>
            <a:r>
              <a:rPr lang="en-CA" dirty="0"/>
              <a:t> </a:t>
            </a:r>
            <a:r>
              <a:rPr lang="en-CA" dirty="0" err="1"/>
              <a:t>compte</a:t>
            </a:r>
            <a:r>
              <a:rPr lang="en-CA" dirty="0"/>
              <a:t> que </a:t>
            </a:r>
            <a:r>
              <a:rPr lang="en-CA" dirty="0" err="1"/>
              <a:t>cette</a:t>
            </a:r>
            <a:r>
              <a:rPr lang="en-CA" dirty="0"/>
              <a:t> discussion </a:t>
            </a:r>
            <a:r>
              <a:rPr lang="en-CA" dirty="0" err="1"/>
              <a:t>n'est</a:t>
            </a:r>
            <a:r>
              <a:rPr lang="en-CA" dirty="0"/>
              <a:t> que la pointe de </a:t>
            </a:r>
            <a:r>
              <a:rPr lang="en-CA" dirty="0" err="1"/>
              <a:t>l'iceberg</a:t>
            </a:r>
            <a:r>
              <a:rPr lang="en-CA" dirty="0"/>
              <a:t> </a:t>
            </a:r>
            <a:br>
              <a:rPr lang="en-CA" dirty="0"/>
            </a:br>
            <a:endParaRPr dirty="0"/>
          </a:p>
          <a:p>
            <a:pPr>
              <a:lnSpc>
                <a:spcPct val="72900"/>
              </a:lnSpc>
              <a:buSzPct val="100000"/>
              <a:buBlip>
                <a:blip r:embed="rId2"/>
              </a:buBlip>
              <a:defRPr sz="5600"/>
            </a:pPr>
            <a:r>
              <a:rPr lang="en-CA" dirty="0"/>
              <a:t>Il </a:t>
            </a:r>
            <a:r>
              <a:rPr lang="en-CA" dirty="0" err="1"/>
              <a:t>n'y</a:t>
            </a:r>
            <a:r>
              <a:rPr lang="en-CA" dirty="0"/>
              <a:t> a pas de solution </a:t>
            </a:r>
            <a:r>
              <a:rPr lang="en-CA" dirty="0" err="1"/>
              <a:t>magique</a:t>
            </a:r>
            <a:r>
              <a:rPr lang="en-CA" dirty="0"/>
              <a:t> pour </a:t>
            </a:r>
            <a:r>
              <a:rPr lang="en-CA" dirty="0" err="1"/>
              <a:t>arrêter</a:t>
            </a:r>
            <a:r>
              <a:rPr lang="en-CA" dirty="0"/>
              <a:t> les trolls et les </a:t>
            </a:r>
            <a:r>
              <a:rPr lang="en-CA" dirty="0" err="1"/>
              <a:t>commentaires</a:t>
            </a:r>
            <a:r>
              <a:rPr lang="en-CA" dirty="0"/>
              <a:t> </a:t>
            </a:r>
            <a:r>
              <a:rPr lang="en-CA" dirty="0" err="1"/>
              <a:t>négatifs</a:t>
            </a:r>
            <a:br>
              <a:rPr lang="en-CA" dirty="0"/>
            </a:br>
            <a:endParaRPr dirty="0"/>
          </a:p>
          <a:p>
            <a:pPr>
              <a:lnSpc>
                <a:spcPct val="72900"/>
              </a:lnSpc>
              <a:buSzPct val="100000"/>
              <a:buBlip>
                <a:blip r:embed="rId2"/>
              </a:buBlip>
              <a:defRPr sz="5600"/>
            </a:pPr>
            <a:r>
              <a:rPr lang="en-CA" dirty="0"/>
              <a:t>Le </a:t>
            </a:r>
            <a:r>
              <a:rPr lang="en-CA" dirty="0" err="1"/>
              <a:t>Ya</a:t>
            </a:r>
            <a:r>
              <a:rPr lang="en-CA" dirty="0"/>
              <a:t>, je </a:t>
            </a:r>
            <a:r>
              <a:rPr lang="en-CA" dirty="0" err="1"/>
              <a:t>sais</a:t>
            </a:r>
            <a:r>
              <a:rPr lang="en-CA" dirty="0"/>
              <a:t> </a:t>
            </a:r>
            <a:r>
              <a:rPr lang="en-CA" dirty="0" err="1"/>
              <a:t>ceci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cela</a:t>
            </a:r>
            <a:r>
              <a:rPr lang="en-CA" dirty="0"/>
              <a:t> .... </a:t>
            </a:r>
            <a:r>
              <a:rPr lang="en-CA" dirty="0" err="1"/>
              <a:t>dérive</a:t>
            </a:r>
            <a:r>
              <a:rPr lang="en-CA" dirty="0"/>
              <a:t> </a:t>
            </a:r>
            <a:br>
              <a:rPr lang="en-CA" dirty="0"/>
            </a:br>
            <a:endParaRPr lang="en-CA" dirty="0"/>
          </a:p>
          <a:p>
            <a:pPr>
              <a:lnSpc>
                <a:spcPct val="72900"/>
              </a:lnSpc>
              <a:buSzPct val="100000"/>
              <a:buBlip>
                <a:blip r:embed="rId2"/>
              </a:buBlip>
              <a:defRPr sz="5600"/>
            </a:pPr>
            <a:r>
              <a:rPr lang="en-CA" dirty="0"/>
              <a:t>Et nous </a:t>
            </a:r>
            <a:r>
              <a:rPr lang="en-CA" dirty="0" err="1"/>
              <a:t>sommes</a:t>
            </a:r>
            <a:r>
              <a:rPr lang="en-CA" dirty="0"/>
              <a:t> dans un </a:t>
            </a:r>
            <a:r>
              <a:rPr lang="en-CA" dirty="0" err="1"/>
              <a:t>endroit</a:t>
            </a:r>
            <a:r>
              <a:rPr lang="en-CA" dirty="0"/>
              <a:t> </a:t>
            </a:r>
            <a:r>
              <a:rPr lang="en-CA" dirty="0" err="1"/>
              <a:t>sûr</a:t>
            </a:r>
            <a:r>
              <a:rPr lang="en-CA" dirty="0"/>
              <a:t> pour </a:t>
            </a:r>
            <a:r>
              <a:rPr lang="en-CA" dirty="0" err="1"/>
              <a:t>utiliser</a:t>
            </a:r>
            <a:r>
              <a:rPr lang="en-CA" dirty="0"/>
              <a:t> </a:t>
            </a:r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exemples</a:t>
            </a:r>
            <a:br>
              <a:rPr lang="en-CA" dirty="0"/>
            </a:br>
            <a:endParaRPr dirty="0"/>
          </a:p>
          <a:p>
            <a:pPr>
              <a:lnSpc>
                <a:spcPct val="72900"/>
              </a:lnSpc>
              <a:buSzPct val="100000"/>
              <a:buBlip>
                <a:blip r:embed="rId2"/>
              </a:buBlip>
              <a:defRPr sz="5600"/>
            </a:pPr>
            <a:r>
              <a:rPr lang="en-CA" dirty="0"/>
              <a:t>et... 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s'agit</a:t>
            </a:r>
            <a:r>
              <a:rPr lang="en-CA" dirty="0"/>
              <a:t> d'un </a:t>
            </a:r>
            <a:r>
              <a:rPr lang="en-CA" dirty="0" err="1"/>
              <a:t>groupe</a:t>
            </a:r>
            <a:r>
              <a:rPr lang="en-CA" dirty="0"/>
              <a:t> </a:t>
            </a:r>
            <a:r>
              <a:rPr lang="en-CA" dirty="0" err="1"/>
              <a:t>très</a:t>
            </a:r>
            <a:r>
              <a:rPr lang="en-CA" dirty="0"/>
              <a:t> </a:t>
            </a:r>
            <a:r>
              <a:rPr lang="en-CA" dirty="0" err="1"/>
              <a:t>diversifié</a:t>
            </a:r>
            <a:r>
              <a:rPr lang="en-CA" dirty="0"/>
              <a:t> de </a:t>
            </a:r>
            <a:r>
              <a:rPr lang="en-CA" dirty="0" err="1"/>
              <a:t>personnes</a:t>
            </a:r>
            <a:r>
              <a:rPr lang="en-CA" dirty="0"/>
              <a:t> ... par </a:t>
            </a:r>
            <a:r>
              <a:rPr lang="en-CA" dirty="0" err="1"/>
              <a:t>conséquent</a:t>
            </a:r>
            <a:r>
              <a:rPr lang="en-CA" dirty="0"/>
              <a:t>...</a:t>
            </a:r>
          </a:p>
          <a:p>
            <a:pPr>
              <a:lnSpc>
                <a:spcPct val="72900"/>
              </a:lnSpc>
              <a:buSzPct val="100000"/>
              <a:defRPr sz="5600"/>
            </a:pPr>
            <a:endParaRPr dirty="0"/>
          </a:p>
        </p:txBody>
      </p:sp>
      <p:sp>
        <p:nvSpPr>
          <p:cNvPr id="397" name="Assumptions"/>
          <p:cNvSpPr txBox="1">
            <a:spLocks noGrp="1"/>
          </p:cNvSpPr>
          <p:nvPr>
            <p:ph type="title"/>
          </p:nvPr>
        </p:nvSpPr>
        <p:spPr>
          <a:xfrm>
            <a:off x="933425" y="889679"/>
            <a:ext cx="15363833" cy="115713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 err="1"/>
              <a:t>Hypothèses</a:t>
            </a:r>
            <a:r>
              <a:rPr lang="en-CA" dirty="0"/>
              <a:t>
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creen Shot 2017-02-12 at 8.47.58 AM.png" descr="Screen Shot 2017-02-12 at 8.47.58 AM.png"/>
          <p:cNvPicPr>
            <a:picLocks noChangeAspect="1"/>
          </p:cNvPicPr>
          <p:nvPr/>
        </p:nvPicPr>
        <p:blipFill>
          <a:blip r:embed="rId3"/>
          <a:srcRect l="3822" r="3822"/>
          <a:stretch>
            <a:fillRect/>
          </a:stretch>
        </p:blipFill>
        <p:spPr>
          <a:xfrm rot="1985173">
            <a:off x="11656303" y="6626184"/>
            <a:ext cx="8246333" cy="8246335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Developing Your Social Media Business Strategy…"/>
          <p:cNvSpPr txBox="1">
            <a:spLocks noGrp="1"/>
          </p:cNvSpPr>
          <p:nvPr>
            <p:ph type="title"/>
          </p:nvPr>
        </p:nvSpPr>
        <p:spPr>
          <a:xfrm>
            <a:off x="1761186" y="921264"/>
            <a:ext cx="15596625" cy="4122654"/>
          </a:xfrm>
          <a:prstGeom prst="rect">
            <a:avLst/>
          </a:prstGeom>
        </p:spPr>
        <p:txBody>
          <a:bodyPr/>
          <a:lstStyle/>
          <a:p>
            <a:pPr defTabSz="1207008">
              <a:defRPr sz="6400" spc="-235">
                <a:ln w="3175" cap="flat">
                  <a:solidFill>
                    <a:srgbClr val="5DD8FF"/>
                  </a:solidFill>
                  <a:prstDash val="solid"/>
                  <a:round/>
                </a:ln>
                <a:solidFill>
                  <a:srgbClr val="5DD8FF"/>
                </a:solidFill>
              </a:defRPr>
            </a:pPr>
            <a:r>
              <a:rPr lang="en-CA" dirty="0"/>
              <a:t>
</a:t>
            </a:r>
            <a:r>
              <a:rPr lang="en-CA" dirty="0" err="1"/>
              <a:t>Médias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pour les </a:t>
            </a:r>
            <a:r>
              <a:rPr lang="en-CA" dirty="0" err="1"/>
              <a:t>municipalités</a:t>
            </a:r>
            <a:r>
              <a:rPr lang="en-CA" dirty="0"/>
              <a:t>
</a:t>
            </a:r>
            <a:r>
              <a:rPr lang="en-CA" dirty="0" err="1"/>
              <a:t>être</a:t>
            </a:r>
            <a:r>
              <a:rPr lang="en-CA" dirty="0"/>
              <a:t> prêt!  </a:t>
            </a:r>
            <a:r>
              <a:rPr lang="en-CA" dirty="0" err="1"/>
              <a:t>Soyez</a:t>
            </a:r>
            <a:r>
              <a:rPr lang="en-CA" dirty="0"/>
              <a:t> </a:t>
            </a:r>
            <a:r>
              <a:rPr lang="en-CA" dirty="0" err="1"/>
              <a:t>entraîné</a:t>
            </a:r>
            <a:r>
              <a:rPr lang="en-CA" dirty="0"/>
              <a:t>!  </a:t>
            </a:r>
            <a:r>
              <a:rPr lang="en-CA" dirty="0" err="1"/>
              <a:t>Avoir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solution TaylorMade
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What You Will Leave With"/>
          <p:cNvSpPr txBox="1">
            <a:spLocks noGrp="1"/>
          </p:cNvSpPr>
          <p:nvPr>
            <p:ph type="title"/>
          </p:nvPr>
        </p:nvSpPr>
        <p:spPr>
          <a:xfrm>
            <a:off x="535605" y="555373"/>
            <a:ext cx="15363833" cy="13166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800" b="1" spc="0">
                <a:solidFill>
                  <a:srgbClr val="00206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rPr lang="en-CA" dirty="0"/>
              <a:t>Ce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laisserez</a:t>
            </a:r>
            <a:r>
              <a:rPr lang="en-CA" dirty="0"/>
              <a:t> avec ?
</a:t>
            </a:r>
            <a:endParaRPr dirty="0"/>
          </a:p>
        </p:txBody>
      </p:sp>
      <p:sp>
        <p:nvSpPr>
          <p:cNvPr id="403" name="An understanding of what social media is/isn’t…"/>
          <p:cNvSpPr txBox="1"/>
          <p:nvPr/>
        </p:nvSpPr>
        <p:spPr>
          <a:xfrm>
            <a:off x="1298697" y="5296756"/>
            <a:ext cx="18288006" cy="86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817669" marR="2133600" indent="-640389">
              <a:lnSpc>
                <a:spcPct val="90000"/>
              </a:lnSpc>
              <a:spcBef>
                <a:spcPts val="1200"/>
              </a:spcBef>
              <a:buSzPct val="75000"/>
              <a:buBlip>
                <a:blip r:embed="rId3"/>
              </a:buBlip>
              <a:tabLst>
                <a:tab pos="1092200" algn="r"/>
              </a:tabLst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5600" dirty="0"/>
          </a:p>
        </p:txBody>
      </p:sp>
      <p:sp>
        <p:nvSpPr>
          <p:cNvPr id="404" name="An understanding of what social media is/isn’t…"/>
          <p:cNvSpPr txBox="1"/>
          <p:nvPr/>
        </p:nvSpPr>
        <p:spPr>
          <a:xfrm>
            <a:off x="1298698" y="6195809"/>
            <a:ext cx="2150166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86445" marR="438160" indent="-458803" defTabSz="658366">
              <a:spcBef>
                <a:spcPts val="800"/>
              </a:spcBef>
              <a:buSzPct val="75000"/>
              <a:buBlip>
                <a:blip r:embed="rId3"/>
              </a:buBlip>
              <a:tabLst>
                <a:tab pos="762000" algn="r"/>
              </a:tabLst>
              <a:defRPr sz="5400">
                <a:latin typeface="Arial"/>
                <a:ea typeface="Arial"/>
                <a:cs typeface="Arial"/>
                <a:sym typeface="Arial"/>
              </a:defRPr>
            </a:pPr>
            <a:endParaRPr sz="5600" dirty="0"/>
          </a:p>
        </p:txBody>
      </p:sp>
      <p:sp>
        <p:nvSpPr>
          <p:cNvPr id="407" name="An understanding of what social media is/isn’t…"/>
          <p:cNvSpPr txBox="1"/>
          <p:nvPr/>
        </p:nvSpPr>
        <p:spPr>
          <a:xfrm>
            <a:off x="1358343" y="9683149"/>
            <a:ext cx="18288006" cy="123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686843" marR="1792222" indent="-537927" defTabSz="768094">
              <a:spcBef>
                <a:spcPts val="1000"/>
              </a:spcBef>
              <a:buSzPct val="75000"/>
              <a:buBlip>
                <a:blip r:embed="rId3"/>
              </a:buBlip>
              <a:tabLst>
                <a:tab pos="914400" algn="r"/>
              </a:tabLst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48916" indent="0">
              <a:buNone/>
            </a:pPr>
            <a:endParaRPr sz="5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C506B-6E56-5942-B7F8-34E0F41FFBD0}"/>
              </a:ext>
            </a:extLst>
          </p:cNvPr>
          <p:cNvSpPr txBox="1"/>
          <p:nvPr/>
        </p:nvSpPr>
        <p:spPr>
          <a:xfrm>
            <a:off x="2351314" y="3984171"/>
            <a:ext cx="19365686" cy="6786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6" tIns="68576" rIns="68576" bIns="68576" numCol="1" spcCol="3810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5400" dirty="0" err="1"/>
              <a:t>Comprendre</a:t>
            </a:r>
            <a:r>
              <a:rPr lang="en-CA" sz="5400" dirty="0"/>
              <a:t> </a:t>
            </a:r>
            <a:r>
              <a:rPr lang="en-CA" sz="5400" dirty="0" err="1"/>
              <a:t>ce</a:t>
            </a:r>
            <a:r>
              <a:rPr lang="en-CA" sz="5400" dirty="0"/>
              <a:t> </a:t>
            </a:r>
            <a:r>
              <a:rPr lang="en-CA" sz="5400" dirty="0" err="1"/>
              <a:t>qu'est</a:t>
            </a:r>
            <a:r>
              <a:rPr lang="en-CA" sz="5400" dirty="0"/>
              <a:t>/</a:t>
            </a:r>
            <a:r>
              <a:rPr lang="en-CA" sz="5400" dirty="0" err="1"/>
              <a:t>n'est</a:t>
            </a:r>
            <a:r>
              <a:rPr lang="en-CA" sz="5400" dirty="0"/>
              <a:t> pas les </a:t>
            </a:r>
            <a:r>
              <a:rPr lang="en-CA" sz="5400" dirty="0" err="1"/>
              <a:t>médias</a:t>
            </a:r>
            <a:r>
              <a:rPr lang="en-CA" sz="5400" dirty="0"/>
              <a:t> </a:t>
            </a:r>
            <a:r>
              <a:rPr lang="en-CA" sz="5400" dirty="0" err="1"/>
              <a:t>sociaux</a:t>
            </a:r>
            <a:endParaRPr lang="en-CA" sz="5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5400" dirty="0"/>
              <a:t>La </a:t>
            </a:r>
            <a:r>
              <a:rPr lang="en-CA" sz="5400" dirty="0" err="1"/>
              <a:t>nécessité</a:t>
            </a:r>
            <a:r>
              <a:rPr lang="en-CA" sz="5400" dirty="0"/>
              <a:t> </a:t>
            </a:r>
            <a:r>
              <a:rPr lang="en-CA" sz="5400" dirty="0" err="1"/>
              <a:t>d'une</a:t>
            </a:r>
            <a:r>
              <a:rPr lang="en-CA" sz="5400" dirty="0"/>
              <a:t> politique des </a:t>
            </a:r>
            <a:r>
              <a:rPr lang="en-CA" sz="5400" dirty="0" err="1"/>
              <a:t>médias</a:t>
            </a:r>
            <a:r>
              <a:rPr lang="en-CA" sz="5400" dirty="0"/>
              <a:t> </a:t>
            </a:r>
            <a:r>
              <a:rPr lang="en-CA" sz="5400" dirty="0" err="1"/>
              <a:t>sociaux</a:t>
            </a:r>
            <a:endParaRPr lang="en-CA" sz="5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5400" dirty="0"/>
              <a:t>Ce </a:t>
            </a:r>
            <a:r>
              <a:rPr lang="en-CA" sz="5400" dirty="0" err="1"/>
              <a:t>n'est</a:t>
            </a:r>
            <a:r>
              <a:rPr lang="en-CA" sz="5400" dirty="0"/>
              <a:t> pas </a:t>
            </a:r>
            <a:r>
              <a:rPr lang="en-CA" sz="5400" dirty="0" err="1"/>
              <a:t>une</a:t>
            </a:r>
            <a:r>
              <a:rPr lang="en-CA" sz="5400" dirty="0"/>
              <a:t> </a:t>
            </a:r>
            <a:r>
              <a:rPr lang="en-CA" sz="5400" dirty="0" err="1"/>
              <a:t>stratégie</a:t>
            </a:r>
            <a:r>
              <a:rPr lang="en-CA" sz="5400" dirty="0"/>
              <a:t> </a:t>
            </a:r>
            <a:r>
              <a:rPr lang="en-CA" sz="5400" dirty="0" err="1"/>
              <a:t>autonome</a:t>
            </a:r>
            <a:r>
              <a:rPr lang="en-CA" sz="5400" dirty="0"/>
              <a:t> </a:t>
            </a:r>
            <a:r>
              <a:rPr lang="en-CA" sz="5400" dirty="0" err="1"/>
              <a:t>ou</a:t>
            </a:r>
            <a:r>
              <a:rPr lang="en-CA" sz="5400" dirty="0"/>
              <a:t> un </a:t>
            </a:r>
            <a:r>
              <a:rPr lang="en-CA" sz="5400" dirty="0" err="1"/>
              <a:t>moyen</a:t>
            </a:r>
            <a:r>
              <a:rPr lang="en-CA" sz="5400" dirty="0"/>
              <a:t> de se </a:t>
            </a:r>
            <a:r>
              <a:rPr lang="en-CA" sz="5400" dirty="0" err="1"/>
              <a:t>terminer</a:t>
            </a:r>
            <a:r>
              <a:rPr lang="en-CA" sz="5400" dirty="0"/>
              <a:t> par </a:t>
            </a:r>
            <a:r>
              <a:rPr lang="en-CA" sz="5400" dirty="0" err="1"/>
              <a:t>lui-même</a:t>
            </a:r>
            <a:endParaRPr lang="en-CA" sz="5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5400" dirty="0"/>
              <a:t>Que </a:t>
            </a:r>
            <a:r>
              <a:rPr lang="en-CA" sz="5400" dirty="0" err="1"/>
              <a:t>vous</a:t>
            </a:r>
            <a:r>
              <a:rPr lang="en-CA" sz="5400" dirty="0"/>
              <a:t> </a:t>
            </a:r>
            <a:r>
              <a:rPr lang="en-CA" sz="5400" dirty="0" err="1"/>
              <a:t>devez</a:t>
            </a:r>
            <a:r>
              <a:rPr lang="en-CA" sz="5400" dirty="0"/>
              <a:t> </a:t>
            </a:r>
            <a:r>
              <a:rPr lang="en-CA" sz="5400" dirty="0" err="1"/>
              <a:t>vous</a:t>
            </a:r>
            <a:r>
              <a:rPr lang="en-CA" sz="5400" dirty="0"/>
              <a:t> </a:t>
            </a:r>
            <a:r>
              <a:rPr lang="en-CA" sz="5400" dirty="0" err="1"/>
              <a:t>concentrer</a:t>
            </a:r>
            <a:r>
              <a:rPr lang="en-CA" sz="5400" dirty="0"/>
              <a:t> sur ne pas se </a:t>
            </a:r>
            <a:r>
              <a:rPr lang="en-CA" sz="5400" dirty="0" err="1"/>
              <a:t>perdre</a:t>
            </a:r>
            <a:r>
              <a:rPr lang="en-CA" sz="5400" dirty="0"/>
              <a:t> dans les </a:t>
            </a:r>
            <a:r>
              <a:rPr lang="en-CA" sz="5400" dirty="0" err="1"/>
              <a:t>médias</a:t>
            </a:r>
            <a:r>
              <a:rPr lang="en-CA" sz="5400" dirty="0"/>
              <a:t> </a:t>
            </a:r>
            <a:r>
              <a:rPr lang="en-CA" sz="5400" dirty="0" err="1"/>
              <a:t>sociaux</a:t>
            </a:r>
            <a:endParaRPr lang="en-CA" sz="5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5400" dirty="0" err="1"/>
              <a:t>Pourquoi</a:t>
            </a:r>
            <a:r>
              <a:rPr lang="en-CA" sz="5400" dirty="0"/>
              <a:t> les </a:t>
            </a:r>
            <a:r>
              <a:rPr lang="en-CA" sz="5400" dirty="0" err="1"/>
              <a:t>termes</a:t>
            </a:r>
            <a:r>
              <a:rPr lang="en-CA" sz="5400" dirty="0"/>
              <a:t> de </a:t>
            </a:r>
            <a:r>
              <a:rPr lang="en-CA" sz="5400" dirty="0" err="1"/>
              <a:t>référence</a:t>
            </a:r>
            <a:r>
              <a:rPr lang="en-CA" sz="5400" dirty="0"/>
              <a:t> </a:t>
            </a:r>
            <a:r>
              <a:rPr lang="en-CA" sz="5400" dirty="0" err="1"/>
              <a:t>ou</a:t>
            </a:r>
            <a:r>
              <a:rPr lang="en-CA" sz="5400" dirty="0"/>
              <a:t> </a:t>
            </a:r>
            <a:r>
              <a:rPr lang="en-CA" sz="5400" dirty="0" err="1"/>
              <a:t>d'utilisation</a:t>
            </a:r>
            <a:r>
              <a:rPr lang="en-CA" sz="5400" dirty="0"/>
              <a:t> </a:t>
            </a:r>
            <a:r>
              <a:rPr lang="en-CA" sz="5400" dirty="0" err="1"/>
              <a:t>sont</a:t>
            </a:r>
            <a:r>
              <a:rPr lang="en-CA" sz="5400" dirty="0"/>
              <a:t> </a:t>
            </a:r>
            <a:r>
              <a:rPr lang="en-CA" sz="5400" dirty="0" err="1"/>
              <a:t>essentiels</a:t>
            </a:r>
            <a:endParaRPr lang="en-CA" sz="54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18"/>
          <p:cNvSpPr/>
          <p:nvPr/>
        </p:nvSpPr>
        <p:spPr>
          <a:xfrm>
            <a:off x="3052906" y="1714498"/>
            <a:ext cx="18283098" cy="10288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pic>
        <p:nvPicPr>
          <p:cNvPr id="410" name="Picture 4" descr="Picture 4"/>
          <p:cNvPicPr>
            <a:picLocks noChangeAspect="1"/>
          </p:cNvPicPr>
          <p:nvPr/>
        </p:nvPicPr>
        <p:blipFill>
          <a:blip r:embed="rId3"/>
          <a:srcRect r="41536"/>
          <a:stretch>
            <a:fillRect/>
          </a:stretch>
        </p:blipFill>
        <p:spPr>
          <a:xfrm>
            <a:off x="107141" y="0"/>
            <a:ext cx="24242275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Rectangle 20"/>
          <p:cNvSpPr/>
          <p:nvPr/>
        </p:nvSpPr>
        <p:spPr>
          <a:xfrm>
            <a:off x="7740315" y="6311893"/>
            <a:ext cx="13595690" cy="3732858"/>
          </a:xfrm>
          <a:prstGeom prst="rect">
            <a:avLst/>
          </a:prstGeom>
          <a:solidFill>
            <a:srgbClr val="000001">
              <a:alpha val="75000"/>
            </a:srgbClr>
          </a:solidFill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68576" tIns="68576" rIns="68576" bIns="68576" anchor="ctr"/>
          <a:lstStyle/>
          <a:p>
            <a:pPr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412" name="Title 1"/>
          <p:cNvSpPr txBox="1">
            <a:spLocks noGrp="1"/>
          </p:cNvSpPr>
          <p:nvPr>
            <p:ph type="ctrTitle"/>
          </p:nvPr>
        </p:nvSpPr>
        <p:spPr>
          <a:xfrm>
            <a:off x="9512020" y="7360118"/>
            <a:ext cx="11252479" cy="1636408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 defTabSz="1399027">
              <a:defRPr sz="5900" spc="100">
                <a:solidFill>
                  <a:srgbClr val="FFFFFF"/>
                </a:solidFill>
              </a:defRPr>
            </a:lvl1pPr>
          </a:lstStyle>
          <a:p>
            <a:r>
              <a:rPr lang="en-CA" dirty="0" err="1"/>
              <a:t>Commençons</a:t>
            </a:r>
            <a:r>
              <a:rPr lang="en-CA" dirty="0"/>
              <a:t> - Oh Baby ... les choses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changé</a:t>
            </a:r>
            <a:r>
              <a:rPr lang="en-CA" dirty="0"/>
              <a:t>!
</a:t>
            </a:r>
            <a:endParaRPr dirty="0"/>
          </a:p>
        </p:txBody>
      </p:sp>
      <p:sp>
        <p:nvSpPr>
          <p:cNvPr id="413" name="Straight Connector 22"/>
          <p:cNvSpPr/>
          <p:nvPr/>
        </p:nvSpPr>
        <p:spPr>
          <a:xfrm>
            <a:off x="9512020" y="8714220"/>
            <a:ext cx="10248754" cy="1"/>
          </a:xfrm>
          <a:prstGeom prst="line">
            <a:avLst/>
          </a:prstGeom>
          <a:ln w="12700">
            <a:solidFill>
              <a:srgbClr val="4AC4E3"/>
            </a:solidFill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68576" tIns="68576" rIns="68576" bIns="68576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8576" tIns="68576" rIns="68576" bIns="68576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68576" tIns="68576" rIns="68576" bIns="68576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8576" tIns="68576" rIns="68576" bIns="68576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860</Words>
  <Application>Microsoft Macintosh PowerPoint</Application>
  <PresentationFormat>Custom</PresentationFormat>
  <Paragraphs>101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Helvetica</vt:lpstr>
      <vt:lpstr>Tw Cen MT</vt:lpstr>
      <vt:lpstr>Tw Cen MT Condensed</vt:lpstr>
      <vt:lpstr>Integral</vt:lpstr>
      <vt:lpstr>Les médias sociaux en 2019 - Au-delà!</vt:lpstr>
      <vt:lpstr>PowerPoint Presentation</vt:lpstr>
      <vt:lpstr>PowerPoint Presentation</vt:lpstr>
      <vt:lpstr>PowerPoint Presentation</vt:lpstr>
      <vt:lpstr>PowerPoint Presentation</vt:lpstr>
      <vt:lpstr>Hypothèses
</vt:lpstr>
      <vt:lpstr>
Médias sociaux pour les municipalités
être prêt!  Soyez entraîné!  Avoir une solution TaylorMade
</vt:lpstr>
      <vt:lpstr>Ce que vous laisserez avec ?
</vt:lpstr>
      <vt:lpstr>Commençons - Oh Baby ... les choses ont changé!
</vt:lpstr>
      <vt:lpstr>Commençons - Comprendre la psychologie
</vt:lpstr>
      <vt:lpstr>Qu'est-ce que les médias sociaux?
</vt:lpstr>
      <vt:lpstr>Qu'est-ce que les médias sociaux?
</vt:lpstr>
      <vt:lpstr>Qu'est-ce que cela signifie pour vous!
</vt:lpstr>
      <vt:lpstr>ainsi... médias sociaux est ....
</vt:lpstr>
      <vt:lpstr>Ce que les médias sociaux ne sont pas
</vt:lpstr>
      <vt:lpstr>PowerPoint Presentation</vt:lpstr>
      <vt:lpstr>PowerPoint Presentation</vt:lpstr>
      <vt:lpstr>Nous aimerions qu'il y ait ... mais il ya ....
</vt:lpstr>
      <vt:lpstr>Mais vous pouvez aider à l'atténuer...
</vt:lpstr>
      <vt:lpstr>voudriez-vous.......?
</vt:lpstr>
      <vt:lpstr>Et ça?
</vt:lpstr>
      <vt:lpstr>Et ça?
</vt:lpstr>
      <vt:lpstr>ainsi...
</vt:lpstr>
      <vt:lpstr>C'est une autre histoire
</vt:lpstr>
      <vt:lpstr>C'est une autre histoire
</vt:lpstr>
      <vt:lpstr>C'est une autre histoire
</vt:lpstr>
      <vt:lpstr>Poser la Fondation....éviter les mines terrestres
</vt:lpstr>
      <vt:lpstr>Poser la Fondation....éviter les mines terrestres
</vt:lpstr>
      <vt:lpstr>Rassembler tout cela - Certains doivent faire des choses 
</vt:lpstr>
      <vt:lpstr>PowerPoint Presentation</vt:lpstr>
      <vt:lpstr>PowerPoint Presentation</vt:lpstr>
      <vt:lpstr>Questions</vt:lpstr>
      <vt:lpstr>Posez-moi des questions sur nos ateliers/Consultation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 2019 &amp; Beyond!</dc:title>
  <dc:creator>Heather MacLean</dc:creator>
  <cp:lastModifiedBy>Union of the Municipalities of New Brunswick</cp:lastModifiedBy>
  <cp:revision>26</cp:revision>
  <cp:lastPrinted>2019-10-02T12:55:31Z</cp:lastPrinted>
  <dcterms:modified xsi:type="dcterms:W3CDTF">2019-10-02T18:13:29Z</dcterms:modified>
</cp:coreProperties>
</file>